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0"/>
  </p:notesMasterIdLst>
  <p:sldIdLst>
    <p:sldId id="326" r:id="rId2"/>
    <p:sldId id="381" r:id="rId3"/>
    <p:sldId id="382" r:id="rId4"/>
    <p:sldId id="385" r:id="rId5"/>
    <p:sldId id="417" r:id="rId6"/>
    <p:sldId id="422" r:id="rId7"/>
    <p:sldId id="418" r:id="rId8"/>
    <p:sldId id="433" r:id="rId9"/>
    <p:sldId id="423" r:id="rId10"/>
    <p:sldId id="425" r:id="rId11"/>
    <p:sldId id="426" r:id="rId12"/>
    <p:sldId id="431" r:id="rId13"/>
    <p:sldId id="428" r:id="rId14"/>
    <p:sldId id="429" r:id="rId15"/>
    <p:sldId id="430" r:id="rId16"/>
    <p:sldId id="434" r:id="rId17"/>
    <p:sldId id="435" r:id="rId18"/>
    <p:sldId id="3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CCB0C-AB3D-4DF4-3113-80D000B98E8F}" name="Patel, Amit" initials="PA" userId="S::Amit.Patel@bankofengland.co.uk::1cc2d200-392d-4c40-98cc-020634a8dc15" providerId="AD"/>
  <p188:author id="{FD1F9544-0AC8-C401-94A5-6295EC93B09E}" name="MacKenzie, Marlena" initials="MM" userId="S::Marlena.MacKenzie@bankofengland.co.uk::ca894264-a1b6-4d83-abe4-09775e9527b4" providerId="AD"/>
  <p188:author id="{5AC3D459-51C9-76B2-6140-A71E8788A3D6}" name="Spooner, Benny" initials="SB" userId="S::Benny.Spooner@bankofengland.co.uk::1ce05210-ab15-4dff-bb78-bb6741bb2258" providerId="AD"/>
  <p188:author id="{72170F84-2D40-7D9F-2EAF-5AEF7610F850}" name="Soares, Filipa" initials="SF" userId="S::Filipa.Soares@bankofengland.co.uk::61377015-f9c2-47a7-b15f-dac9c639457e" providerId="AD"/>
  <p188:author id="{B8D1C1A7-DD1D-1586-FCC7-8440AA2CAD5E}" name="Curtis, Andrew" initials="CA" userId="S::Andrew.Curtis@bankofengland.co.uk::97861bc9-7089-404d-93aa-bcb210a3f96d" providerId="AD"/>
  <p188:author id="{3C1096B5-A0A4-1E46-A5D7-9FA25BD39919}" name="Bell, Andrew" initials="BA" userId="S::Andrew.Bell@bankofengland.co.uk::57276756-78ed-4680-9875-5c3f7af1db66" providerId="AD"/>
  <p188:author id="{0D75BED9-05E1-FFDC-DE17-03CA79FD543D}" name="DuarteSousa, Margarida" initials="DM" userId="S::Margarida.DuarteSousa@bankofengland.co.uk::8c55af39-9d72-4250-9bb7-6663df3694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9CF"/>
    <a:srgbClr val="3CD7D9"/>
    <a:srgbClr val="E7E9EC"/>
    <a:srgbClr val="12273F"/>
    <a:srgbClr val="FE015B"/>
    <a:srgbClr val="77E3E4"/>
    <a:srgbClr val="FF7300"/>
    <a:srgbClr val="9E71FE"/>
    <a:srgbClr val="D4AF37"/>
    <a:srgbClr val="A5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6699" autoAdjust="0"/>
  </p:normalViewPr>
  <p:slideViewPr>
    <p:cSldViewPr snapToGrid="0" showGuides="1">
      <p:cViewPr varScale="1">
        <p:scale>
          <a:sx n="62" d="100"/>
          <a:sy n="62" d="100"/>
        </p:scale>
        <p:origin x="1064" y="52"/>
      </p:cViewPr>
      <p:guideLst/>
    </p:cSldViewPr>
  </p:slideViewPr>
  <p:notesTextViewPr>
    <p:cViewPr>
      <p:scale>
        <a:sx n="3" d="2"/>
        <a:sy n="3" d="2"/>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NRPortbl\PRA\335840\8508811_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'50pc beta'!$C$3</c:f>
              <c:strCache>
                <c:ptCount val="1"/>
                <c:pt idx="0">
                  <c:v>Central Tendency</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'50pc beta'!$C$4:$C$68</c:f>
              <c:numCache>
                <c:formatCode>General</c:formatCode>
                <c:ptCount val="65"/>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0.01</c:v>
                </c:pt>
                <c:pt idx="34">
                  <c:v>0.01</c:v>
                </c:pt>
                <c:pt idx="35">
                  <c:v>0.01</c:v>
                </c:pt>
                <c:pt idx="36">
                  <c:v>0.01</c:v>
                </c:pt>
                <c:pt idx="37">
                  <c:v>0.01</c:v>
                </c:pt>
                <c:pt idx="38">
                  <c:v>0.01</c:v>
                </c:pt>
                <c:pt idx="39">
                  <c:v>0.01</c:v>
                </c:pt>
                <c:pt idx="40">
                  <c:v>0.01</c:v>
                </c:pt>
                <c:pt idx="41">
                  <c:v>0.01</c:v>
                </c:pt>
                <c:pt idx="42">
                  <c:v>0.01</c:v>
                </c:pt>
                <c:pt idx="43">
                  <c:v>0.01</c:v>
                </c:pt>
                <c:pt idx="44">
                  <c:v>0.01</c:v>
                </c:pt>
                <c:pt idx="45">
                  <c:v>0.01</c:v>
                </c:pt>
                <c:pt idx="46">
                  <c:v>0.01</c:v>
                </c:pt>
                <c:pt idx="47">
                  <c:v>0.01</c:v>
                </c:pt>
                <c:pt idx="48">
                  <c:v>0.01</c:v>
                </c:pt>
                <c:pt idx="49">
                  <c:v>0.01</c:v>
                </c:pt>
                <c:pt idx="50">
                  <c:v>0.01</c:v>
                </c:pt>
                <c:pt idx="51">
                  <c:v>0.01</c:v>
                </c:pt>
                <c:pt idx="52">
                  <c:v>0.01</c:v>
                </c:pt>
                <c:pt idx="53">
                  <c:v>0.01</c:v>
                </c:pt>
                <c:pt idx="54">
                  <c:v>0.01</c:v>
                </c:pt>
                <c:pt idx="55">
                  <c:v>0.01</c:v>
                </c:pt>
                <c:pt idx="56">
                  <c:v>0.01</c:v>
                </c:pt>
                <c:pt idx="57">
                  <c:v>0.01</c:v>
                </c:pt>
                <c:pt idx="58">
                  <c:v>0.01</c:v>
                </c:pt>
                <c:pt idx="59">
                  <c:v>0.01</c:v>
                </c:pt>
                <c:pt idx="60">
                  <c:v>0.01</c:v>
                </c:pt>
                <c:pt idx="61">
                  <c:v>0.01</c:v>
                </c:pt>
                <c:pt idx="62">
                  <c:v>0.01</c:v>
                </c:pt>
                <c:pt idx="63">
                  <c:v>0.01</c:v>
                </c:pt>
                <c:pt idx="64">
                  <c:v>0.01</c:v>
                </c:pt>
              </c:numCache>
            </c:numRef>
          </c:val>
          <c:smooth val="0"/>
          <c:extLst>
            <c:ext xmlns:c16="http://schemas.microsoft.com/office/drawing/2014/chart" uri="{C3380CC4-5D6E-409C-BE32-E72D297353CC}">
              <c16:uniqueId val="{00000000-4FE1-4CFB-B92E-11A5E3479A1F}"/>
            </c:ext>
          </c:extLst>
        </c:ser>
        <c:ser>
          <c:idx val="1"/>
          <c:order val="1"/>
          <c:tx>
            <c:strRef>
              <c:f>'50pc beta'!$D$3</c:f>
              <c:strCache>
                <c:ptCount val="1"/>
                <c:pt idx="0">
                  <c:v>Default Rate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'50pc beta'!$D$4:$D$68</c:f>
              <c:numCache>
                <c:formatCode>General</c:formatCode>
                <c:ptCount val="65"/>
                <c:pt idx="0">
                  <c:v>2E-3</c:v>
                </c:pt>
                <c:pt idx="1">
                  <c:v>2.0385221866224251E-3</c:v>
                </c:pt>
                <c:pt idx="2">
                  <c:v>2.1537177567741567E-3</c:v>
                </c:pt>
                <c:pt idx="3">
                  <c:v>2.3444773141423287E-3</c:v>
                </c:pt>
                <c:pt idx="4">
                  <c:v>2.608963739909707E-3</c:v>
                </c:pt>
                <c:pt idx="5">
                  <c:v>2.9446298852131595E-3</c:v>
                </c:pt>
                <c:pt idx="6">
                  <c:v>3.3482431015796369E-3</c:v>
                </c:pt>
                <c:pt idx="7">
                  <c:v>3.8159163730981053E-3</c:v>
                </c:pt>
                <c:pt idx="8">
                  <c:v>4.3431457505076184E-3</c:v>
                </c:pt>
                <c:pt idx="9">
                  <c:v>4.9248537266908324E-3</c:v>
                </c:pt>
                <c:pt idx="10">
                  <c:v>5.5554381358431824E-3</c:v>
                </c:pt>
                <c:pt idx="11">
                  <c:v>6.228826105392017E-3</c:v>
                </c:pt>
                <c:pt idx="12">
                  <c:v>6.9385325410792776E-3</c:v>
                </c:pt>
                <c:pt idx="13">
                  <c:v>7.6777225819643002E-3</c:v>
                </c:pt>
                <c:pt idx="14">
                  <c:v>8.4392774238709698E-3</c:v>
                </c:pt>
                <c:pt idx="15">
                  <c:v>9.2158628773635169E-3</c:v>
                </c:pt>
                <c:pt idx="16">
                  <c:v>9.9999999999999985E-3</c:v>
                </c:pt>
                <c:pt idx="17">
                  <c:v>1.078413712263648E-2</c:v>
                </c:pt>
                <c:pt idx="18">
                  <c:v>1.1560722576129025E-2</c:v>
                </c:pt>
                <c:pt idx="19">
                  <c:v>1.2322277418035696E-2</c:v>
                </c:pt>
                <c:pt idx="20">
                  <c:v>1.3061467458920719E-2</c:v>
                </c:pt>
                <c:pt idx="21">
                  <c:v>1.3771173894607981E-2</c:v>
                </c:pt>
                <c:pt idx="22">
                  <c:v>1.4444561864156814E-2</c:v>
                </c:pt>
                <c:pt idx="23">
                  <c:v>1.5075146273309158E-2</c:v>
                </c:pt>
                <c:pt idx="24">
                  <c:v>1.5656854249492379E-2</c:v>
                </c:pt>
                <c:pt idx="25">
                  <c:v>1.6184083626901897E-2</c:v>
                </c:pt>
                <c:pt idx="26">
                  <c:v>1.6651756898420363E-2</c:v>
                </c:pt>
                <c:pt idx="27">
                  <c:v>1.705537011478684E-2</c:v>
                </c:pt>
                <c:pt idx="28">
                  <c:v>1.7391036260090292E-2</c:v>
                </c:pt>
                <c:pt idx="29">
                  <c:v>1.7655522685857669E-2</c:v>
                </c:pt>
                <c:pt idx="30">
                  <c:v>1.784628224322584E-2</c:v>
                </c:pt>
                <c:pt idx="31">
                  <c:v>1.7961477813377577E-2</c:v>
                </c:pt>
                <c:pt idx="32">
                  <c:v>1.8000000000000002E-2</c:v>
                </c:pt>
                <c:pt idx="33">
                  <c:v>1.7961477813377577E-2</c:v>
                </c:pt>
                <c:pt idx="34">
                  <c:v>1.784628224322584E-2</c:v>
                </c:pt>
                <c:pt idx="35">
                  <c:v>1.7655522685857669E-2</c:v>
                </c:pt>
                <c:pt idx="36">
                  <c:v>1.7391036260090295E-2</c:v>
                </c:pt>
                <c:pt idx="37">
                  <c:v>1.705537011478684E-2</c:v>
                </c:pt>
                <c:pt idx="38">
                  <c:v>1.6651756898420363E-2</c:v>
                </c:pt>
                <c:pt idx="39">
                  <c:v>1.61840836269019E-2</c:v>
                </c:pt>
                <c:pt idx="40">
                  <c:v>1.5656854249492386E-2</c:v>
                </c:pt>
                <c:pt idx="41">
                  <c:v>1.5075146273309175E-2</c:v>
                </c:pt>
                <c:pt idx="42">
                  <c:v>1.4444561864156819E-2</c:v>
                </c:pt>
                <c:pt idx="43">
                  <c:v>1.3771173894607984E-2</c:v>
                </c:pt>
                <c:pt idx="44">
                  <c:v>1.3061467458920725E-2</c:v>
                </c:pt>
                <c:pt idx="45">
                  <c:v>1.2322277418035694E-2</c:v>
                </c:pt>
                <c:pt idx="46">
                  <c:v>1.1560722576129024E-2</c:v>
                </c:pt>
                <c:pt idx="47">
                  <c:v>1.0784137122636485E-2</c:v>
                </c:pt>
                <c:pt idx="48">
                  <c:v>1.0000000000000004E-2</c:v>
                </c:pt>
                <c:pt idx="49">
                  <c:v>9.2158628773635204E-3</c:v>
                </c:pt>
                <c:pt idx="50">
                  <c:v>8.439277423870982E-3</c:v>
                </c:pt>
                <c:pt idx="51">
                  <c:v>7.6777225819643115E-3</c:v>
                </c:pt>
                <c:pt idx="52">
                  <c:v>6.9385325410792811E-3</c:v>
                </c:pt>
                <c:pt idx="53">
                  <c:v>6.2288261053920213E-3</c:v>
                </c:pt>
                <c:pt idx="54">
                  <c:v>5.5554381358431867E-3</c:v>
                </c:pt>
                <c:pt idx="55">
                  <c:v>4.9248537266908306E-3</c:v>
                </c:pt>
                <c:pt idx="56">
                  <c:v>4.3431457505076166E-3</c:v>
                </c:pt>
                <c:pt idx="57">
                  <c:v>3.8159163730981036E-3</c:v>
                </c:pt>
                <c:pt idx="58">
                  <c:v>3.3482431015796395E-3</c:v>
                </c:pt>
                <c:pt idx="59">
                  <c:v>2.9446298852131613E-3</c:v>
                </c:pt>
                <c:pt idx="60">
                  <c:v>2.6089637399097088E-3</c:v>
                </c:pt>
                <c:pt idx="61">
                  <c:v>2.3444773141423321E-3</c:v>
                </c:pt>
                <c:pt idx="62">
                  <c:v>2.1537177567741601E-3</c:v>
                </c:pt>
                <c:pt idx="63">
                  <c:v>2.0385221866224251E-3</c:v>
                </c:pt>
                <c:pt idx="64">
                  <c:v>2E-3</c:v>
                </c:pt>
              </c:numCache>
            </c:numRef>
          </c:val>
          <c:smooth val="0"/>
          <c:extLst>
            <c:ext xmlns:c16="http://schemas.microsoft.com/office/drawing/2014/chart" uri="{C3380CC4-5D6E-409C-BE32-E72D297353CC}">
              <c16:uniqueId val="{00000001-4FE1-4CFB-B92E-11A5E3479A1F}"/>
            </c:ext>
          </c:extLst>
        </c:ser>
        <c:ser>
          <c:idx val="2"/>
          <c:order val="2"/>
          <c:tx>
            <c:strRef>
              <c:f>'50pc beta'!$E$3</c:f>
              <c:strCache>
                <c:ptCount val="1"/>
                <c:pt idx="0">
                  <c:v>25% cyclical PD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'50pc beta'!$E$4:$E$68</c:f>
              <c:numCache>
                <c:formatCode>0.000%</c:formatCode>
                <c:ptCount val="65"/>
                <c:pt idx="0">
                  <c:v>8.0000000000000002E-3</c:v>
                </c:pt>
                <c:pt idx="1">
                  <c:v>8.0096305466556064E-3</c:v>
                </c:pt>
                <c:pt idx="2">
                  <c:v>8.0384294391935389E-3</c:v>
                </c:pt>
                <c:pt idx="3">
                  <c:v>8.0861193285355817E-3</c:v>
                </c:pt>
                <c:pt idx="4">
                  <c:v>8.1522409349774269E-3</c:v>
                </c:pt>
                <c:pt idx="5">
                  <c:v>8.236157471303289E-3</c:v>
                </c:pt>
                <c:pt idx="6">
                  <c:v>8.3370607753949083E-3</c:v>
                </c:pt>
                <c:pt idx="7">
                  <c:v>8.4539790932745256E-3</c:v>
                </c:pt>
                <c:pt idx="8">
                  <c:v>8.585786437626905E-3</c:v>
                </c:pt>
                <c:pt idx="9">
                  <c:v>8.7312134316727078E-3</c:v>
                </c:pt>
                <c:pt idx="10">
                  <c:v>8.8888595339607947E-3</c:v>
                </c:pt>
                <c:pt idx="11">
                  <c:v>9.0572065263480033E-3</c:v>
                </c:pt>
                <c:pt idx="12">
                  <c:v>9.2346331352698187E-3</c:v>
                </c:pt>
                <c:pt idx="13">
                  <c:v>9.419430645491075E-3</c:v>
                </c:pt>
                <c:pt idx="14">
                  <c:v>9.6098193559677417E-3</c:v>
                </c:pt>
                <c:pt idx="15">
                  <c:v>9.8039657193408798E-3</c:v>
                </c:pt>
                <c:pt idx="16">
                  <c:v>9.9999999999999985E-3</c:v>
                </c:pt>
                <c:pt idx="17">
                  <c:v>1.0196034280659121E-2</c:v>
                </c:pt>
                <c:pt idx="18">
                  <c:v>1.0390180644032257E-2</c:v>
                </c:pt>
                <c:pt idx="19">
                  <c:v>1.0580569354508924E-2</c:v>
                </c:pt>
                <c:pt idx="20">
                  <c:v>1.076536686473018E-2</c:v>
                </c:pt>
                <c:pt idx="21">
                  <c:v>1.0942793473651995E-2</c:v>
                </c:pt>
                <c:pt idx="22">
                  <c:v>1.1111140466039202E-2</c:v>
                </c:pt>
                <c:pt idx="23">
                  <c:v>1.1268786568327289E-2</c:v>
                </c:pt>
                <c:pt idx="24">
                  <c:v>1.1414213562373095E-2</c:v>
                </c:pt>
                <c:pt idx="25">
                  <c:v>1.1546020906725473E-2</c:v>
                </c:pt>
                <c:pt idx="26">
                  <c:v>1.166293922460509E-2</c:v>
                </c:pt>
                <c:pt idx="27">
                  <c:v>1.176384252869671E-2</c:v>
                </c:pt>
                <c:pt idx="28">
                  <c:v>1.1847759065022574E-2</c:v>
                </c:pt>
                <c:pt idx="29">
                  <c:v>1.1913880671464417E-2</c:v>
                </c:pt>
                <c:pt idx="30">
                  <c:v>1.196157056080646E-2</c:v>
                </c:pt>
                <c:pt idx="31">
                  <c:v>1.1990369453344394E-2</c:v>
                </c:pt>
                <c:pt idx="32">
                  <c:v>1.2E-2</c:v>
                </c:pt>
                <c:pt idx="33">
                  <c:v>1.1990369453344394E-2</c:v>
                </c:pt>
                <c:pt idx="34">
                  <c:v>1.196157056080646E-2</c:v>
                </c:pt>
                <c:pt idx="35">
                  <c:v>1.1913880671464417E-2</c:v>
                </c:pt>
                <c:pt idx="36">
                  <c:v>1.1847759065022574E-2</c:v>
                </c:pt>
                <c:pt idx="37">
                  <c:v>1.176384252869671E-2</c:v>
                </c:pt>
                <c:pt idx="38">
                  <c:v>1.166293922460509E-2</c:v>
                </c:pt>
                <c:pt idx="39">
                  <c:v>1.1546020906725475E-2</c:v>
                </c:pt>
                <c:pt idx="40">
                  <c:v>1.1414213562373095E-2</c:v>
                </c:pt>
                <c:pt idx="41">
                  <c:v>1.1268786568327294E-2</c:v>
                </c:pt>
                <c:pt idx="42">
                  <c:v>1.1111140466039204E-2</c:v>
                </c:pt>
                <c:pt idx="43">
                  <c:v>1.0942793473651995E-2</c:v>
                </c:pt>
                <c:pt idx="44">
                  <c:v>1.0765366864730182E-2</c:v>
                </c:pt>
                <c:pt idx="45">
                  <c:v>1.0580569354508924E-2</c:v>
                </c:pt>
                <c:pt idx="46">
                  <c:v>1.0390180644032255E-2</c:v>
                </c:pt>
                <c:pt idx="47">
                  <c:v>1.0196034280659121E-2</c:v>
                </c:pt>
                <c:pt idx="48">
                  <c:v>0.01</c:v>
                </c:pt>
                <c:pt idx="49">
                  <c:v>9.8039657193408798E-3</c:v>
                </c:pt>
                <c:pt idx="50">
                  <c:v>9.6098193559677452E-3</c:v>
                </c:pt>
                <c:pt idx="51">
                  <c:v>9.4194306454910767E-3</c:v>
                </c:pt>
                <c:pt idx="52">
                  <c:v>9.2346331352698204E-3</c:v>
                </c:pt>
                <c:pt idx="53">
                  <c:v>9.057206526348005E-3</c:v>
                </c:pt>
                <c:pt idx="54">
                  <c:v>8.8888595339607964E-3</c:v>
                </c:pt>
                <c:pt idx="55">
                  <c:v>8.7312134316727078E-3</c:v>
                </c:pt>
                <c:pt idx="56">
                  <c:v>8.5857864376269032E-3</c:v>
                </c:pt>
                <c:pt idx="57">
                  <c:v>8.4539790932745256E-3</c:v>
                </c:pt>
                <c:pt idx="58">
                  <c:v>8.33706077539491E-3</c:v>
                </c:pt>
                <c:pt idx="59">
                  <c:v>8.2361574713032907E-3</c:v>
                </c:pt>
                <c:pt idx="60">
                  <c:v>8.1522409349774269E-3</c:v>
                </c:pt>
                <c:pt idx="61">
                  <c:v>8.0861193285355834E-3</c:v>
                </c:pt>
                <c:pt idx="62">
                  <c:v>8.0384294391935389E-3</c:v>
                </c:pt>
                <c:pt idx="63">
                  <c:v>8.0096305466556064E-3</c:v>
                </c:pt>
                <c:pt idx="64">
                  <c:v>8.0000000000000002E-3</c:v>
                </c:pt>
              </c:numCache>
            </c:numRef>
          </c:val>
          <c:smooth val="0"/>
          <c:extLst>
            <c:ext xmlns:c16="http://schemas.microsoft.com/office/drawing/2014/chart" uri="{C3380CC4-5D6E-409C-BE32-E72D297353CC}">
              <c16:uniqueId val="{00000002-4FE1-4CFB-B92E-11A5E3479A1F}"/>
            </c:ext>
          </c:extLst>
        </c:ser>
        <c:ser>
          <c:idx val="3"/>
          <c:order val="3"/>
          <c:tx>
            <c:strRef>
              <c:f>'50pc beta'!$F$3</c:f>
              <c:strCache>
                <c:ptCount val="1"/>
                <c:pt idx="0">
                  <c:v>50% cyclical PD</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val>
            <c:numRef>
              <c:f>'50pc beta'!$F$4:$F$68</c:f>
              <c:numCache>
                <c:formatCode>0.000%</c:formatCode>
                <c:ptCount val="65"/>
                <c:pt idx="0">
                  <c:v>6.0000000000000001E-3</c:v>
                </c:pt>
                <c:pt idx="1">
                  <c:v>6.0192610933112126E-3</c:v>
                </c:pt>
                <c:pt idx="2">
                  <c:v>6.0768588783870784E-3</c:v>
                </c:pt>
                <c:pt idx="3">
                  <c:v>6.1722386570711649E-3</c:v>
                </c:pt>
                <c:pt idx="4">
                  <c:v>6.3044818699548536E-3</c:v>
                </c:pt>
                <c:pt idx="5">
                  <c:v>6.4723149426065794E-3</c:v>
                </c:pt>
                <c:pt idx="6">
                  <c:v>6.6741215507898181E-3</c:v>
                </c:pt>
                <c:pt idx="7">
                  <c:v>6.9079581865490527E-3</c:v>
                </c:pt>
                <c:pt idx="8">
                  <c:v>7.1715728752538097E-3</c:v>
                </c:pt>
                <c:pt idx="9">
                  <c:v>7.4624268633454163E-3</c:v>
                </c:pt>
                <c:pt idx="10">
                  <c:v>7.7777190679215909E-3</c:v>
                </c:pt>
                <c:pt idx="11">
                  <c:v>8.1144130526960082E-3</c:v>
                </c:pt>
                <c:pt idx="12">
                  <c:v>8.4692662705396389E-3</c:v>
                </c:pt>
                <c:pt idx="13">
                  <c:v>8.8388612909821498E-3</c:v>
                </c:pt>
                <c:pt idx="14">
                  <c:v>9.219638711935485E-3</c:v>
                </c:pt>
                <c:pt idx="15">
                  <c:v>9.6079314386817577E-3</c:v>
                </c:pt>
                <c:pt idx="16">
                  <c:v>9.9999999999999985E-3</c:v>
                </c:pt>
                <c:pt idx="17">
                  <c:v>1.0392068561318239E-2</c:v>
                </c:pt>
                <c:pt idx="18">
                  <c:v>1.0780361288064512E-2</c:v>
                </c:pt>
                <c:pt idx="19">
                  <c:v>1.1161138709017849E-2</c:v>
                </c:pt>
                <c:pt idx="20">
                  <c:v>1.153073372946036E-2</c:v>
                </c:pt>
                <c:pt idx="21">
                  <c:v>1.1885586947303991E-2</c:v>
                </c:pt>
                <c:pt idx="22">
                  <c:v>1.2222280932078406E-2</c:v>
                </c:pt>
                <c:pt idx="23">
                  <c:v>1.253757313665458E-2</c:v>
                </c:pt>
                <c:pt idx="24">
                  <c:v>1.2828427124746189E-2</c:v>
                </c:pt>
                <c:pt idx="25">
                  <c:v>1.3092041813450948E-2</c:v>
                </c:pt>
                <c:pt idx="26">
                  <c:v>1.3325878449210182E-2</c:v>
                </c:pt>
                <c:pt idx="27">
                  <c:v>1.3527685057393421E-2</c:v>
                </c:pt>
                <c:pt idx="28">
                  <c:v>1.3695518130045145E-2</c:v>
                </c:pt>
                <c:pt idx="29">
                  <c:v>1.3827761342928836E-2</c:v>
                </c:pt>
                <c:pt idx="30">
                  <c:v>1.3923141121612921E-2</c:v>
                </c:pt>
                <c:pt idx="31">
                  <c:v>1.398073890668879E-2</c:v>
                </c:pt>
                <c:pt idx="32">
                  <c:v>1.4000000000000002E-2</c:v>
                </c:pt>
                <c:pt idx="33">
                  <c:v>1.398073890668879E-2</c:v>
                </c:pt>
                <c:pt idx="34">
                  <c:v>1.3923141121612921E-2</c:v>
                </c:pt>
                <c:pt idx="35">
                  <c:v>1.3827761342928836E-2</c:v>
                </c:pt>
                <c:pt idx="36">
                  <c:v>1.3695518130045149E-2</c:v>
                </c:pt>
                <c:pt idx="37">
                  <c:v>1.3527685057393421E-2</c:v>
                </c:pt>
                <c:pt idx="38">
                  <c:v>1.3325878449210182E-2</c:v>
                </c:pt>
                <c:pt idx="39">
                  <c:v>1.3092041813450951E-2</c:v>
                </c:pt>
                <c:pt idx="40">
                  <c:v>1.2828427124746192E-2</c:v>
                </c:pt>
                <c:pt idx="41">
                  <c:v>1.2537573136654587E-2</c:v>
                </c:pt>
                <c:pt idx="42">
                  <c:v>1.222228093207841E-2</c:v>
                </c:pt>
                <c:pt idx="43">
                  <c:v>1.1885586947303992E-2</c:v>
                </c:pt>
                <c:pt idx="44">
                  <c:v>1.1530733729460362E-2</c:v>
                </c:pt>
                <c:pt idx="45">
                  <c:v>1.1161138709017847E-2</c:v>
                </c:pt>
                <c:pt idx="46">
                  <c:v>1.0780361288064512E-2</c:v>
                </c:pt>
                <c:pt idx="47">
                  <c:v>1.0392068561318243E-2</c:v>
                </c:pt>
                <c:pt idx="48">
                  <c:v>1.0000000000000002E-2</c:v>
                </c:pt>
                <c:pt idx="49">
                  <c:v>9.6079314386817612E-3</c:v>
                </c:pt>
                <c:pt idx="50">
                  <c:v>9.2196387119354919E-3</c:v>
                </c:pt>
                <c:pt idx="51">
                  <c:v>8.838861290982155E-3</c:v>
                </c:pt>
                <c:pt idx="52">
                  <c:v>8.4692662705396406E-3</c:v>
                </c:pt>
                <c:pt idx="53">
                  <c:v>8.1144130526960116E-3</c:v>
                </c:pt>
                <c:pt idx="54">
                  <c:v>7.7777190679215935E-3</c:v>
                </c:pt>
                <c:pt idx="55">
                  <c:v>7.4624268633454154E-3</c:v>
                </c:pt>
                <c:pt idx="56">
                  <c:v>7.171572875253808E-3</c:v>
                </c:pt>
                <c:pt idx="57">
                  <c:v>6.9079581865490519E-3</c:v>
                </c:pt>
                <c:pt idx="58">
                  <c:v>6.6741215507898199E-3</c:v>
                </c:pt>
                <c:pt idx="59">
                  <c:v>6.4723149426065812E-3</c:v>
                </c:pt>
                <c:pt idx="60">
                  <c:v>6.3044818699548545E-3</c:v>
                </c:pt>
                <c:pt idx="61">
                  <c:v>6.1722386570711666E-3</c:v>
                </c:pt>
                <c:pt idx="62">
                  <c:v>6.0768588783870802E-3</c:v>
                </c:pt>
                <c:pt idx="63">
                  <c:v>6.0192610933112126E-3</c:v>
                </c:pt>
                <c:pt idx="64">
                  <c:v>6.0000000000000001E-3</c:v>
                </c:pt>
              </c:numCache>
            </c:numRef>
          </c:val>
          <c:smooth val="0"/>
          <c:extLst>
            <c:ext xmlns:c16="http://schemas.microsoft.com/office/drawing/2014/chart" uri="{C3380CC4-5D6E-409C-BE32-E72D297353CC}">
              <c16:uniqueId val="{00000003-4FE1-4CFB-B92E-11A5E3479A1F}"/>
            </c:ext>
          </c:extLst>
        </c:ser>
        <c:ser>
          <c:idx val="4"/>
          <c:order val="4"/>
          <c:tx>
            <c:strRef>
              <c:f>'50pc beta'!$G$3</c:f>
              <c:strCache>
                <c:ptCount val="1"/>
                <c:pt idx="0">
                  <c:v>75% cyclical PD</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val>
            <c:numRef>
              <c:f>'50pc beta'!$G$4:$G$68</c:f>
              <c:numCache>
                <c:formatCode>0.000%</c:formatCode>
                <c:ptCount val="65"/>
                <c:pt idx="0">
                  <c:v>4.0000000000000001E-3</c:v>
                </c:pt>
                <c:pt idx="1">
                  <c:v>4.0288916399668188E-3</c:v>
                </c:pt>
                <c:pt idx="2">
                  <c:v>4.115288317580618E-3</c:v>
                </c:pt>
                <c:pt idx="3">
                  <c:v>4.2583579856067463E-3</c:v>
                </c:pt>
                <c:pt idx="4">
                  <c:v>4.4567228049322803E-3</c:v>
                </c:pt>
                <c:pt idx="5">
                  <c:v>4.7084724139098699E-3</c:v>
                </c:pt>
                <c:pt idx="6">
                  <c:v>5.011182326184728E-3</c:v>
                </c:pt>
                <c:pt idx="7">
                  <c:v>5.361937279823579E-3</c:v>
                </c:pt>
                <c:pt idx="8">
                  <c:v>5.7573593128807145E-3</c:v>
                </c:pt>
                <c:pt idx="9">
                  <c:v>6.1936402950181248E-3</c:v>
                </c:pt>
                <c:pt idx="10">
                  <c:v>6.6665786018823871E-3</c:v>
                </c:pt>
                <c:pt idx="11">
                  <c:v>7.171619579044013E-3</c:v>
                </c:pt>
                <c:pt idx="12">
                  <c:v>7.7038994058094591E-3</c:v>
                </c:pt>
                <c:pt idx="13">
                  <c:v>8.2582919364732246E-3</c:v>
                </c:pt>
                <c:pt idx="14">
                  <c:v>8.8294580679032283E-3</c:v>
                </c:pt>
                <c:pt idx="15">
                  <c:v>9.4118971580226373E-3</c:v>
                </c:pt>
                <c:pt idx="16">
                  <c:v>9.9999999999999985E-3</c:v>
                </c:pt>
                <c:pt idx="17">
                  <c:v>1.058810284197736E-2</c:v>
                </c:pt>
                <c:pt idx="18">
                  <c:v>1.1170541932096769E-2</c:v>
                </c:pt>
                <c:pt idx="19">
                  <c:v>1.1741708063526772E-2</c:v>
                </c:pt>
                <c:pt idx="20">
                  <c:v>1.229610059419054E-2</c:v>
                </c:pt>
                <c:pt idx="21">
                  <c:v>1.2828380420955986E-2</c:v>
                </c:pt>
                <c:pt idx="22">
                  <c:v>1.3333421398117612E-2</c:v>
                </c:pt>
                <c:pt idx="23">
                  <c:v>1.3806359704981869E-2</c:v>
                </c:pt>
                <c:pt idx="24">
                  <c:v>1.4242640687119284E-2</c:v>
                </c:pt>
                <c:pt idx="25">
                  <c:v>1.4638062720176424E-2</c:v>
                </c:pt>
                <c:pt idx="26">
                  <c:v>1.4988817673815272E-2</c:v>
                </c:pt>
                <c:pt idx="27">
                  <c:v>1.529152758609013E-2</c:v>
                </c:pt>
                <c:pt idx="28">
                  <c:v>1.5543277195067718E-2</c:v>
                </c:pt>
                <c:pt idx="29">
                  <c:v>1.5741642014393251E-2</c:v>
                </c:pt>
                <c:pt idx="30">
                  <c:v>1.5884711682419381E-2</c:v>
                </c:pt>
                <c:pt idx="31">
                  <c:v>1.5971108360033182E-2</c:v>
                </c:pt>
                <c:pt idx="32">
                  <c:v>1.6E-2</c:v>
                </c:pt>
                <c:pt idx="33">
                  <c:v>1.5971108360033182E-2</c:v>
                </c:pt>
                <c:pt idx="34">
                  <c:v>1.5884711682419381E-2</c:v>
                </c:pt>
                <c:pt idx="35">
                  <c:v>1.5741642014393251E-2</c:v>
                </c:pt>
                <c:pt idx="36">
                  <c:v>1.5543277195067722E-2</c:v>
                </c:pt>
                <c:pt idx="37">
                  <c:v>1.529152758609013E-2</c:v>
                </c:pt>
                <c:pt idx="38">
                  <c:v>1.4988817673815272E-2</c:v>
                </c:pt>
                <c:pt idx="39">
                  <c:v>1.4638062720176426E-2</c:v>
                </c:pt>
                <c:pt idx="40">
                  <c:v>1.4242640687119291E-2</c:v>
                </c:pt>
                <c:pt idx="41">
                  <c:v>1.3806359704981881E-2</c:v>
                </c:pt>
                <c:pt idx="42">
                  <c:v>1.3333421398117615E-2</c:v>
                </c:pt>
                <c:pt idx="43">
                  <c:v>1.2828380420955989E-2</c:v>
                </c:pt>
                <c:pt idx="44">
                  <c:v>1.2296100594190543E-2</c:v>
                </c:pt>
                <c:pt idx="45">
                  <c:v>1.1741708063526771E-2</c:v>
                </c:pt>
                <c:pt idx="46">
                  <c:v>1.1170541932096769E-2</c:v>
                </c:pt>
                <c:pt idx="47">
                  <c:v>1.0588102841977365E-2</c:v>
                </c:pt>
                <c:pt idx="48">
                  <c:v>1.0000000000000004E-2</c:v>
                </c:pt>
                <c:pt idx="49">
                  <c:v>9.4118971580226408E-3</c:v>
                </c:pt>
                <c:pt idx="50">
                  <c:v>8.829458067903237E-3</c:v>
                </c:pt>
                <c:pt idx="51">
                  <c:v>8.2582919364732332E-3</c:v>
                </c:pt>
                <c:pt idx="52">
                  <c:v>7.7038994058094609E-3</c:v>
                </c:pt>
                <c:pt idx="53">
                  <c:v>7.1716195790440165E-3</c:v>
                </c:pt>
                <c:pt idx="54">
                  <c:v>6.6665786018823905E-3</c:v>
                </c:pt>
                <c:pt idx="55">
                  <c:v>6.193640295018123E-3</c:v>
                </c:pt>
                <c:pt idx="56">
                  <c:v>5.7573593128807127E-3</c:v>
                </c:pt>
                <c:pt idx="57">
                  <c:v>5.3619372798235782E-3</c:v>
                </c:pt>
                <c:pt idx="58">
                  <c:v>5.0111823261847297E-3</c:v>
                </c:pt>
                <c:pt idx="59">
                  <c:v>4.7084724139098717E-3</c:v>
                </c:pt>
                <c:pt idx="60">
                  <c:v>4.4567228049322821E-3</c:v>
                </c:pt>
                <c:pt idx="61">
                  <c:v>4.2583579856067489E-3</c:v>
                </c:pt>
                <c:pt idx="62">
                  <c:v>4.1152883175806197E-3</c:v>
                </c:pt>
                <c:pt idx="63">
                  <c:v>4.0288916399668188E-3</c:v>
                </c:pt>
                <c:pt idx="64">
                  <c:v>4.0000000000000001E-3</c:v>
                </c:pt>
              </c:numCache>
            </c:numRef>
          </c:val>
          <c:smooth val="0"/>
          <c:extLst>
            <c:ext xmlns:c16="http://schemas.microsoft.com/office/drawing/2014/chart" uri="{C3380CC4-5D6E-409C-BE32-E72D297353CC}">
              <c16:uniqueId val="{00000004-4FE1-4CFB-B92E-11A5E3479A1F}"/>
            </c:ext>
          </c:extLst>
        </c:ser>
        <c:dLbls>
          <c:showLegendKey val="0"/>
          <c:showVal val="0"/>
          <c:showCatName val="0"/>
          <c:showSerName val="0"/>
          <c:showPercent val="0"/>
          <c:showBubbleSize val="0"/>
        </c:dLbls>
        <c:smooth val="0"/>
        <c:axId val="489831056"/>
        <c:axId val="489836960"/>
      </c:lineChart>
      <c:catAx>
        <c:axId val="489831056"/>
        <c:scaling>
          <c:orientation val="minMax"/>
        </c:scaling>
        <c:delete val="1"/>
        <c:axPos val="b"/>
        <c:majorTickMark val="none"/>
        <c:minorTickMark val="none"/>
        <c:tickLblPos val="nextTo"/>
        <c:crossAx val="489836960"/>
        <c:crosses val="autoZero"/>
        <c:auto val="1"/>
        <c:lblAlgn val="ctr"/>
        <c:lblOffset val="100"/>
        <c:noMultiLvlLbl val="0"/>
      </c:catAx>
      <c:valAx>
        <c:axId val="489836960"/>
        <c:scaling>
          <c:orientation val="minMax"/>
        </c:scaling>
        <c:delete val="1"/>
        <c:axPos val="l"/>
        <c:majorGridlines>
          <c:spPr>
            <a:ln w="9525" cap="flat" cmpd="sng" algn="ctr">
              <a:solidFill>
                <a:schemeClr val="lt1">
                  <a:lumMod val="95000"/>
                  <a:alpha val="10000"/>
                </a:schemeClr>
              </a:solidFill>
              <a:round/>
            </a:ln>
            <a:effectLst/>
          </c:spPr>
        </c:majorGridlines>
        <c:numFmt formatCode="0.0%" sourceLinked="0"/>
        <c:majorTickMark val="none"/>
        <c:minorTickMark val="none"/>
        <c:tickLblPos val="nextTo"/>
        <c:crossAx val="48983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89040141318551E-2"/>
          <c:y val="3.3928577066564859E-2"/>
          <c:w val="0.93996411168909921"/>
          <c:h val="0.9264777206796498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9428205532917758E-4"/>
                  <c:y val="-2.8515062515285469E-3"/>
                </c:manualLayout>
              </c:layout>
              <c:tx>
                <c:rich>
                  <a:bodyPr rot="0" spcFirstLastPara="1" vertOverflow="clip" horzOverflow="clip" vert="horz" wrap="square" lIns="36576" tIns="36000" rIns="36000" bIns="3600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fld id="{82756FE4-A68D-4D8C-9914-9C615D6FC17A}"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clip" horzOverflow="clip" vert="horz" wrap="square" lIns="36576" tIns="36000" rIns="36000" bIns="3600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7791594674812408"/>
                      <c:h val="9.6175494046955495E-2"/>
                    </c:manualLayout>
                  </c15:layout>
                  <c15:dlblFieldTable/>
                  <c15:showDataLabelsRange val="1"/>
                </c:ext>
                <c:ext xmlns:c16="http://schemas.microsoft.com/office/drawing/2014/chart" uri="{C3380CC4-5D6E-409C-BE32-E72D297353CC}">
                  <c16:uniqueId val="{00000000-B702-4F15-879A-8BA851211559}"/>
                </c:ext>
              </c:extLst>
            </c:dLbl>
            <c:dLbl>
              <c:idx val="1"/>
              <c:layout>
                <c:manualLayout>
                  <c:x val="-7.0536038026221114E-3"/>
                  <c:y val="-3.4982864489943227E-2"/>
                </c:manualLayout>
              </c:layout>
              <c:tx>
                <c:rich>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fld id="{46D99A6F-7089-49FA-9FE2-21978FF7E560}"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6244499485698286"/>
                      <c:h val="8.7432267315414092E-2"/>
                    </c:manualLayout>
                  </c15:layout>
                  <c15:dlblFieldTable/>
                  <c15:showDataLabelsRange val="1"/>
                </c:ext>
                <c:ext xmlns:c16="http://schemas.microsoft.com/office/drawing/2014/chart" uri="{C3380CC4-5D6E-409C-BE32-E72D297353CC}">
                  <c16:uniqueId val="{00000001-B702-4F15-879A-8BA851211559}"/>
                </c:ext>
              </c:extLst>
            </c:dLbl>
            <c:dLbl>
              <c:idx val="2"/>
              <c:layout>
                <c:manualLayout>
                  <c:x val="2.8057017600428558E-3"/>
                  <c:y val="-2.264520010210146E-2"/>
                </c:manualLayout>
              </c:layout>
              <c:tx>
                <c:rich>
                  <a:bodyPr rot="0" spcFirstLastPara="1" vertOverflow="clip" horzOverflow="clip" vert="horz" wrap="square" lIns="36576" tIns="18288" rIns="36576" bIns="18288"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FFFFFF"/>
                        </a:solidFill>
                        <a:latin typeface="Arial" panose="020B0604020202020204" pitchFamily="34" charset="0"/>
                        <a:ea typeface="+mn-ea"/>
                        <a:cs typeface="Arial" panose="020B0604020202020204" pitchFamily="34" charset="0"/>
                      </a:defRPr>
                    </a:pPr>
                    <a:r>
                      <a:rPr lang="en-US" sz="1050" b="0" i="0" u="none" strike="noStrike" baseline="0" dirty="0">
                        <a:effectLst/>
                      </a:rPr>
                      <a:t>25% PTT HPI fall</a:t>
                    </a:r>
                    <a:endParaRPr lang="en-US" sz="1050" b="0" i="0" u="none" strike="noStrike" kern="1200" baseline="0" dirty="0">
                      <a:solidFill>
                        <a:srgbClr val="FFFFFF"/>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lang="en-US" dirty="0"/>
                  </a:p>
                </c:rich>
              </c:tx>
              <c:spPr>
                <a:noFill/>
                <a:ln>
                  <a:noFill/>
                </a:ln>
                <a:effectLst/>
              </c:spPr>
              <c:txPr>
                <a:bodyPr rot="0" spcFirstLastPara="1" vertOverflow="clip" horzOverflow="clip" vert="horz" wrap="square" lIns="36576" tIns="18288" rIns="36576" bIns="18288"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7264174606692703"/>
                      <c:h val="8.7432267315414092E-2"/>
                    </c:manualLayout>
                  </c15:layout>
                  <c15:showDataLabelsRange val="1"/>
                </c:ext>
                <c:ext xmlns:c16="http://schemas.microsoft.com/office/drawing/2014/chart" uri="{C3380CC4-5D6E-409C-BE32-E72D297353CC}">
                  <c16:uniqueId val="{00000002-B702-4F15-879A-8BA851211559}"/>
                </c:ext>
              </c:extLst>
            </c:dLbl>
            <c:dLbl>
              <c:idx val="3"/>
              <c:layout>
                <c:manualLayout>
                  <c:x val="1.2778616776816035E-2"/>
                  <c:y val="-4.1151453816454901E-2"/>
                </c:manualLayout>
              </c:layout>
              <c:tx>
                <c:rich>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fld id="{FAA39AFC-64EA-4DDA-8275-7FEB298C0E12}"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7791594674812408"/>
                      <c:h val="8.7432267315414092E-2"/>
                    </c:manualLayout>
                  </c15:layout>
                  <c15:dlblFieldTable/>
                  <c15:showDataLabelsRange val="1"/>
                </c:ext>
                <c:ext xmlns:c16="http://schemas.microsoft.com/office/drawing/2014/chart" uri="{C3380CC4-5D6E-409C-BE32-E72D297353CC}">
                  <c16:uniqueId val="{00000003-B702-4F15-879A-8BA851211559}"/>
                </c:ext>
              </c:extLst>
            </c:dLbl>
            <c:dLbl>
              <c:idx val="4"/>
              <c:layout>
                <c:manualLayout>
                  <c:x val="6.7071735356049626E-3"/>
                  <c:y val="-1.0191687960066772E-2"/>
                </c:manualLayout>
              </c:layout>
              <c:tx>
                <c:rich>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fld id="{9C3A7C15-EC4B-421C-8F5E-26E1AA20AC1E}" type="CELLRANGE">
                      <a:rPr lang="en-US">
                        <a:solidFill>
                          <a:schemeClr val="bg1"/>
                        </a:solidFill>
                      </a:rPr>
                      <a:pPr>
                        <a:defRPr>
                          <a:solidFill>
                            <a:schemeClr val="bg1"/>
                          </a:solidFill>
                        </a:defRPr>
                      </a:pPr>
                      <a:t>[CELLRANGE]</a:t>
                    </a:fld>
                    <a:endParaRPr lang="en-GB"/>
                  </a:p>
                </c:rich>
              </c:tx>
              <c:spPr>
                <a:no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3923856702027104"/>
                      <c:h val="8.7432267315414092E-2"/>
                    </c:manualLayout>
                  </c15:layout>
                  <c15:dlblFieldTable/>
                  <c15:showDataLabelsRange val="1"/>
                </c:ext>
                <c:ext xmlns:c16="http://schemas.microsoft.com/office/drawing/2014/chart" uri="{C3380CC4-5D6E-409C-BE32-E72D297353CC}">
                  <c16:uniqueId val="{00000004-B702-4F15-879A-8BA851211559}"/>
                </c:ext>
              </c:extLst>
            </c:dLbl>
            <c:spPr>
              <a:solidFill>
                <a:schemeClr val="lt1"/>
              </a:solid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numRef>
              <c:f>Sheet1!$F$6:$F$10</c:f>
              <c:numCache>
                <c:formatCode>General</c:formatCode>
                <c:ptCount val="5"/>
              </c:numCache>
            </c:numRef>
          </c:cat>
          <c:val>
            <c:numRef>
              <c:f>Sheet1!$G$6:$G$10</c:f>
              <c:numCache>
                <c:formatCode>General</c:formatCode>
                <c:ptCount val="5"/>
                <c:pt idx="0">
                  <c:v>60</c:v>
                </c:pt>
                <c:pt idx="1">
                  <c:v>70</c:v>
                </c:pt>
                <c:pt idx="2">
                  <c:v>80</c:v>
                </c:pt>
                <c:pt idx="3">
                  <c:v>90</c:v>
                </c:pt>
                <c:pt idx="4">
                  <c:v>100</c:v>
                </c:pt>
              </c:numCache>
            </c:numRef>
          </c:val>
          <c:extLst>
            <c:ext xmlns:c15="http://schemas.microsoft.com/office/drawing/2012/chart" uri="{02D57815-91ED-43cb-92C2-25804820EDAC}">
              <c15:datalabelsRange>
                <c15:f>Sheet1!$H$6:$H$10</c15:f>
                <c15:dlblRangeCache>
                  <c:ptCount val="5"/>
                  <c:pt idx="0">
                    <c:v>Observed possessions</c:v>
                  </c:pt>
                  <c:pt idx="1">
                    <c:v>Unresolved exposures </c:v>
                  </c:pt>
                  <c:pt idx="2">
                    <c:v>25% PTT HP fall</c:v>
                  </c:pt>
                  <c:pt idx="3">
                    <c:v>Appropriate Adjustments </c:v>
                  </c:pt>
                  <c:pt idx="4">
                    <c:v>MoC</c:v>
                  </c:pt>
                </c15:dlblRangeCache>
              </c15:datalabelsRange>
            </c:ext>
            <c:ext xmlns:c16="http://schemas.microsoft.com/office/drawing/2014/chart" uri="{C3380CC4-5D6E-409C-BE32-E72D297353CC}">
              <c16:uniqueId val="{00000005-B702-4F15-879A-8BA851211559}"/>
            </c:ext>
          </c:extLst>
        </c:ser>
        <c:dLbls>
          <c:dLblPos val="outEnd"/>
          <c:showLegendKey val="0"/>
          <c:showVal val="1"/>
          <c:showCatName val="0"/>
          <c:showSerName val="0"/>
          <c:showPercent val="0"/>
          <c:showBubbleSize val="0"/>
        </c:dLbls>
        <c:gapWidth val="8"/>
        <c:overlap val="-24"/>
        <c:axId val="501889391"/>
        <c:axId val="501889871"/>
      </c:barChart>
      <c:catAx>
        <c:axId val="5018893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50" b="0"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en-US"/>
          </a:p>
        </c:txPr>
        <c:crossAx val="501889871"/>
        <c:crosses val="autoZero"/>
        <c:auto val="1"/>
        <c:lblAlgn val="ctr"/>
        <c:lblOffset val="100"/>
        <c:noMultiLvlLbl val="0"/>
      </c:catAx>
      <c:valAx>
        <c:axId val="501889871"/>
        <c:scaling>
          <c:orientation val="minMax"/>
          <c:max val="110"/>
          <c:min val="0"/>
        </c:scaling>
        <c:delete val="1"/>
        <c:axPos val="l"/>
        <c:numFmt formatCode="General" sourceLinked="1"/>
        <c:majorTickMark val="out"/>
        <c:minorTickMark val="none"/>
        <c:tickLblPos val="nextTo"/>
        <c:crossAx val="501889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5326916797723E-2"/>
          <c:y val="3.0494790533451013E-2"/>
          <c:w val="0.92649688516658368"/>
          <c:h val="0.77310406042396007"/>
        </c:manualLayout>
      </c:layout>
      <c:barChart>
        <c:barDir val="col"/>
        <c:grouping val="stacked"/>
        <c:varyColors val="0"/>
        <c:ser>
          <c:idx val="3"/>
          <c:order val="0"/>
          <c:tx>
            <c:strRef>
              <c:f>'FSD2'!$E$3</c:f>
              <c:strCache>
                <c:ptCount val="1"/>
                <c:pt idx="0">
                  <c:v>Volume of Sales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'FSD2'!$B$4:$B$16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'FSD2'!$E$4:$E$16</c:f>
              <c:numCache>
                <c:formatCode>General</c:formatCode>
                <c:ptCount val="13"/>
                <c:pt idx="0">
                  <c:v>480</c:v>
                </c:pt>
                <c:pt idx="1">
                  <c:v>720</c:v>
                </c:pt>
                <c:pt idx="2">
                  <c:v>650</c:v>
                </c:pt>
                <c:pt idx="3">
                  <c:v>478</c:v>
                </c:pt>
                <c:pt idx="4">
                  <c:v>377</c:v>
                </c:pt>
                <c:pt idx="5">
                  <c:v>284</c:v>
                </c:pt>
                <c:pt idx="6">
                  <c:v>239</c:v>
                </c:pt>
                <c:pt idx="7">
                  <c:v>142</c:v>
                </c:pt>
                <c:pt idx="8">
                  <c:v>100</c:v>
                </c:pt>
                <c:pt idx="9">
                  <c:v>130</c:v>
                </c:pt>
                <c:pt idx="10">
                  <c:v>125</c:v>
                </c:pt>
                <c:pt idx="11">
                  <c:v>120</c:v>
                </c:pt>
                <c:pt idx="12">
                  <c:v>1</c:v>
                </c:pt>
              </c:numCache>
            </c:numRef>
          </c:val>
          <c:extLst>
            <c:ext xmlns:c16="http://schemas.microsoft.com/office/drawing/2014/chart" uri="{C3380CC4-5D6E-409C-BE32-E72D297353CC}">
              <c16:uniqueId val="{00000000-64CF-48E0-B27A-75BD1D42EC26}"/>
            </c:ext>
          </c:extLst>
        </c:ser>
        <c:ser>
          <c:idx val="4"/>
          <c:order val="1"/>
          <c:tx>
            <c:strRef>
              <c:f>'FSD2'!$J$3</c:f>
              <c:strCache>
                <c:ptCount val="1"/>
                <c:pt idx="0">
                  <c:v>Properties possessed but not yet sold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'FSD2'!$B$4:$B$16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'FSD2'!$K$4:$K$16</c:f>
              <c:numCache>
                <c:formatCode>General</c:formatCode>
                <c:ptCount val="13"/>
                <c:pt idx="0">
                  <c:v>20</c:v>
                </c:pt>
                <c:pt idx="1">
                  <c:v>80</c:v>
                </c:pt>
                <c:pt idx="2">
                  <c:v>50</c:v>
                </c:pt>
                <c:pt idx="3">
                  <c:v>22</c:v>
                </c:pt>
                <c:pt idx="4">
                  <c:v>23</c:v>
                </c:pt>
                <c:pt idx="5">
                  <c:v>16</c:v>
                </c:pt>
                <c:pt idx="6">
                  <c:v>11</c:v>
                </c:pt>
                <c:pt idx="7">
                  <c:v>18</c:v>
                </c:pt>
                <c:pt idx="8">
                  <c:v>50</c:v>
                </c:pt>
                <c:pt idx="9">
                  <c:v>10</c:v>
                </c:pt>
                <c:pt idx="10">
                  <c:v>5</c:v>
                </c:pt>
                <c:pt idx="11">
                  <c:v>10</c:v>
                </c:pt>
                <c:pt idx="12">
                  <c:v>9</c:v>
                </c:pt>
              </c:numCache>
            </c:numRef>
          </c:val>
          <c:extLst>
            <c:ext xmlns:c16="http://schemas.microsoft.com/office/drawing/2014/chart" uri="{C3380CC4-5D6E-409C-BE32-E72D297353CC}">
              <c16:uniqueId val="{00000001-64CF-48E0-B27A-75BD1D42EC26}"/>
            </c:ext>
          </c:extLst>
        </c:ser>
        <c:dLbls>
          <c:showLegendKey val="0"/>
          <c:showVal val="0"/>
          <c:showCatName val="0"/>
          <c:showSerName val="0"/>
          <c:showPercent val="0"/>
          <c:showBubbleSize val="0"/>
        </c:dLbls>
        <c:gapWidth val="45"/>
        <c:overlap val="100"/>
        <c:axId val="933484320"/>
        <c:axId val="586386640"/>
      </c:barChart>
      <c:lineChart>
        <c:grouping val="standard"/>
        <c:varyColors val="0"/>
        <c:ser>
          <c:idx val="0"/>
          <c:order val="2"/>
          <c:tx>
            <c:strRef>
              <c:f>'FSD2'!$G$3</c:f>
              <c:strCache>
                <c:ptCount val="1"/>
                <c:pt idx="0">
                  <c:v>Average observed FSD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'FSD2'!$G$4:$G$16</c:f>
              <c:numCache>
                <c:formatCode>0.00%</c:formatCode>
                <c:ptCount val="13"/>
                <c:pt idx="0">
                  <c:v>0.25</c:v>
                </c:pt>
                <c:pt idx="1">
                  <c:v>0.3</c:v>
                </c:pt>
                <c:pt idx="2">
                  <c:v>0.23</c:v>
                </c:pt>
                <c:pt idx="3">
                  <c:v>0.22</c:v>
                </c:pt>
                <c:pt idx="4">
                  <c:v>0.2</c:v>
                </c:pt>
                <c:pt idx="5">
                  <c:v>0.22</c:v>
                </c:pt>
                <c:pt idx="6">
                  <c:v>0.32</c:v>
                </c:pt>
                <c:pt idx="7">
                  <c:v>0.26</c:v>
                </c:pt>
                <c:pt idx="8">
                  <c:v>0.2</c:v>
                </c:pt>
                <c:pt idx="9">
                  <c:v>0.27</c:v>
                </c:pt>
                <c:pt idx="10">
                  <c:v>0.18</c:v>
                </c:pt>
                <c:pt idx="11">
                  <c:v>0.34</c:v>
                </c:pt>
                <c:pt idx="12">
                  <c:v>0.15</c:v>
                </c:pt>
              </c:numCache>
            </c:numRef>
          </c:val>
          <c:smooth val="0"/>
          <c:extLst>
            <c:ext xmlns:c16="http://schemas.microsoft.com/office/drawing/2014/chart" uri="{C3380CC4-5D6E-409C-BE32-E72D297353CC}">
              <c16:uniqueId val="{00000002-64CF-48E0-B27A-75BD1D42EC26}"/>
            </c:ext>
          </c:extLst>
        </c:ser>
        <c:ser>
          <c:idx val="1"/>
          <c:order val="3"/>
          <c:tx>
            <c:strRef>
              <c:f>'FSD2'!$L$3</c:f>
              <c:strCache>
                <c:ptCount val="1"/>
                <c:pt idx="0">
                  <c:v>Observed FSD in the DT period</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val>
            <c:numRef>
              <c:f>'FSD2'!$L$4:$L$16</c:f>
              <c:numCache>
                <c:formatCode>0.00%</c:formatCode>
                <c:ptCount val="13"/>
                <c:pt idx="0">
                  <c:v>0.3</c:v>
                </c:pt>
                <c:pt idx="1">
                  <c:v>0.3</c:v>
                </c:pt>
                <c:pt idx="2">
                  <c:v>0.3</c:v>
                </c:pt>
                <c:pt idx="3">
                  <c:v>0.3</c:v>
                </c:pt>
                <c:pt idx="4">
                  <c:v>0.3</c:v>
                </c:pt>
                <c:pt idx="5">
                  <c:v>0.3</c:v>
                </c:pt>
                <c:pt idx="6">
                  <c:v>0.3</c:v>
                </c:pt>
                <c:pt idx="7">
                  <c:v>0.3</c:v>
                </c:pt>
                <c:pt idx="8">
                  <c:v>0.3</c:v>
                </c:pt>
                <c:pt idx="9">
                  <c:v>0.3</c:v>
                </c:pt>
                <c:pt idx="10">
                  <c:v>0.3</c:v>
                </c:pt>
                <c:pt idx="11">
                  <c:v>0.3</c:v>
                </c:pt>
                <c:pt idx="12">
                  <c:v>0.3</c:v>
                </c:pt>
              </c:numCache>
            </c:numRef>
          </c:val>
          <c:smooth val="0"/>
          <c:extLst>
            <c:ext xmlns:c16="http://schemas.microsoft.com/office/drawing/2014/chart" uri="{C3380CC4-5D6E-409C-BE32-E72D297353CC}">
              <c16:uniqueId val="{00000003-64CF-48E0-B27A-75BD1D42EC26}"/>
            </c:ext>
          </c:extLst>
        </c:ser>
        <c:ser>
          <c:idx val="2"/>
          <c:order val="4"/>
          <c:tx>
            <c:strRef>
              <c:f>'FSD2'!$M$3</c:f>
              <c:strCache>
                <c:ptCount val="1"/>
                <c:pt idx="0">
                  <c:v>Estimated DT FSD after treatment of unresolved</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val>
            <c:numRef>
              <c:f>'FSD2'!$M$4:$M$16</c:f>
              <c:numCache>
                <c:formatCode>0.00%</c:formatCode>
                <c:ptCount val="13"/>
                <c:pt idx="0">
                  <c:v>0.32</c:v>
                </c:pt>
                <c:pt idx="1">
                  <c:v>0.32</c:v>
                </c:pt>
                <c:pt idx="2">
                  <c:v>0.32</c:v>
                </c:pt>
                <c:pt idx="3">
                  <c:v>0.32</c:v>
                </c:pt>
                <c:pt idx="4">
                  <c:v>0.32</c:v>
                </c:pt>
                <c:pt idx="5">
                  <c:v>0.32</c:v>
                </c:pt>
                <c:pt idx="6">
                  <c:v>0.32</c:v>
                </c:pt>
                <c:pt idx="7">
                  <c:v>0.32</c:v>
                </c:pt>
                <c:pt idx="8">
                  <c:v>0.32</c:v>
                </c:pt>
                <c:pt idx="9">
                  <c:v>0.32</c:v>
                </c:pt>
                <c:pt idx="10">
                  <c:v>0.32</c:v>
                </c:pt>
                <c:pt idx="11">
                  <c:v>0.32</c:v>
                </c:pt>
                <c:pt idx="12">
                  <c:v>0.32</c:v>
                </c:pt>
              </c:numCache>
            </c:numRef>
          </c:val>
          <c:smooth val="0"/>
          <c:extLst>
            <c:ext xmlns:c16="http://schemas.microsoft.com/office/drawing/2014/chart" uri="{C3380CC4-5D6E-409C-BE32-E72D297353CC}">
              <c16:uniqueId val="{00000004-64CF-48E0-B27A-75BD1D42EC26}"/>
            </c:ext>
          </c:extLst>
        </c:ser>
        <c:ser>
          <c:idx val="5"/>
          <c:order val="5"/>
          <c:tx>
            <c:strRef>
              <c:f>'FSD2'!$N$3</c:f>
              <c:strCache>
                <c:ptCount val="1"/>
                <c:pt idx="0">
                  <c:v>Estimated DT FSD after appropriate adjustment</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val>
            <c:numRef>
              <c:f>'FSD2'!$N$4:$N$16</c:f>
              <c:numCache>
                <c:formatCode>0.00%</c:formatCode>
                <c:ptCount val="13"/>
                <c:pt idx="0">
                  <c:v>0.35</c:v>
                </c:pt>
                <c:pt idx="1">
                  <c:v>0.35</c:v>
                </c:pt>
                <c:pt idx="2">
                  <c:v>0.35</c:v>
                </c:pt>
                <c:pt idx="3">
                  <c:v>0.35</c:v>
                </c:pt>
                <c:pt idx="4">
                  <c:v>0.35</c:v>
                </c:pt>
                <c:pt idx="5">
                  <c:v>0.35</c:v>
                </c:pt>
                <c:pt idx="6">
                  <c:v>0.35</c:v>
                </c:pt>
                <c:pt idx="7">
                  <c:v>0.35</c:v>
                </c:pt>
                <c:pt idx="8">
                  <c:v>0.35</c:v>
                </c:pt>
                <c:pt idx="9">
                  <c:v>0.35</c:v>
                </c:pt>
                <c:pt idx="10">
                  <c:v>0.35</c:v>
                </c:pt>
                <c:pt idx="11">
                  <c:v>0.35</c:v>
                </c:pt>
                <c:pt idx="12">
                  <c:v>0.35</c:v>
                </c:pt>
              </c:numCache>
            </c:numRef>
          </c:val>
          <c:smooth val="0"/>
          <c:extLst>
            <c:ext xmlns:c16="http://schemas.microsoft.com/office/drawing/2014/chart" uri="{C3380CC4-5D6E-409C-BE32-E72D297353CC}">
              <c16:uniqueId val="{00000005-64CF-48E0-B27A-75BD1D42EC26}"/>
            </c:ext>
          </c:extLst>
        </c:ser>
        <c:ser>
          <c:idx val="6"/>
          <c:order val="6"/>
          <c:tx>
            <c:strRef>
              <c:f>'FSD2'!$O$3</c:f>
              <c:strCache>
                <c:ptCount val="1"/>
                <c:pt idx="0">
                  <c:v>Estimated DT FSD after MoC</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val>
            <c:numRef>
              <c:f>'FSD2'!$O$4:$O$16</c:f>
              <c:numCache>
                <c:formatCode>0.00%</c:formatCode>
                <c:ptCount val="13"/>
                <c:pt idx="0">
                  <c:v>0.38</c:v>
                </c:pt>
                <c:pt idx="1">
                  <c:v>0.38</c:v>
                </c:pt>
                <c:pt idx="2">
                  <c:v>0.38</c:v>
                </c:pt>
                <c:pt idx="3">
                  <c:v>0.38</c:v>
                </c:pt>
                <c:pt idx="4">
                  <c:v>0.38</c:v>
                </c:pt>
                <c:pt idx="5">
                  <c:v>0.38</c:v>
                </c:pt>
                <c:pt idx="6">
                  <c:v>0.38</c:v>
                </c:pt>
                <c:pt idx="7">
                  <c:v>0.38</c:v>
                </c:pt>
                <c:pt idx="8">
                  <c:v>0.38</c:v>
                </c:pt>
                <c:pt idx="9">
                  <c:v>0.38</c:v>
                </c:pt>
                <c:pt idx="10">
                  <c:v>0.38</c:v>
                </c:pt>
                <c:pt idx="11">
                  <c:v>0.38</c:v>
                </c:pt>
                <c:pt idx="12">
                  <c:v>0.38</c:v>
                </c:pt>
              </c:numCache>
            </c:numRef>
          </c:val>
          <c:smooth val="0"/>
          <c:extLst>
            <c:ext xmlns:c16="http://schemas.microsoft.com/office/drawing/2014/chart" uri="{C3380CC4-5D6E-409C-BE32-E72D297353CC}">
              <c16:uniqueId val="{00000006-64CF-48E0-B27A-75BD1D42EC26}"/>
            </c:ext>
          </c:extLst>
        </c:ser>
        <c:dLbls>
          <c:showLegendKey val="0"/>
          <c:showVal val="0"/>
          <c:showCatName val="0"/>
          <c:showSerName val="0"/>
          <c:showPercent val="0"/>
          <c:showBubbleSize val="0"/>
        </c:dLbls>
        <c:marker val="1"/>
        <c:smooth val="0"/>
        <c:axId val="1939354479"/>
        <c:axId val="1128708815"/>
      </c:lineChart>
      <c:catAx>
        <c:axId val="933484320"/>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GB"/>
                  <a:t>Default year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86386640"/>
        <c:crosses val="autoZero"/>
        <c:auto val="1"/>
        <c:lblAlgn val="ctr"/>
        <c:lblOffset val="100"/>
        <c:noMultiLvlLbl val="0"/>
      </c:catAx>
      <c:valAx>
        <c:axId val="58638664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85000"/>
                    <a:lumOff val="15000"/>
                  </a:schemeClr>
                </a:solidFill>
                <a:latin typeface="+mn-lt"/>
                <a:ea typeface="+mn-ea"/>
                <a:cs typeface="+mn-cs"/>
              </a:defRPr>
            </a:pPr>
            <a:endParaRPr lang="en-US"/>
          </a:p>
        </c:txPr>
        <c:crossAx val="933484320"/>
        <c:crosses val="autoZero"/>
        <c:crossBetween val="between"/>
      </c:valAx>
      <c:valAx>
        <c:axId val="1128708815"/>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85000"/>
                    <a:lumOff val="15000"/>
                  </a:schemeClr>
                </a:solidFill>
                <a:latin typeface="+mn-lt"/>
                <a:ea typeface="+mn-ea"/>
                <a:cs typeface="+mn-cs"/>
              </a:defRPr>
            </a:pPr>
            <a:endParaRPr lang="en-US"/>
          </a:p>
        </c:txPr>
        <c:crossAx val="1939354479"/>
        <c:crosses val="max"/>
        <c:crossBetween val="between"/>
      </c:valAx>
      <c:catAx>
        <c:axId val="1939354479"/>
        <c:scaling>
          <c:orientation val="minMax"/>
        </c:scaling>
        <c:delete val="1"/>
        <c:axPos val="b"/>
        <c:majorTickMark val="none"/>
        <c:minorTickMark val="none"/>
        <c:tickLblPos val="nextTo"/>
        <c:crossAx val="1128708815"/>
        <c:crosses val="autoZero"/>
        <c:auto val="1"/>
        <c:lblAlgn val="ctr"/>
        <c:lblOffset val="100"/>
        <c:noMultiLvlLbl val="0"/>
      </c:cat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ayout>
        <c:manualLayout>
          <c:xMode val="edge"/>
          <c:yMode val="edge"/>
          <c:x val="9.940166868100982E-3"/>
          <c:y val="0.90556793560658277"/>
          <c:w val="0.97053731035207946"/>
          <c:h val="9.076538853819224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16/10/2024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a:t>
            </a:fld>
            <a:endParaRPr lang="en-GB" dirty="0"/>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2</a:t>
            </a:fld>
            <a:endParaRPr lang="en-GB" dirty="0"/>
          </a:p>
        </p:txBody>
      </p:sp>
    </p:spTree>
    <p:extLst>
      <p:ext uri="{BB962C8B-B14F-4D97-AF65-F5344CB8AC3E}">
        <p14:creationId xmlns:p14="http://schemas.microsoft.com/office/powerpoint/2010/main" val="92234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5E53B0-EFB7-4B0E-B012-E676534541B5}" type="slidenum">
              <a:rPr lang="en-GB" smtClean="0"/>
              <a:t>3</a:t>
            </a:fld>
            <a:endParaRPr lang="en-GB" dirty="0"/>
          </a:p>
        </p:txBody>
      </p:sp>
    </p:spTree>
    <p:extLst>
      <p:ext uri="{BB962C8B-B14F-4D97-AF65-F5344CB8AC3E}">
        <p14:creationId xmlns:p14="http://schemas.microsoft.com/office/powerpoint/2010/main" val="44652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5E53B0-EFB7-4B0E-B012-E676534541B5}" type="slidenum">
              <a:rPr lang="en-GB" smtClean="0"/>
              <a:t>6</a:t>
            </a:fld>
            <a:endParaRPr lang="en-GB"/>
          </a:p>
        </p:txBody>
      </p:sp>
    </p:spTree>
    <p:extLst>
      <p:ext uri="{BB962C8B-B14F-4D97-AF65-F5344CB8AC3E}">
        <p14:creationId xmlns:p14="http://schemas.microsoft.com/office/powerpoint/2010/main" val="399688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6292" y="3017"/>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4" name="Picture 3">
            <a:extLst>
              <a:ext uri="{FF2B5EF4-FFF2-40B4-BE49-F238E27FC236}">
                <a16:creationId xmlns:a16="http://schemas.microsoft.com/office/drawing/2014/main" id="{E3AEAB70-A198-63DC-5F75-4D83024FAD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324733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GB" dirty="0"/>
              <a:t>Click icon to add table</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16427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225358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GB" dirty="0"/>
              <a:t>Click icon to add chart</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71298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GB" dirty="0"/>
              <a:t>Click icon to add chart</a:t>
            </a:r>
          </a:p>
        </p:txBody>
      </p:sp>
      <p:sp>
        <p:nvSpPr>
          <p:cNvPr id="3" name="Title 2"/>
          <p:cNvSpPr>
            <a:spLocks noGrp="1"/>
          </p:cNvSpPr>
          <p:nvPr>
            <p:ph type="title"/>
          </p:nvPr>
        </p:nvSpPr>
        <p:spPr/>
        <p:txBody>
          <a:bodyPr/>
          <a:lstStyle>
            <a:lvl1pPr>
              <a:defRPr>
                <a:solidFill>
                  <a:srgbClr val="E7E6E6"/>
                </a:solidFill>
              </a:defRPr>
            </a:lvl1pPr>
          </a:lstStyle>
          <a:p>
            <a:r>
              <a:rPr lang="en-GB"/>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660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141550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GB"/>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GB"/>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640764EE-FB1E-7DF7-729B-2D7613787C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261173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GB" dirty="0"/>
              <a:t>Click icon to add picture</a:t>
            </a:r>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GB" dirty="0"/>
              <a:t>Click icon to add picture</a:t>
            </a:r>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GB" dirty="0"/>
              <a:t>Click icon to add picture</a:t>
            </a:r>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9133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GB" dirty="0"/>
              <a:t>Click icon to add picture</a:t>
            </a:r>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GB" dirty="0"/>
              <a:t>Click icon to add picture</a:t>
            </a:r>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GB" dirty="0"/>
              <a:t>Click icon to add picture</a:t>
            </a:r>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54159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GB" dirty="0"/>
              <a:t>Click icon to add picture</a:t>
            </a:r>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GB" dirty="0"/>
              <a:t>Click icon to add picture</a:t>
            </a:r>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GB" dirty="0"/>
              <a:t>Click icon to add picture</a:t>
            </a:r>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GB" dirty="0"/>
              <a:t>Click icon to add picture</a:t>
            </a:r>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GB" dirty="0"/>
              <a:t>Click icon to add picture</a:t>
            </a:r>
          </a:p>
        </p:txBody>
      </p:sp>
      <p:sp>
        <p:nvSpPr>
          <p:cNvPr id="3" name="Title 2"/>
          <p:cNvSpPr>
            <a:spLocks noGrp="1"/>
          </p:cNvSpPr>
          <p:nvPr>
            <p:ph type="title"/>
          </p:nvPr>
        </p:nvSpPr>
        <p:spPr/>
        <p:txBody>
          <a:bodyPr/>
          <a:lstStyle/>
          <a:p>
            <a:r>
              <a:rPr lang="en-GB"/>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36026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27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GB"/>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userDrawn="1">
            <p:ph type="dt" sz="half" idx="10"/>
          </p:nvPr>
        </p:nvSpPr>
        <p:spPr/>
        <p:txBody>
          <a:bodyPr/>
          <a:lstStyle/>
          <a:p>
            <a:endParaRPr lang="en-GB" dirty="0"/>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91004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DF64E1A6-7487-A1DC-7DF9-05EA1811C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31868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3197B8BE-B5A9-0950-913F-3EDF3E23B5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131942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4CAE2A1B-8AB5-A325-FA0D-1FBBB887E1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2831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FEEA7BE4-75FC-05F1-FE79-4521BC410D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4243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32A228A4-A5DC-B814-938D-86297E64CB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388269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9" name="Picture 1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pic>
        <p:nvPicPr>
          <p:cNvPr id="2" name="Picture 1">
            <a:extLst>
              <a:ext uri="{FF2B5EF4-FFF2-40B4-BE49-F238E27FC236}">
                <a16:creationId xmlns:a16="http://schemas.microsoft.com/office/drawing/2014/main" id="{EDDF095E-C6B0-8A13-DE37-10F6773373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472" y="577070"/>
            <a:ext cx="3344903" cy="337869"/>
          </a:xfrm>
          <a:prstGeom prst="rect">
            <a:avLst/>
          </a:prstGeom>
        </p:spPr>
      </p:pic>
    </p:spTree>
    <p:extLst>
      <p:ext uri="{BB962C8B-B14F-4D97-AF65-F5344CB8AC3E}">
        <p14:creationId xmlns:p14="http://schemas.microsoft.com/office/powerpoint/2010/main" val="115419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0" r:id="rId3"/>
    <p:sldLayoutId id="2147483741" r:id="rId4"/>
    <p:sldLayoutId id="2147483710" r:id="rId5"/>
    <p:sldLayoutId id="2147483743" r:id="rId6"/>
    <p:sldLayoutId id="2147483745" r:id="rId7"/>
    <p:sldLayoutId id="2147483746" r:id="rId8"/>
    <p:sldLayoutId id="2147483716" r:id="rId9"/>
    <p:sldLayoutId id="2147483732" r:id="rId10"/>
    <p:sldLayoutId id="2147483717" r:id="rId11"/>
    <p:sldLayoutId id="2147483718" r:id="rId12"/>
    <p:sldLayoutId id="2147483719" r:id="rId13"/>
    <p:sldLayoutId id="2147483720" r:id="rId14"/>
    <p:sldLayoutId id="2147483734" r:id="rId15"/>
    <p:sldLayoutId id="2147483721" r:id="rId16"/>
    <p:sldLayoutId id="2147483722" r:id="rId17"/>
    <p:sldLayoutId id="2147483723" r:id="rId18"/>
    <p:sldLayoutId id="2147483733" r:id="rId19"/>
    <p:sldLayoutId id="2147483725" r:id="rId20"/>
    <p:sldLayoutId id="2147483726" r:id="rId21"/>
    <p:sldLayoutId id="2147483727" r:id="rId22"/>
    <p:sldLayoutId id="2147483728" r:id="rId23"/>
    <p:sldLayoutId id="2147483747" r:id="rId24"/>
    <p:sldLayoutId id="2147483731" r:id="rId25"/>
    <p:sldLayoutId id="2147483739" r:id="rId26"/>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ww.bankofengland.co.uk/-/media/boe/files/prudential-regulation/publication/uk-mortgage-irb-round-table-slides.pdf" TargetMode="External"/><Relationship Id="rId3" Type="http://schemas.openxmlformats.org/officeDocument/2006/relationships/hyperlink" Target="https://www.bankofengland.co.uk/-/media/boe/files/prudential-regulation/policy-statement/2017/ps1317.pdf" TargetMode="External"/><Relationship Id="rId7" Type="http://schemas.openxmlformats.org/officeDocument/2006/relationships/hyperlink" Target="https://www.bankofengland.co.uk/-/media/boe/files/prudential-regulation/publication/2020/irb-mortgage-roundtable-october-2020.pdf?la=en&amp;hash=83C19A30A620355A04A7FD673BC481E27071BA2B" TargetMode="External"/><Relationship Id="rId2" Type="http://schemas.openxmlformats.org/officeDocument/2006/relationships/hyperlink" Target="https://www.bankofengland.co.uk/-/media/boe/files/prudential-regulation/publication/2020/ss1113update-jan-2022.pdf" TargetMode="External"/><Relationship Id="rId1" Type="http://schemas.openxmlformats.org/officeDocument/2006/relationships/slideLayout" Target="../slideLayouts/slideLayout25.xml"/><Relationship Id="rId6" Type="http://schemas.openxmlformats.org/officeDocument/2006/relationships/hyperlink" Target="https://www.bankofengland.co.uk/-/media/boe/files/prudential-regulation/policy-statement/2021/october/ps2321app1.pdf" TargetMode="External"/><Relationship Id="rId5" Type="http://schemas.openxmlformats.org/officeDocument/2006/relationships/hyperlink" Target="https://www.bankofengland.co.uk/-/media/boe/files/prudential-regulation/policy-statement/2021/october/ps2321.pdf?la=en&amp;hash=2B048C33980BD254BCEDBE4C9C54C75FFB320CBE" TargetMode="External"/><Relationship Id="rId4" Type="http://schemas.openxmlformats.org/officeDocument/2006/relationships/hyperlink" Target="https://www.bankofengland.co.uk/-/media/boe/files/prudential-regulation/policy-statement/2017/ps1317app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AA8092A-0EC1-7146-BE7F-C484CFCF2BEB}"/>
              </a:ext>
            </a:extLst>
          </p:cNvPr>
          <p:cNvSpPr>
            <a:spLocks noGrp="1"/>
          </p:cNvSpPr>
          <p:nvPr>
            <p:ph type="body" sz="quarter" idx="13"/>
          </p:nvPr>
        </p:nvSpPr>
        <p:spPr/>
        <p:txBody>
          <a:bodyPr/>
          <a:lstStyle/>
          <a:p>
            <a:r>
              <a:rPr lang="en-US" dirty="0"/>
              <a:t>30 September 2024</a:t>
            </a:r>
          </a:p>
        </p:txBody>
      </p:sp>
      <p:sp>
        <p:nvSpPr>
          <p:cNvPr id="7" name="Text Placeholder 6"/>
          <p:cNvSpPr>
            <a:spLocks noGrp="1"/>
          </p:cNvSpPr>
          <p:nvPr>
            <p:ph type="body" sz="quarter" idx="16"/>
          </p:nvPr>
        </p:nvSpPr>
        <p:spPr/>
        <p:txBody>
          <a:bodyPr>
            <a:normAutofit/>
          </a:bodyPr>
          <a:lstStyle/>
          <a:p>
            <a:r>
              <a:rPr lang="en-GB" dirty="0"/>
              <a:t>IRB Mortgages Industry Round table</a:t>
            </a:r>
            <a:br>
              <a:rPr lang="en-GB" dirty="0"/>
            </a:br>
            <a:endParaRPr lang="en-GB" dirty="0"/>
          </a:p>
        </p:txBody>
      </p:sp>
    </p:spTree>
    <p:extLst>
      <p:ext uri="{BB962C8B-B14F-4D97-AF65-F5344CB8AC3E}">
        <p14:creationId xmlns:p14="http://schemas.microsoft.com/office/powerpoint/2010/main" val="355652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296" y="2741613"/>
            <a:ext cx="11279504" cy="925132"/>
          </a:xfrm>
        </p:spPr>
        <p:txBody>
          <a:bodyPr/>
          <a:lstStyle/>
          <a:p>
            <a:r>
              <a:rPr lang="en-GB" sz="3200" b="1" dirty="0"/>
              <a:t>Downturn LGD Model calibration</a:t>
            </a:r>
          </a:p>
        </p:txBody>
      </p:sp>
      <p:sp>
        <p:nvSpPr>
          <p:cNvPr id="7" name="Text Placeholder 6"/>
          <p:cNvSpPr>
            <a:spLocks noGrp="1"/>
          </p:cNvSpPr>
          <p:nvPr>
            <p:ph type="body" idx="1"/>
          </p:nvPr>
        </p:nvSpPr>
        <p:spPr>
          <a:xfrm>
            <a:off x="450850" y="3914776"/>
            <a:ext cx="11277600" cy="2090370"/>
          </a:xfrm>
        </p:spPr>
        <p:txBody>
          <a:bodyPr anchor="t"/>
          <a:lstStyle/>
          <a:p>
            <a:pPr marL="285750" indent="-285750" algn="just">
              <a:lnSpc>
                <a:spcPct val="120000"/>
              </a:lnSpc>
              <a:spcAft>
                <a:spcPts val="0"/>
              </a:spcAft>
              <a:buFont typeface="Arial" panose="020B0604020202020204" pitchFamily="34" charset="0"/>
              <a:buChar char="•"/>
            </a:pPr>
            <a:endParaRPr lang="en-GB" sz="1800" b="0" dirty="0"/>
          </a:p>
          <a:p>
            <a:pPr marL="285750" indent="-285750" algn="just">
              <a:lnSpc>
                <a:spcPct val="120000"/>
              </a:lnSpc>
              <a:spcAft>
                <a:spcPts val="0"/>
              </a:spcAft>
              <a:buFont typeface="Arial" panose="020B0604020202020204" pitchFamily="34" charset="0"/>
              <a:buChar char="•"/>
            </a:pPr>
            <a:r>
              <a:rPr lang="en-GB" sz="1800" b="0" dirty="0"/>
              <a:t>Probability of Possession Given Default (PPGD)</a:t>
            </a:r>
          </a:p>
          <a:p>
            <a:pPr marL="285750" indent="-285750" algn="just">
              <a:lnSpc>
                <a:spcPct val="120000"/>
              </a:lnSpc>
              <a:spcAft>
                <a:spcPts val="0"/>
              </a:spcAft>
              <a:buFont typeface="Arial" panose="020B0604020202020204" pitchFamily="34" charset="0"/>
              <a:buChar char="•"/>
            </a:pPr>
            <a:r>
              <a:rPr lang="en-GB" sz="1800" b="0" dirty="0"/>
              <a:t>Validation of PPGD estimates during model development</a:t>
            </a:r>
          </a:p>
          <a:p>
            <a:pPr marL="285750" indent="-285750" algn="just">
              <a:lnSpc>
                <a:spcPct val="120000"/>
              </a:lnSpc>
              <a:spcAft>
                <a:spcPts val="0"/>
              </a:spcAft>
              <a:buFont typeface="Arial" panose="020B0604020202020204" pitchFamily="34" charset="0"/>
              <a:buChar char="•"/>
            </a:pPr>
            <a:r>
              <a:rPr lang="en-GB" sz="1800" b="0" dirty="0"/>
              <a:t>Design of PPGD grades using less cyclical risk drivers (e.g. Loan-to-Value measures)</a:t>
            </a:r>
          </a:p>
          <a:p>
            <a:pPr marL="285750" indent="-285750" algn="just">
              <a:lnSpc>
                <a:spcPct val="120000"/>
              </a:lnSpc>
              <a:spcAft>
                <a:spcPts val="0"/>
              </a:spcAft>
              <a:buFont typeface="Arial" panose="020B0604020202020204" pitchFamily="34" charset="0"/>
              <a:buChar char="•"/>
            </a:pPr>
            <a:r>
              <a:rPr lang="en-GB" sz="1800" dirty="0"/>
              <a:t>PPGD segmentation by default status</a:t>
            </a:r>
          </a:p>
          <a:p>
            <a:pPr marL="285750" indent="-285750" algn="just">
              <a:lnSpc>
                <a:spcPct val="120000"/>
              </a:lnSpc>
              <a:spcAft>
                <a:spcPts val="0"/>
              </a:spcAft>
              <a:buFont typeface="Arial" panose="020B0604020202020204" pitchFamily="34" charset="0"/>
              <a:buChar char="•"/>
            </a:pPr>
            <a:r>
              <a:rPr lang="en-GB" sz="1800" b="0" dirty="0"/>
              <a:t>Downturn Forced Sale Discount (FSD) estimates</a:t>
            </a:r>
          </a:p>
          <a:p>
            <a:pPr marL="285750" indent="-285750" algn="just">
              <a:lnSpc>
                <a:spcPct val="120000"/>
              </a:lnSpc>
              <a:spcAft>
                <a:spcPts val="0"/>
              </a:spcAft>
              <a:buFont typeface="Arial" panose="020B0604020202020204" pitchFamily="34" charset="0"/>
              <a:buChar char="•"/>
            </a:pPr>
            <a:endParaRPr lang="en-GB" sz="1800" b="0" dirty="0"/>
          </a:p>
          <a:p>
            <a:pPr marL="285750" indent="-285750" algn="just">
              <a:lnSpc>
                <a:spcPct val="120000"/>
              </a:lnSpc>
              <a:spcAft>
                <a:spcPts val="0"/>
              </a:spcAft>
              <a:buFont typeface="Arial" panose="020B0604020202020204" pitchFamily="34" charset="0"/>
              <a:buChar char="•"/>
            </a:pPr>
            <a:endParaRPr lang="en-GB" sz="1800" dirty="0"/>
          </a:p>
        </p:txBody>
      </p:sp>
      <p:sp>
        <p:nvSpPr>
          <p:cNvPr id="2" name="Slide Number Placeholder 1">
            <a:extLst>
              <a:ext uri="{FF2B5EF4-FFF2-40B4-BE49-F238E27FC236}">
                <a16:creationId xmlns:a16="http://schemas.microsoft.com/office/drawing/2014/main" id="{43F11ADF-7E48-DD00-4F65-EFDFFA41C9D5}"/>
              </a:ext>
            </a:extLst>
          </p:cNvPr>
          <p:cNvSpPr>
            <a:spLocks noGrp="1"/>
          </p:cNvSpPr>
          <p:nvPr>
            <p:ph type="sldNum" sz="quarter" idx="12"/>
          </p:nvPr>
        </p:nvSpPr>
        <p:spPr/>
        <p:txBody>
          <a:bodyPr/>
          <a:lstStyle/>
          <a:p>
            <a:fld id="{B0B34E4B-25F1-4D72-B319-B9B5A0ABC919}" type="slidenum">
              <a:rPr lang="en-GB" smtClean="0"/>
              <a:t>10</a:t>
            </a:fld>
            <a:endParaRPr lang="en-GB" dirty="0"/>
          </a:p>
        </p:txBody>
      </p:sp>
    </p:spTree>
    <p:extLst>
      <p:ext uri="{BB962C8B-B14F-4D97-AF65-F5344CB8AC3E}">
        <p14:creationId xmlns:p14="http://schemas.microsoft.com/office/powerpoint/2010/main" val="1399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77427" y="1562100"/>
            <a:ext cx="4701878" cy="4819650"/>
          </a:xfrm>
        </p:spPr>
        <p:txBody>
          <a:bodyPr/>
          <a:lstStyle/>
          <a:p>
            <a:pPr marL="273050" lvl="1" indent="-273050">
              <a:lnSpc>
                <a:spcPct val="120000"/>
              </a:lnSpc>
            </a:pPr>
            <a:r>
              <a:rPr lang="en-GB" sz="1400" dirty="0"/>
              <a:t>The PRA has set an expectation that PPGD models should reflect downturn conditions that are consistent with a minimum 25% peak-to-trough (PTT) </a:t>
            </a:r>
            <a:r>
              <a:rPr lang="en-GB" sz="1400"/>
              <a:t>house price (HP) </a:t>
            </a:r>
            <a:r>
              <a:rPr lang="en-GB" sz="1400" dirty="0"/>
              <a:t>fall in property values. To ensure that LGD model estimates applied today reflect losses that would likely be incurred in a downturn this needs to be applied to </a:t>
            </a:r>
            <a:r>
              <a:rPr lang="en-GB" sz="1400" u="sng" dirty="0"/>
              <a:t>both</a:t>
            </a:r>
            <a:r>
              <a:rPr lang="en-GB" sz="1400" dirty="0"/>
              <a:t>:</a:t>
            </a:r>
          </a:p>
          <a:p>
            <a:pPr lvl="1">
              <a:lnSpc>
                <a:spcPct val="120000"/>
              </a:lnSpc>
              <a:buFont typeface="Wingdings" panose="05000000000000000000" pitchFamily="2" charset="2"/>
              <a:buChar char="ü"/>
            </a:pPr>
            <a:r>
              <a:rPr lang="en-GB" sz="1200" b="1" dirty="0">
                <a:solidFill>
                  <a:srgbClr val="000000"/>
                </a:solidFill>
              </a:rPr>
              <a:t>Grade level possession rates</a:t>
            </a:r>
            <a:r>
              <a:rPr lang="en-GB" sz="1200" dirty="0">
                <a:solidFill>
                  <a:srgbClr val="000000"/>
                </a:solidFill>
              </a:rPr>
              <a:t>: Calibrating grade level possession rates to the downturn period and a minimum 25% PTT house price fall. If during the selected downturn period the reduction in property values is not consistent with a minimum 25% PTT house price fall, grade level possession rates must be uplifted to meet this expectation.</a:t>
            </a:r>
          </a:p>
          <a:p>
            <a:pPr lvl="1">
              <a:lnSpc>
                <a:spcPct val="120000"/>
              </a:lnSpc>
              <a:buFont typeface="Wingdings" panose="05000000000000000000" pitchFamily="2" charset="2"/>
              <a:buChar char="ü"/>
            </a:pPr>
            <a:r>
              <a:rPr lang="en-GB" sz="1200" b="1" dirty="0"/>
              <a:t>Grade allocation</a:t>
            </a:r>
            <a:r>
              <a:rPr lang="en-GB" sz="1200" dirty="0"/>
              <a:t>: allocating exposures to rating grades in line with a minimum 25% PTT house price fall (i.e. using a downturn LTV to assign exposures to grades – not applicable if using an origination LTV approach)</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Probability of Possession Given Default</a:t>
            </a:r>
            <a:endParaRPr lang="en-GB" dirty="0"/>
          </a:p>
        </p:txBody>
      </p:sp>
      <p:sp>
        <p:nvSpPr>
          <p:cNvPr id="23" name="TextBox 22">
            <a:extLst>
              <a:ext uri="{FF2B5EF4-FFF2-40B4-BE49-F238E27FC236}">
                <a16:creationId xmlns:a16="http://schemas.microsoft.com/office/drawing/2014/main" id="{2BC4A853-6539-08E7-653D-7568E9EF8CD4}"/>
              </a:ext>
            </a:extLst>
          </p:cNvPr>
          <p:cNvSpPr txBox="1"/>
          <p:nvPr/>
        </p:nvSpPr>
        <p:spPr>
          <a:xfrm>
            <a:off x="7865764" y="1252283"/>
            <a:ext cx="1375349" cy="276999"/>
          </a:xfrm>
          <a:prstGeom prst="rect">
            <a:avLst/>
          </a:prstGeom>
          <a:noFill/>
        </p:spPr>
        <p:txBody>
          <a:bodyPr wrap="square">
            <a:spAutoFit/>
          </a:bodyPr>
          <a:lstStyle/>
          <a:p>
            <a:r>
              <a:rPr lang="en-GB" sz="1200" b="1" dirty="0"/>
              <a:t>Stylised example </a:t>
            </a:r>
            <a:endParaRPr lang="en-GB" sz="1200" dirty="0"/>
          </a:p>
        </p:txBody>
      </p:sp>
      <p:sp>
        <p:nvSpPr>
          <p:cNvPr id="26" name="TextBox 25">
            <a:extLst>
              <a:ext uri="{FF2B5EF4-FFF2-40B4-BE49-F238E27FC236}">
                <a16:creationId xmlns:a16="http://schemas.microsoft.com/office/drawing/2014/main" id="{C76B0EA6-74FA-FCE4-49AD-43FFF65BDF50}"/>
              </a:ext>
            </a:extLst>
          </p:cNvPr>
          <p:cNvSpPr txBox="1"/>
          <p:nvPr/>
        </p:nvSpPr>
        <p:spPr>
          <a:xfrm>
            <a:off x="10655178" y="5271534"/>
            <a:ext cx="1201993" cy="369332"/>
          </a:xfrm>
          <a:prstGeom prst="rect">
            <a:avLst/>
          </a:prstGeom>
          <a:noFill/>
        </p:spPr>
        <p:txBody>
          <a:bodyPr wrap="square" lIns="0" tIns="0" rIns="0" bIns="0" rtlCol="0">
            <a:spAutoFit/>
          </a:bodyPr>
          <a:lstStyle/>
          <a:p>
            <a:pPr algn="ctr"/>
            <a:r>
              <a:rPr lang="en-GB" sz="1200" dirty="0">
                <a:solidFill>
                  <a:srgbClr val="FF0000"/>
                </a:solidFill>
              </a:rPr>
              <a:t>Model Implementation</a:t>
            </a:r>
          </a:p>
        </p:txBody>
      </p:sp>
      <p:grpSp>
        <p:nvGrpSpPr>
          <p:cNvPr id="35" name="Group 34">
            <a:extLst>
              <a:ext uri="{FF2B5EF4-FFF2-40B4-BE49-F238E27FC236}">
                <a16:creationId xmlns:a16="http://schemas.microsoft.com/office/drawing/2014/main" id="{90D067EA-8FD8-B59A-F89D-48BB9A194817}"/>
              </a:ext>
            </a:extLst>
          </p:cNvPr>
          <p:cNvGrpSpPr/>
          <p:nvPr/>
        </p:nvGrpSpPr>
        <p:grpSpPr>
          <a:xfrm>
            <a:off x="5682741" y="1562100"/>
            <a:ext cx="6201718" cy="4443351"/>
            <a:chOff x="5612403" y="1562100"/>
            <a:chExt cx="6201718" cy="4443351"/>
          </a:xfrm>
        </p:grpSpPr>
        <p:grpSp>
          <p:nvGrpSpPr>
            <p:cNvPr id="13" name="Group 12">
              <a:extLst>
                <a:ext uri="{FF2B5EF4-FFF2-40B4-BE49-F238E27FC236}">
                  <a16:creationId xmlns:a16="http://schemas.microsoft.com/office/drawing/2014/main" id="{91CE3F65-4974-68EF-1405-6E2C1E91C309}"/>
                </a:ext>
              </a:extLst>
            </p:cNvPr>
            <p:cNvGrpSpPr/>
            <p:nvPr/>
          </p:nvGrpSpPr>
          <p:grpSpPr>
            <a:xfrm>
              <a:off x="5612403" y="1562100"/>
              <a:ext cx="5055597" cy="4443351"/>
              <a:chOff x="6031503" y="1373887"/>
              <a:chExt cx="5055597" cy="4515282"/>
            </a:xfrm>
          </p:grpSpPr>
          <p:sp>
            <p:nvSpPr>
              <p:cNvPr id="14" name="Freeform: Shape 13">
                <a:extLst>
                  <a:ext uri="{FF2B5EF4-FFF2-40B4-BE49-F238E27FC236}">
                    <a16:creationId xmlns:a16="http://schemas.microsoft.com/office/drawing/2014/main" id="{9A566B84-B595-E55B-185A-D416245D80A4}"/>
                  </a:ext>
                </a:extLst>
              </p:cNvPr>
              <p:cNvSpPr/>
              <p:nvPr/>
            </p:nvSpPr>
            <p:spPr>
              <a:xfrm>
                <a:off x="6031503" y="1669086"/>
                <a:ext cx="5055597" cy="1132804"/>
              </a:xfrm>
              <a:custGeom>
                <a:avLst/>
                <a:gdLst>
                  <a:gd name="connsiteX0" fmla="*/ 0 w 5583135"/>
                  <a:gd name="connsiteY0" fmla="*/ 0 h 1260000"/>
                  <a:gd name="connsiteX1" fmla="*/ 5583135 w 5583135"/>
                  <a:gd name="connsiteY1" fmla="*/ 0 h 1260000"/>
                  <a:gd name="connsiteX2" fmla="*/ 5583135 w 5583135"/>
                  <a:gd name="connsiteY2" fmla="*/ 1260000 h 1260000"/>
                  <a:gd name="connsiteX3" fmla="*/ 0 w 5583135"/>
                  <a:gd name="connsiteY3" fmla="*/ 1260000 h 1260000"/>
                  <a:gd name="connsiteX4" fmla="*/ 0 w 5583135"/>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135" h="1260000">
                    <a:moveTo>
                      <a:pt x="0" y="0"/>
                    </a:moveTo>
                    <a:lnTo>
                      <a:pt x="5583135" y="0"/>
                    </a:lnTo>
                    <a:lnTo>
                      <a:pt x="5583135" y="1260000"/>
                    </a:lnTo>
                    <a:lnTo>
                      <a:pt x="0" y="1260000"/>
                    </a:lnTo>
                    <a:lnTo>
                      <a:pt x="0" y="0"/>
                    </a:lnTo>
                    <a:close/>
                  </a:path>
                </a:pathLst>
              </a:custGeom>
              <a:solidFill>
                <a:srgbClr val="FFFFFF">
                  <a:alpha val="90000"/>
                  <a:hueOff val="0"/>
                  <a:satOff val="0"/>
                  <a:lumOff val="0"/>
                  <a:alphaOff val="0"/>
                </a:srgbClr>
              </a:solidFill>
              <a:ln w="12700" cap="flat" cmpd="sng" algn="ctr">
                <a:solidFill>
                  <a:srgbClr val="1488CA">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4000" tIns="180000" rIns="144000" bIns="108000" numCol="1" spcCol="1270" anchor="t" anchorCtr="0">
                <a:noAutofit/>
              </a:bodyPr>
              <a:lstStyle/>
              <a:p>
                <a:pPr marL="176213" lvl="1" indent="-176213" algn="l" defTabSz="488950">
                  <a:lnSpc>
                    <a:spcPct val="100000"/>
                  </a:lnSpc>
                  <a:spcBef>
                    <a:spcPct val="0"/>
                  </a:spcBef>
                  <a:spcAft>
                    <a:spcPts val="600"/>
                  </a:spcAft>
                  <a:buChar char="•"/>
                </a:pPr>
                <a:r>
                  <a:rPr lang="en-US" sz="1200" kern="1200" dirty="0">
                    <a:solidFill>
                      <a:srgbClr val="00294E">
                        <a:hueOff val="0"/>
                        <a:satOff val="0"/>
                        <a:lumOff val="0"/>
                        <a:alphaOff val="0"/>
                      </a:srgbClr>
                    </a:solidFill>
                    <a:latin typeface="Calibri" panose="020F0502020204030204"/>
                    <a:ea typeface="+mn-ea"/>
                    <a:cs typeface="+mn-cs"/>
                  </a:rPr>
                  <a:t>For simplicity in this example, </a:t>
                </a:r>
                <a:r>
                  <a:rPr lang="en-US" sz="1200" u="sng" kern="1200" dirty="0">
                    <a:solidFill>
                      <a:srgbClr val="00294E">
                        <a:hueOff val="0"/>
                        <a:satOff val="0"/>
                        <a:lumOff val="0"/>
                        <a:alphaOff val="0"/>
                      </a:srgbClr>
                    </a:solidFill>
                    <a:latin typeface="Calibri" panose="020F0502020204030204"/>
                    <a:ea typeface="+mn-ea"/>
                    <a:cs typeface="+mn-cs"/>
                  </a:rPr>
                  <a:t>indexed LTV </a:t>
                </a:r>
                <a:r>
                  <a:rPr lang="en-US" sz="1200" kern="1200" dirty="0">
                    <a:solidFill>
                      <a:srgbClr val="00294E">
                        <a:hueOff val="0"/>
                        <a:satOff val="0"/>
                        <a:lumOff val="0"/>
                        <a:alphaOff val="0"/>
                      </a:srgbClr>
                    </a:solidFill>
                    <a:latin typeface="Calibri" panose="020F0502020204030204"/>
                    <a:ea typeface="+mn-ea"/>
                    <a:cs typeface="+mn-cs"/>
                  </a:rPr>
                  <a:t>is the only model risk driver used to allocate exposures to PPGD rating grades.</a:t>
                </a:r>
              </a:p>
              <a:p>
                <a:pPr marL="176213" lvl="1" indent="-176213" algn="l" defTabSz="488950">
                  <a:lnSpc>
                    <a:spcPct val="100000"/>
                  </a:lnSpc>
                  <a:spcBef>
                    <a:spcPct val="0"/>
                  </a:spcBef>
                  <a:spcAft>
                    <a:spcPts val="600"/>
                  </a:spcAft>
                  <a:buChar char="•"/>
                </a:pPr>
                <a:r>
                  <a:rPr lang="en-GB" sz="1200" kern="1200" dirty="0">
                    <a:solidFill>
                      <a:srgbClr val="00294E">
                        <a:hueOff val="0"/>
                        <a:satOff val="0"/>
                        <a:lumOff val="0"/>
                        <a:alphaOff val="0"/>
                      </a:srgbClr>
                    </a:solidFill>
                    <a:latin typeface="Calibri" panose="020F0502020204030204"/>
                    <a:ea typeface="+mn-ea"/>
                    <a:cs typeface="+mn-cs"/>
                  </a:rPr>
                  <a:t>Observed possession rates are calculated for each rating grade using the identified downturn period.</a:t>
                </a:r>
                <a:endParaRPr lang="en-US" sz="1200" kern="1200" dirty="0">
                  <a:solidFill>
                    <a:srgbClr val="00294E">
                      <a:hueOff val="0"/>
                      <a:satOff val="0"/>
                      <a:lumOff val="0"/>
                      <a:alphaOff val="0"/>
                    </a:srgbClr>
                  </a:solidFill>
                  <a:latin typeface="Calibri" panose="020F0502020204030204"/>
                  <a:ea typeface="+mn-ea"/>
                  <a:cs typeface="+mn-cs"/>
                </a:endParaRPr>
              </a:p>
            </p:txBody>
          </p:sp>
          <p:sp>
            <p:nvSpPr>
              <p:cNvPr id="15" name="Freeform: Shape 14">
                <a:extLst>
                  <a:ext uri="{FF2B5EF4-FFF2-40B4-BE49-F238E27FC236}">
                    <a16:creationId xmlns:a16="http://schemas.microsoft.com/office/drawing/2014/main" id="{15291A1E-A311-806A-9277-728A81ED220E}"/>
                  </a:ext>
                </a:extLst>
              </p:cNvPr>
              <p:cNvSpPr/>
              <p:nvPr/>
            </p:nvSpPr>
            <p:spPr>
              <a:xfrm>
                <a:off x="6310659" y="1373887"/>
                <a:ext cx="4320000" cy="365828"/>
              </a:xfrm>
              <a:custGeom>
                <a:avLst/>
                <a:gdLst>
                  <a:gd name="connsiteX0" fmla="*/ 0 w 3908194"/>
                  <a:gd name="connsiteY0" fmla="*/ 98402 h 590400"/>
                  <a:gd name="connsiteX1" fmla="*/ 98402 w 3908194"/>
                  <a:gd name="connsiteY1" fmla="*/ 0 h 590400"/>
                  <a:gd name="connsiteX2" fmla="*/ 3809792 w 3908194"/>
                  <a:gd name="connsiteY2" fmla="*/ 0 h 590400"/>
                  <a:gd name="connsiteX3" fmla="*/ 3908194 w 3908194"/>
                  <a:gd name="connsiteY3" fmla="*/ 98402 h 590400"/>
                  <a:gd name="connsiteX4" fmla="*/ 3908194 w 3908194"/>
                  <a:gd name="connsiteY4" fmla="*/ 491998 h 590400"/>
                  <a:gd name="connsiteX5" fmla="*/ 3809792 w 3908194"/>
                  <a:gd name="connsiteY5" fmla="*/ 590400 h 590400"/>
                  <a:gd name="connsiteX6" fmla="*/ 98402 w 3908194"/>
                  <a:gd name="connsiteY6" fmla="*/ 590400 h 590400"/>
                  <a:gd name="connsiteX7" fmla="*/ 0 w 3908194"/>
                  <a:gd name="connsiteY7" fmla="*/ 491998 h 590400"/>
                  <a:gd name="connsiteX8" fmla="*/ 0 w 390819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8194" h="590400">
                    <a:moveTo>
                      <a:pt x="0" y="98402"/>
                    </a:moveTo>
                    <a:cubicBezTo>
                      <a:pt x="0" y="44056"/>
                      <a:pt x="44056" y="0"/>
                      <a:pt x="98402" y="0"/>
                    </a:cubicBezTo>
                    <a:lnTo>
                      <a:pt x="3809792" y="0"/>
                    </a:lnTo>
                    <a:cubicBezTo>
                      <a:pt x="3864138" y="0"/>
                      <a:pt x="3908194" y="44056"/>
                      <a:pt x="3908194" y="98402"/>
                    </a:cubicBezTo>
                    <a:lnTo>
                      <a:pt x="3908194" y="491998"/>
                    </a:lnTo>
                    <a:cubicBezTo>
                      <a:pt x="3908194" y="546344"/>
                      <a:pt x="3864138" y="590400"/>
                      <a:pt x="3809792" y="590400"/>
                    </a:cubicBezTo>
                    <a:lnTo>
                      <a:pt x="98402" y="590400"/>
                    </a:lnTo>
                    <a:cubicBezTo>
                      <a:pt x="44056" y="590400"/>
                      <a:pt x="0" y="546344"/>
                      <a:pt x="0" y="491998"/>
                    </a:cubicBezTo>
                    <a:lnTo>
                      <a:pt x="0" y="98402"/>
                    </a:lnTo>
                    <a:close/>
                  </a:path>
                </a:pathLst>
              </a:custGeom>
              <a:solidFill>
                <a:srgbClr val="1488CA">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6541" tIns="28821" rIns="176541" bIns="28821" numCol="1" spcCol="1270" anchor="ctr" anchorCtr="0">
                <a:noAutofit/>
              </a:bodyPr>
              <a:lstStyle/>
              <a:p>
                <a:pPr marL="0" lvl="0" indent="0" algn="l" defTabSz="488950">
                  <a:lnSpc>
                    <a:spcPct val="100000"/>
                  </a:lnSpc>
                  <a:spcBef>
                    <a:spcPct val="0"/>
                  </a:spcBef>
                  <a:spcAft>
                    <a:spcPts val="600"/>
                  </a:spcAft>
                  <a:buNone/>
                </a:pPr>
                <a:r>
                  <a:rPr lang="en-US" sz="1200" kern="1200" dirty="0">
                    <a:solidFill>
                      <a:srgbClr val="FFFFFF"/>
                    </a:solidFill>
                    <a:latin typeface="Calibri" panose="020F0502020204030204"/>
                    <a:ea typeface="+mn-ea"/>
                    <a:cs typeface="+mn-cs"/>
                  </a:rPr>
                  <a:t>Step 1: Identification of Downturn Period</a:t>
                </a:r>
              </a:p>
            </p:txBody>
          </p:sp>
          <p:sp>
            <p:nvSpPr>
              <p:cNvPr id="16" name="Freeform: Shape 15">
                <a:extLst>
                  <a:ext uri="{FF2B5EF4-FFF2-40B4-BE49-F238E27FC236}">
                    <a16:creationId xmlns:a16="http://schemas.microsoft.com/office/drawing/2014/main" id="{F4A81BC3-E394-C107-31A1-350DCE4ED648}"/>
                  </a:ext>
                </a:extLst>
              </p:cNvPr>
              <p:cNvSpPr/>
              <p:nvPr/>
            </p:nvSpPr>
            <p:spPr>
              <a:xfrm>
                <a:off x="6031503" y="3095468"/>
                <a:ext cx="5055597" cy="1269199"/>
              </a:xfrm>
              <a:custGeom>
                <a:avLst/>
                <a:gdLst>
                  <a:gd name="connsiteX0" fmla="*/ 0 w 5583135"/>
                  <a:gd name="connsiteY0" fmla="*/ 0 h 1102500"/>
                  <a:gd name="connsiteX1" fmla="*/ 5583135 w 5583135"/>
                  <a:gd name="connsiteY1" fmla="*/ 0 h 1102500"/>
                  <a:gd name="connsiteX2" fmla="*/ 5583135 w 5583135"/>
                  <a:gd name="connsiteY2" fmla="*/ 1102500 h 1102500"/>
                  <a:gd name="connsiteX3" fmla="*/ 0 w 5583135"/>
                  <a:gd name="connsiteY3" fmla="*/ 1102500 h 1102500"/>
                  <a:gd name="connsiteX4" fmla="*/ 0 w 5583135"/>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135" h="1102500">
                    <a:moveTo>
                      <a:pt x="0" y="0"/>
                    </a:moveTo>
                    <a:lnTo>
                      <a:pt x="5583135" y="0"/>
                    </a:lnTo>
                    <a:lnTo>
                      <a:pt x="5583135" y="1102500"/>
                    </a:lnTo>
                    <a:lnTo>
                      <a:pt x="0" y="1102500"/>
                    </a:lnTo>
                    <a:lnTo>
                      <a:pt x="0" y="0"/>
                    </a:lnTo>
                    <a:close/>
                  </a:path>
                </a:pathLst>
              </a:custGeom>
              <a:solidFill>
                <a:srgbClr val="FFFFFF">
                  <a:alpha val="90000"/>
                  <a:hueOff val="0"/>
                  <a:satOff val="0"/>
                  <a:lumOff val="0"/>
                  <a:alphaOff val="0"/>
                </a:srgbClr>
              </a:solidFill>
              <a:ln w="12700" cap="flat" cmpd="sng" algn="ctr">
                <a:solidFill>
                  <a:srgbClr val="85C9F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4000" tIns="360000" rIns="144000" bIns="78232" numCol="1" spcCol="1270" anchor="t" anchorCtr="0">
                <a:noAutofit/>
              </a:bodyPr>
              <a:lstStyle/>
              <a:p>
                <a:pPr marL="176213" lvl="1" indent="-176213" algn="l" defTabSz="488950">
                  <a:lnSpc>
                    <a:spcPct val="100000"/>
                  </a:lnSpc>
                  <a:spcBef>
                    <a:spcPct val="0"/>
                  </a:spcBef>
                  <a:spcAft>
                    <a:spcPts val="600"/>
                  </a:spcAft>
                  <a:buChar char="•"/>
                </a:pPr>
                <a:r>
                  <a:rPr lang="en-US" sz="1200" kern="1200" dirty="0">
                    <a:solidFill>
                      <a:srgbClr val="00294E">
                        <a:hueOff val="0"/>
                        <a:satOff val="0"/>
                        <a:lumOff val="0"/>
                        <a:alphaOff val="0"/>
                      </a:srgbClr>
                    </a:solidFill>
                    <a:latin typeface="Calibri" panose="020F0502020204030204"/>
                    <a:ea typeface="+mn-ea"/>
                    <a:cs typeface="+mn-cs"/>
                  </a:rPr>
                  <a:t>The identified downturn period is not representative of a minimum 25% </a:t>
                </a:r>
                <a:r>
                  <a:rPr lang="en-GB" sz="1200" kern="1200" dirty="0">
                    <a:solidFill>
                      <a:srgbClr val="00294E">
                        <a:hueOff val="0"/>
                        <a:satOff val="0"/>
                        <a:lumOff val="0"/>
                        <a:alphaOff val="0"/>
                      </a:srgbClr>
                    </a:solidFill>
                    <a:latin typeface="Calibri" panose="020F0502020204030204"/>
                    <a:ea typeface="+mn-ea"/>
                    <a:cs typeface="+mn-cs"/>
                  </a:rPr>
                  <a:t>PTT </a:t>
                </a:r>
                <a:r>
                  <a:rPr lang="en-US" sz="1200" kern="1200" dirty="0">
                    <a:solidFill>
                      <a:srgbClr val="00294E">
                        <a:hueOff val="0"/>
                        <a:satOff val="0"/>
                        <a:lumOff val="0"/>
                        <a:alphaOff val="0"/>
                      </a:srgbClr>
                    </a:solidFill>
                    <a:latin typeface="Calibri" panose="020F0502020204030204"/>
                    <a:ea typeface="+mn-ea"/>
                    <a:cs typeface="+mn-cs"/>
                  </a:rPr>
                  <a:t>house price fall.</a:t>
                </a:r>
              </a:p>
              <a:p>
                <a:pPr marL="176213" lvl="1" indent="-176213" algn="l" defTabSz="488950">
                  <a:lnSpc>
                    <a:spcPct val="100000"/>
                  </a:lnSpc>
                  <a:spcBef>
                    <a:spcPct val="0"/>
                  </a:spcBef>
                  <a:spcAft>
                    <a:spcPts val="600"/>
                  </a:spcAft>
                  <a:buChar char="•"/>
                </a:pPr>
                <a:r>
                  <a:rPr lang="en-GB" sz="1200" kern="1200" dirty="0">
                    <a:solidFill>
                      <a:srgbClr val="00294E">
                        <a:hueOff val="0"/>
                        <a:satOff val="0"/>
                        <a:lumOff val="0"/>
                        <a:alphaOff val="0"/>
                      </a:srgbClr>
                    </a:solidFill>
                    <a:latin typeface="Calibri" panose="020F0502020204030204"/>
                    <a:ea typeface="+mn-ea"/>
                    <a:cs typeface="+mn-cs"/>
                  </a:rPr>
                  <a:t>Therefore, the firm uplifts grade level possession rates to reflect this expectation.</a:t>
                </a:r>
                <a:endParaRPr lang="en-US" sz="1200" kern="1200" dirty="0">
                  <a:solidFill>
                    <a:srgbClr val="00294E">
                      <a:hueOff val="0"/>
                      <a:satOff val="0"/>
                      <a:lumOff val="0"/>
                      <a:alphaOff val="0"/>
                    </a:srgbClr>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2E382F95-A6A1-FFA1-350C-00701F2D1878}"/>
                  </a:ext>
                </a:extLst>
              </p:cNvPr>
              <p:cNvSpPr/>
              <p:nvPr/>
            </p:nvSpPr>
            <p:spPr>
              <a:xfrm>
                <a:off x="6310659" y="2987468"/>
                <a:ext cx="4320000" cy="365828"/>
              </a:xfrm>
              <a:custGeom>
                <a:avLst/>
                <a:gdLst>
                  <a:gd name="connsiteX0" fmla="*/ 0 w 3908194"/>
                  <a:gd name="connsiteY0" fmla="*/ 98402 h 590400"/>
                  <a:gd name="connsiteX1" fmla="*/ 98402 w 3908194"/>
                  <a:gd name="connsiteY1" fmla="*/ 0 h 590400"/>
                  <a:gd name="connsiteX2" fmla="*/ 3809792 w 3908194"/>
                  <a:gd name="connsiteY2" fmla="*/ 0 h 590400"/>
                  <a:gd name="connsiteX3" fmla="*/ 3908194 w 3908194"/>
                  <a:gd name="connsiteY3" fmla="*/ 98402 h 590400"/>
                  <a:gd name="connsiteX4" fmla="*/ 3908194 w 3908194"/>
                  <a:gd name="connsiteY4" fmla="*/ 491998 h 590400"/>
                  <a:gd name="connsiteX5" fmla="*/ 3809792 w 3908194"/>
                  <a:gd name="connsiteY5" fmla="*/ 590400 h 590400"/>
                  <a:gd name="connsiteX6" fmla="*/ 98402 w 3908194"/>
                  <a:gd name="connsiteY6" fmla="*/ 590400 h 590400"/>
                  <a:gd name="connsiteX7" fmla="*/ 0 w 3908194"/>
                  <a:gd name="connsiteY7" fmla="*/ 491998 h 590400"/>
                  <a:gd name="connsiteX8" fmla="*/ 0 w 390819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8194" h="590400">
                    <a:moveTo>
                      <a:pt x="0" y="98402"/>
                    </a:moveTo>
                    <a:cubicBezTo>
                      <a:pt x="0" y="44056"/>
                      <a:pt x="44056" y="0"/>
                      <a:pt x="98402" y="0"/>
                    </a:cubicBezTo>
                    <a:lnTo>
                      <a:pt x="3809792" y="0"/>
                    </a:lnTo>
                    <a:cubicBezTo>
                      <a:pt x="3864138" y="0"/>
                      <a:pt x="3908194" y="44056"/>
                      <a:pt x="3908194" y="98402"/>
                    </a:cubicBezTo>
                    <a:lnTo>
                      <a:pt x="3908194" y="491998"/>
                    </a:lnTo>
                    <a:cubicBezTo>
                      <a:pt x="3908194" y="546344"/>
                      <a:pt x="3864138" y="590400"/>
                      <a:pt x="3809792" y="590400"/>
                    </a:cubicBezTo>
                    <a:lnTo>
                      <a:pt x="98402" y="590400"/>
                    </a:lnTo>
                    <a:cubicBezTo>
                      <a:pt x="44056" y="590400"/>
                      <a:pt x="0" y="546344"/>
                      <a:pt x="0" y="491998"/>
                    </a:cubicBezTo>
                    <a:lnTo>
                      <a:pt x="0" y="98402"/>
                    </a:lnTo>
                    <a:close/>
                  </a:path>
                </a:pathLst>
              </a:custGeom>
              <a:solidFill>
                <a:srgbClr val="85C9F0">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44000" tIns="28821" rIns="36000" bIns="28821" numCol="1" spcCol="1270" anchor="ctr" anchorCtr="0">
                <a:noAutofit/>
              </a:bodyPr>
              <a:lstStyle/>
              <a:p>
                <a:pPr marL="0" lvl="0" indent="0" algn="l" defTabSz="488950">
                  <a:lnSpc>
                    <a:spcPct val="100000"/>
                  </a:lnSpc>
                  <a:spcBef>
                    <a:spcPct val="0"/>
                  </a:spcBef>
                  <a:spcAft>
                    <a:spcPts val="600"/>
                  </a:spcAft>
                  <a:buNone/>
                </a:pPr>
                <a:r>
                  <a:rPr lang="en-US" sz="1200" kern="1200" dirty="0">
                    <a:solidFill>
                      <a:srgbClr val="FFFFFF"/>
                    </a:solidFill>
                    <a:latin typeface="Calibri" panose="020F0502020204030204"/>
                    <a:ea typeface="+mn-ea"/>
                    <a:cs typeface="+mn-cs"/>
                  </a:rPr>
                  <a:t>Step 2: Grade level PPGDs and alignment with 25% PTT HP fall</a:t>
                </a:r>
              </a:p>
            </p:txBody>
          </p:sp>
          <p:sp>
            <p:nvSpPr>
              <p:cNvPr id="18" name="Freeform: Shape 17">
                <a:extLst>
                  <a:ext uri="{FF2B5EF4-FFF2-40B4-BE49-F238E27FC236}">
                    <a16:creationId xmlns:a16="http://schemas.microsoft.com/office/drawing/2014/main" id="{679FE27C-9020-547F-B74E-3EAFED2C7056}"/>
                  </a:ext>
                </a:extLst>
              </p:cNvPr>
              <p:cNvSpPr/>
              <p:nvPr/>
            </p:nvSpPr>
            <p:spPr>
              <a:xfrm>
                <a:off x="6031503" y="4619970"/>
                <a:ext cx="5055597" cy="1269199"/>
              </a:xfrm>
              <a:custGeom>
                <a:avLst/>
                <a:gdLst>
                  <a:gd name="connsiteX0" fmla="*/ 0 w 5583135"/>
                  <a:gd name="connsiteY0" fmla="*/ 0 h 1260000"/>
                  <a:gd name="connsiteX1" fmla="*/ 5583135 w 5583135"/>
                  <a:gd name="connsiteY1" fmla="*/ 0 h 1260000"/>
                  <a:gd name="connsiteX2" fmla="*/ 5583135 w 5583135"/>
                  <a:gd name="connsiteY2" fmla="*/ 1260000 h 1260000"/>
                  <a:gd name="connsiteX3" fmla="*/ 0 w 5583135"/>
                  <a:gd name="connsiteY3" fmla="*/ 1260000 h 1260000"/>
                  <a:gd name="connsiteX4" fmla="*/ 0 w 5583135"/>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135" h="1260000">
                    <a:moveTo>
                      <a:pt x="0" y="0"/>
                    </a:moveTo>
                    <a:lnTo>
                      <a:pt x="5583135" y="0"/>
                    </a:lnTo>
                    <a:lnTo>
                      <a:pt x="5583135" y="1260000"/>
                    </a:lnTo>
                    <a:lnTo>
                      <a:pt x="0" y="1260000"/>
                    </a:lnTo>
                    <a:lnTo>
                      <a:pt x="0" y="0"/>
                    </a:lnTo>
                    <a:close/>
                  </a:path>
                </a:pathLst>
              </a:custGeom>
              <a:solidFill>
                <a:srgbClr val="FFFFFF">
                  <a:alpha val="90000"/>
                  <a:hueOff val="0"/>
                  <a:satOff val="0"/>
                  <a:lumOff val="0"/>
                  <a:alphaOff val="0"/>
                </a:srgbClr>
              </a:solidFill>
              <a:ln w="12700" cap="flat" cmpd="sng" algn="ctr">
                <a:solidFill>
                  <a:srgbClr val="6B7E87">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4000" tIns="360000" rIns="144000" bIns="78232" numCol="1" spcCol="1270" anchor="t" anchorCtr="0">
                <a:noAutofit/>
              </a:bodyPr>
              <a:lstStyle/>
              <a:p>
                <a:pPr marL="176213" lvl="1" indent="-176213" algn="l" defTabSz="488950">
                  <a:lnSpc>
                    <a:spcPct val="100000"/>
                  </a:lnSpc>
                  <a:spcBef>
                    <a:spcPct val="0"/>
                  </a:spcBef>
                  <a:spcAft>
                    <a:spcPts val="600"/>
                  </a:spcAft>
                  <a:buChar char="•"/>
                </a:pPr>
                <a:r>
                  <a:rPr lang="en-GB" sz="1200" kern="1200" dirty="0">
                    <a:solidFill>
                      <a:srgbClr val="00294E">
                        <a:hueOff val="0"/>
                        <a:satOff val="0"/>
                        <a:lumOff val="0"/>
                        <a:alphaOff val="0"/>
                      </a:srgbClr>
                    </a:solidFill>
                    <a:latin typeface="Calibri" panose="020F0502020204030204"/>
                    <a:ea typeface="+mn-ea"/>
                    <a:cs typeface="+mn-cs"/>
                  </a:rPr>
                  <a:t>The downturn LTV, i.e. the exposure LTV calculated using a minimum 25% PTT reduction in property value, is used to allocate exposures across PPGD grades.</a:t>
                </a:r>
                <a:endParaRPr lang="en-US" sz="1200" kern="1200" dirty="0">
                  <a:solidFill>
                    <a:srgbClr val="00294E">
                      <a:hueOff val="0"/>
                      <a:satOff val="0"/>
                      <a:lumOff val="0"/>
                      <a:alphaOff val="0"/>
                    </a:srgbClr>
                  </a:solidFill>
                  <a:latin typeface="Calibri" panose="020F0502020204030204"/>
                  <a:ea typeface="+mn-ea"/>
                  <a:cs typeface="+mn-cs"/>
                </a:endParaRPr>
              </a:p>
              <a:p>
                <a:pPr marL="176213" lvl="1" indent="-176213" algn="l" defTabSz="488950">
                  <a:lnSpc>
                    <a:spcPct val="100000"/>
                  </a:lnSpc>
                  <a:spcBef>
                    <a:spcPct val="0"/>
                  </a:spcBef>
                  <a:spcAft>
                    <a:spcPts val="600"/>
                  </a:spcAft>
                  <a:buChar char="•"/>
                </a:pPr>
                <a:r>
                  <a:rPr lang="en-US" sz="1200" kern="1200" dirty="0">
                    <a:solidFill>
                      <a:srgbClr val="00294E">
                        <a:hueOff val="0"/>
                        <a:satOff val="0"/>
                        <a:lumOff val="0"/>
                        <a:alphaOff val="0"/>
                      </a:srgbClr>
                    </a:solidFill>
                    <a:latin typeface="Calibri" panose="020F0502020204030204"/>
                    <a:ea typeface="+mn-ea"/>
                    <a:cs typeface="+mn-cs"/>
                  </a:rPr>
                  <a:t>A minimum 5% decline in property values is applied at all times.</a:t>
                </a:r>
              </a:p>
            </p:txBody>
          </p:sp>
          <p:sp>
            <p:nvSpPr>
              <p:cNvPr id="19" name="Freeform: Shape 18">
                <a:extLst>
                  <a:ext uri="{FF2B5EF4-FFF2-40B4-BE49-F238E27FC236}">
                    <a16:creationId xmlns:a16="http://schemas.microsoft.com/office/drawing/2014/main" id="{F7E0103D-BBD7-375B-AF13-ED208848354A}"/>
                  </a:ext>
                </a:extLst>
              </p:cNvPr>
              <p:cNvSpPr/>
              <p:nvPr/>
            </p:nvSpPr>
            <p:spPr>
              <a:xfrm>
                <a:off x="6310659" y="4529823"/>
                <a:ext cx="4320000" cy="365828"/>
              </a:xfrm>
              <a:custGeom>
                <a:avLst/>
                <a:gdLst>
                  <a:gd name="connsiteX0" fmla="*/ 0 w 3908194"/>
                  <a:gd name="connsiteY0" fmla="*/ 98402 h 590400"/>
                  <a:gd name="connsiteX1" fmla="*/ 98402 w 3908194"/>
                  <a:gd name="connsiteY1" fmla="*/ 0 h 590400"/>
                  <a:gd name="connsiteX2" fmla="*/ 3809792 w 3908194"/>
                  <a:gd name="connsiteY2" fmla="*/ 0 h 590400"/>
                  <a:gd name="connsiteX3" fmla="*/ 3908194 w 3908194"/>
                  <a:gd name="connsiteY3" fmla="*/ 98402 h 590400"/>
                  <a:gd name="connsiteX4" fmla="*/ 3908194 w 3908194"/>
                  <a:gd name="connsiteY4" fmla="*/ 491998 h 590400"/>
                  <a:gd name="connsiteX5" fmla="*/ 3809792 w 3908194"/>
                  <a:gd name="connsiteY5" fmla="*/ 590400 h 590400"/>
                  <a:gd name="connsiteX6" fmla="*/ 98402 w 3908194"/>
                  <a:gd name="connsiteY6" fmla="*/ 590400 h 590400"/>
                  <a:gd name="connsiteX7" fmla="*/ 0 w 3908194"/>
                  <a:gd name="connsiteY7" fmla="*/ 491998 h 590400"/>
                  <a:gd name="connsiteX8" fmla="*/ 0 w 390819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8194" h="590400">
                    <a:moveTo>
                      <a:pt x="0" y="98402"/>
                    </a:moveTo>
                    <a:cubicBezTo>
                      <a:pt x="0" y="44056"/>
                      <a:pt x="44056" y="0"/>
                      <a:pt x="98402" y="0"/>
                    </a:cubicBezTo>
                    <a:lnTo>
                      <a:pt x="3809792" y="0"/>
                    </a:lnTo>
                    <a:cubicBezTo>
                      <a:pt x="3864138" y="0"/>
                      <a:pt x="3908194" y="44056"/>
                      <a:pt x="3908194" y="98402"/>
                    </a:cubicBezTo>
                    <a:lnTo>
                      <a:pt x="3908194" y="491998"/>
                    </a:lnTo>
                    <a:cubicBezTo>
                      <a:pt x="3908194" y="546344"/>
                      <a:pt x="3864138" y="590400"/>
                      <a:pt x="3809792" y="590400"/>
                    </a:cubicBezTo>
                    <a:lnTo>
                      <a:pt x="98402" y="590400"/>
                    </a:lnTo>
                    <a:cubicBezTo>
                      <a:pt x="44056" y="590400"/>
                      <a:pt x="0" y="546344"/>
                      <a:pt x="0" y="491998"/>
                    </a:cubicBezTo>
                    <a:lnTo>
                      <a:pt x="0" y="98402"/>
                    </a:lnTo>
                    <a:close/>
                  </a:path>
                </a:pathLst>
              </a:custGeom>
              <a:solidFill>
                <a:srgbClr val="6B7E87">
                  <a:hueOff val="0"/>
                  <a:satOff val="0"/>
                  <a:lumOff val="0"/>
                  <a:alphaOff val="0"/>
                </a:srgbClr>
              </a:solidFill>
              <a:ln w="12700" cap="flat" cmpd="sng" algn="ctr">
                <a:solidFill>
                  <a:srgbClr val="FFFFFF">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76541" tIns="28821" rIns="176541" bIns="28821" numCol="1" spcCol="1270" anchor="ctr" anchorCtr="0">
                <a:noAutofit/>
              </a:bodyPr>
              <a:lstStyle/>
              <a:p>
                <a:pPr marL="0" lvl="0" indent="0" algn="l" defTabSz="488950">
                  <a:lnSpc>
                    <a:spcPct val="100000"/>
                  </a:lnSpc>
                  <a:spcBef>
                    <a:spcPct val="0"/>
                  </a:spcBef>
                  <a:spcAft>
                    <a:spcPts val="600"/>
                  </a:spcAft>
                  <a:buNone/>
                </a:pPr>
                <a:r>
                  <a:rPr lang="en-US" sz="1200" kern="1200" dirty="0">
                    <a:solidFill>
                      <a:srgbClr val="FFFFFF"/>
                    </a:solidFill>
                    <a:latin typeface="Calibri" panose="020F0502020204030204"/>
                    <a:ea typeface="+mn-ea"/>
                    <a:cs typeface="+mn-cs"/>
                  </a:rPr>
                  <a:t>Step 3: Allocation of exposures across grades</a:t>
                </a:r>
              </a:p>
            </p:txBody>
          </p:sp>
        </p:grpSp>
        <p:sp>
          <p:nvSpPr>
            <p:cNvPr id="24" name="Right Brace 23">
              <a:extLst>
                <a:ext uri="{FF2B5EF4-FFF2-40B4-BE49-F238E27FC236}">
                  <a16:creationId xmlns:a16="http://schemas.microsoft.com/office/drawing/2014/main" id="{B4538E7B-F0AA-F055-2D99-04B29A09F7A8}"/>
                </a:ext>
              </a:extLst>
            </p:cNvPr>
            <p:cNvSpPr/>
            <p:nvPr/>
          </p:nvSpPr>
          <p:spPr>
            <a:xfrm>
              <a:off x="10668001" y="2057401"/>
              <a:ext cx="228220" cy="22991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5" name="TextBox 24">
              <a:extLst>
                <a:ext uri="{FF2B5EF4-FFF2-40B4-BE49-F238E27FC236}">
                  <a16:creationId xmlns:a16="http://schemas.microsoft.com/office/drawing/2014/main" id="{4EC628B1-3003-B2CC-C1EE-2796D1D4FFD1}"/>
                </a:ext>
              </a:extLst>
            </p:cNvPr>
            <p:cNvSpPr txBox="1"/>
            <p:nvPr/>
          </p:nvSpPr>
          <p:spPr>
            <a:xfrm>
              <a:off x="10663062" y="3057910"/>
              <a:ext cx="1151059" cy="461665"/>
            </a:xfrm>
            <a:prstGeom prst="rect">
              <a:avLst/>
            </a:prstGeom>
            <a:noFill/>
          </p:spPr>
          <p:txBody>
            <a:bodyPr wrap="square" rtlCol="0">
              <a:spAutoFit/>
            </a:bodyPr>
            <a:lstStyle/>
            <a:p>
              <a:pPr algn="ctr"/>
              <a:r>
                <a:rPr lang="en-GB" sz="1200" dirty="0">
                  <a:solidFill>
                    <a:srgbClr val="FF0000"/>
                  </a:solidFill>
                </a:rPr>
                <a:t>Model development</a:t>
              </a:r>
            </a:p>
          </p:txBody>
        </p:sp>
        <p:cxnSp>
          <p:nvCxnSpPr>
            <p:cNvPr id="28" name="Straight Arrow Connector 27">
              <a:extLst>
                <a:ext uri="{FF2B5EF4-FFF2-40B4-BE49-F238E27FC236}">
                  <a16:creationId xmlns:a16="http://schemas.microsoft.com/office/drawing/2014/main" id="{7413862C-E056-0B7D-AC27-1F2D81E1A6E7}"/>
                </a:ext>
              </a:extLst>
            </p:cNvPr>
            <p:cNvCxnSpPr>
              <a:cxnSpLocks/>
            </p:cNvCxnSpPr>
            <p:nvPr/>
          </p:nvCxnSpPr>
          <p:spPr>
            <a:xfrm>
              <a:off x="10680646" y="5357098"/>
              <a:ext cx="216000" cy="0"/>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6604344E-A4E1-F5B4-B374-07BB05382198}"/>
              </a:ext>
            </a:extLst>
          </p:cNvPr>
          <p:cNvSpPr>
            <a:spLocks noGrp="1"/>
          </p:cNvSpPr>
          <p:nvPr>
            <p:ph type="sldNum" sz="quarter" idx="12"/>
          </p:nvPr>
        </p:nvSpPr>
        <p:spPr/>
        <p:txBody>
          <a:bodyPr/>
          <a:lstStyle/>
          <a:p>
            <a:fld id="{B0B34E4B-25F1-4D72-B319-B9B5A0ABC919}" type="slidenum">
              <a:rPr lang="en-GB" smtClean="0"/>
              <a:t>11</a:t>
            </a:fld>
            <a:endParaRPr lang="en-GB" dirty="0"/>
          </a:p>
        </p:txBody>
      </p:sp>
    </p:spTree>
    <p:extLst>
      <p:ext uri="{BB962C8B-B14F-4D97-AF65-F5344CB8AC3E}">
        <p14:creationId xmlns:p14="http://schemas.microsoft.com/office/powerpoint/2010/main" val="204957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13997" y="1524391"/>
            <a:ext cx="6193350" cy="4857359"/>
          </a:xfrm>
        </p:spPr>
        <p:txBody>
          <a:bodyPr/>
          <a:lstStyle/>
          <a:p>
            <a:pPr marL="176213" lvl="1" indent="-176213">
              <a:lnSpc>
                <a:spcPct val="120000"/>
              </a:lnSpc>
            </a:pPr>
            <a:r>
              <a:rPr lang="en-GB" sz="1400" dirty="0">
                <a:latin typeface="Arial" panose="020B0604020202020204" pitchFamily="34" charset="0"/>
                <a:cs typeface="Arial" panose="020B0604020202020204" pitchFamily="34" charset="0"/>
              </a:rPr>
              <a:t>The PRA observes firms successfully demonstrating that final uplifts to grade level PPGD estimates are conservative and representative of a Downturn (DT) by:</a:t>
            </a:r>
          </a:p>
          <a:p>
            <a:pPr marL="447675" lvl="2" indent="-273050">
              <a:lnSpc>
                <a:spcPct val="120000"/>
              </a:lnSpc>
              <a:buFont typeface="Wingdings" panose="05000000000000000000" pitchFamily="2" charset="2"/>
              <a:buChar char="ü"/>
            </a:pPr>
            <a:r>
              <a:rPr lang="en-GB" sz="1200" dirty="0">
                <a:latin typeface="Arial" panose="020B0604020202020204" pitchFamily="34" charset="0"/>
                <a:cs typeface="Arial" panose="020B0604020202020204" pitchFamily="34" charset="0"/>
              </a:rPr>
              <a:t>Defining an outcome window to calculate observed possessions, cures and </a:t>
            </a:r>
            <a:r>
              <a:rPr lang="en-GB" sz="1200" dirty="0"/>
              <a:t>unresolved exposures by cohort (e.g. year of default).</a:t>
            </a:r>
          </a:p>
          <a:p>
            <a:pPr marL="447675" lvl="2" indent="-273050">
              <a:lnSpc>
                <a:spcPct val="120000"/>
              </a:lnSpc>
              <a:buFont typeface="Wingdings" panose="05000000000000000000" pitchFamily="2" charset="2"/>
              <a:buChar char="ü"/>
            </a:pPr>
            <a:r>
              <a:rPr lang="en-GB" sz="1200" dirty="0">
                <a:latin typeface="Arial" panose="020B0604020202020204" pitchFamily="34" charset="0"/>
                <a:cs typeface="Arial" panose="020B0604020202020204" pitchFamily="34" charset="0"/>
              </a:rPr>
              <a:t>Selecting a DT period in line with the Economic Downturn PRA Technical Standard and considering how lag effects impact possessions.</a:t>
            </a:r>
          </a:p>
          <a:p>
            <a:pPr marL="447675" lvl="2" indent="-273050">
              <a:lnSpc>
                <a:spcPct val="120000"/>
              </a:lnSpc>
              <a:buFont typeface="Wingdings" panose="05000000000000000000" pitchFamily="2" charset="2"/>
              <a:buChar char="ü"/>
            </a:pPr>
            <a:r>
              <a:rPr lang="en-GB" sz="1200" dirty="0"/>
              <a:t>For each PPGD model and PPGD grade, providing evidence of how observed DT possession rates at the end of the defined outcome window are uplifted due to:</a:t>
            </a:r>
          </a:p>
          <a:p>
            <a:pPr marL="623888" lvl="2" indent="-184150" defTabSz="896938">
              <a:lnSpc>
                <a:spcPct val="120000"/>
              </a:lnSpc>
              <a:buFont typeface="Courier New" panose="02070309020205020404" pitchFamily="49" charset="0"/>
              <a:buChar char="o"/>
              <a:tabLst>
                <a:tab pos="1881188" algn="l"/>
              </a:tabLst>
            </a:pPr>
            <a:r>
              <a:rPr lang="en-GB" sz="1200" dirty="0"/>
              <a:t>the treatment of unresolved exposures; and</a:t>
            </a:r>
          </a:p>
          <a:p>
            <a:pPr marL="623888" lvl="2" indent="-184150" defTabSz="896938">
              <a:lnSpc>
                <a:spcPct val="120000"/>
              </a:lnSpc>
              <a:buFont typeface="Courier New" panose="02070309020205020404" pitchFamily="49" charset="0"/>
              <a:buChar char="o"/>
              <a:tabLst>
                <a:tab pos="1881188" algn="l"/>
              </a:tabLst>
            </a:pPr>
            <a:r>
              <a:rPr lang="en-GB" sz="1200" dirty="0"/>
              <a:t>the uplift applied to grade level possession rates to ensure consistency with a 25% PTT decline in house prices, which is not observed in the identified DT period.</a:t>
            </a:r>
          </a:p>
          <a:p>
            <a:pPr marL="447675" lvl="2" indent="-273050">
              <a:lnSpc>
                <a:spcPct val="120000"/>
              </a:lnSpc>
              <a:buFont typeface="Wingdings" panose="05000000000000000000" pitchFamily="2" charset="2"/>
              <a:buChar char="ü"/>
              <a:tabLst>
                <a:tab pos="1881188" algn="l"/>
              </a:tabLst>
            </a:pPr>
            <a:r>
              <a:rPr lang="en-GB" sz="1200" dirty="0"/>
              <a:t>Comparing DT PPGD estimates with observed possession rates through time and applying additional appropriate adjustments to address model deficiencies such as data representative issues where possession rate peaks are observed that are no linked to the identified DT period (this may arise due to e.g. low volumes from the identified DT or changes in the portfolio and recovery processes since the DT period).</a:t>
            </a:r>
          </a:p>
          <a:p>
            <a:pPr marL="447675" lvl="2" indent="-273050">
              <a:lnSpc>
                <a:spcPct val="120000"/>
              </a:lnSpc>
              <a:buFont typeface="Wingdings" panose="05000000000000000000" pitchFamily="2" charset="2"/>
              <a:buChar char="ü"/>
              <a:tabLst>
                <a:tab pos="1881188" algn="l"/>
              </a:tabLst>
            </a:pPr>
            <a:r>
              <a:rPr lang="en-GB" sz="1200" dirty="0"/>
              <a:t>Incorporating additional conservatism to account for uncertainty in model estimates.</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Validation of PPGD estimates during model development</a:t>
            </a:r>
            <a:endParaRPr lang="en-GB" dirty="0"/>
          </a:p>
        </p:txBody>
      </p:sp>
      <p:grpSp>
        <p:nvGrpSpPr>
          <p:cNvPr id="10" name="Group 9">
            <a:extLst>
              <a:ext uri="{FF2B5EF4-FFF2-40B4-BE49-F238E27FC236}">
                <a16:creationId xmlns:a16="http://schemas.microsoft.com/office/drawing/2014/main" id="{8BA60541-B8EA-9310-05B2-0E45AB6C8059}"/>
              </a:ext>
            </a:extLst>
          </p:cNvPr>
          <p:cNvGrpSpPr/>
          <p:nvPr/>
        </p:nvGrpSpPr>
        <p:grpSpPr>
          <a:xfrm>
            <a:off x="6861027" y="1830093"/>
            <a:ext cx="4796059" cy="4117473"/>
            <a:chOff x="6885250" y="1944212"/>
            <a:chExt cx="4796059" cy="4117473"/>
          </a:xfrm>
        </p:grpSpPr>
        <p:graphicFrame>
          <p:nvGraphicFramePr>
            <p:cNvPr id="11" name="Chart 10">
              <a:extLst>
                <a:ext uri="{FF2B5EF4-FFF2-40B4-BE49-F238E27FC236}">
                  <a16:creationId xmlns:a16="http://schemas.microsoft.com/office/drawing/2014/main" id="{361EA28F-8D93-E1CA-8458-80A09DFB5DE1}"/>
                </a:ext>
              </a:extLst>
            </p:cNvPr>
            <p:cNvGraphicFramePr>
              <a:graphicFrameLocks/>
            </p:cNvGraphicFramePr>
            <p:nvPr>
              <p:extLst>
                <p:ext uri="{D42A27DB-BD31-4B8C-83A1-F6EECF244321}">
                  <p14:modId xmlns:p14="http://schemas.microsoft.com/office/powerpoint/2010/main" val="2814336481"/>
                </p:ext>
              </p:extLst>
            </p:nvPr>
          </p:nvGraphicFramePr>
          <p:xfrm>
            <a:off x="6885250" y="1944212"/>
            <a:ext cx="4796059" cy="411747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320A50A4-171E-208D-8A79-1DCD0200ED46}"/>
                </a:ext>
              </a:extLst>
            </p:cNvPr>
            <p:cNvSpPr txBox="1"/>
            <p:nvPr/>
          </p:nvSpPr>
          <p:spPr>
            <a:xfrm>
              <a:off x="7062592" y="3813484"/>
              <a:ext cx="852369" cy="2096227"/>
            </a:xfrm>
            <a:prstGeom prst="rect">
              <a:avLst/>
            </a:prstGeom>
            <a:noFill/>
          </p:spPr>
          <p:txBody>
            <a:bodyPr wrap="square" lIns="36000" tIns="36000" rIns="36000" bIns="36000" rtlCol="0">
              <a:noAutofit/>
            </a:bodyPr>
            <a:lstStyle/>
            <a:p>
              <a:r>
                <a:rPr lang="en-GB" sz="1000" dirty="0">
                  <a:latin typeface="Arial" panose="020B0604020202020204" pitchFamily="34" charset="0"/>
                  <a:cs typeface="Arial" panose="020B0604020202020204" pitchFamily="34" charset="0"/>
                </a:rPr>
                <a:t>Calculate observed possessions, cures and unresolved rates using the defined outcome window</a:t>
              </a:r>
            </a:p>
          </p:txBody>
        </p:sp>
        <p:sp>
          <p:nvSpPr>
            <p:cNvPr id="13" name="TextBox 12">
              <a:extLst>
                <a:ext uri="{FF2B5EF4-FFF2-40B4-BE49-F238E27FC236}">
                  <a16:creationId xmlns:a16="http://schemas.microsoft.com/office/drawing/2014/main" id="{1D246BE0-E18E-336E-E0F4-FD7821AC8F95}"/>
                </a:ext>
              </a:extLst>
            </p:cNvPr>
            <p:cNvSpPr txBox="1"/>
            <p:nvPr/>
          </p:nvSpPr>
          <p:spPr>
            <a:xfrm>
              <a:off x="7980153" y="3482996"/>
              <a:ext cx="852369" cy="2366741"/>
            </a:xfrm>
            <a:prstGeom prst="rect">
              <a:avLst/>
            </a:prstGeom>
            <a:noFill/>
          </p:spPr>
          <p:txBody>
            <a:bodyPr wrap="square" lIns="36000" tIns="36000" rIns="36000" bIns="36000" rtlCol="0">
              <a:noAutofit/>
            </a:bodyPr>
            <a:lstStyle/>
            <a:p>
              <a:r>
                <a:rPr lang="en-GB" sz="1000" dirty="0">
                  <a:latin typeface="Arial" panose="020B0604020202020204" pitchFamily="34" charset="0"/>
                  <a:cs typeface="Arial" panose="020B0604020202020204" pitchFamily="34" charset="0"/>
                </a:rPr>
                <a:t>Uplift observed possession rates to incorporate unresolved exposures</a:t>
              </a:r>
            </a:p>
          </p:txBody>
        </p:sp>
        <p:sp>
          <p:nvSpPr>
            <p:cNvPr id="14" name="TextBox 13">
              <a:extLst>
                <a:ext uri="{FF2B5EF4-FFF2-40B4-BE49-F238E27FC236}">
                  <a16:creationId xmlns:a16="http://schemas.microsoft.com/office/drawing/2014/main" id="{DB4974F5-7E40-0539-C5F1-9A52F17277EC}"/>
                </a:ext>
              </a:extLst>
            </p:cNvPr>
            <p:cNvSpPr txBox="1"/>
            <p:nvPr/>
          </p:nvSpPr>
          <p:spPr>
            <a:xfrm>
              <a:off x="8862546" y="3136816"/>
              <a:ext cx="837933" cy="2755311"/>
            </a:xfrm>
            <a:prstGeom prst="rect">
              <a:avLst/>
            </a:prstGeom>
            <a:noFill/>
          </p:spPr>
          <p:txBody>
            <a:bodyPr wrap="square" lIns="36000" tIns="36000" rIns="36000" bIns="36000" rtlCol="0">
              <a:noAutofit/>
            </a:bodyPr>
            <a:lstStyle/>
            <a:p>
              <a:pPr lvl="0"/>
              <a:r>
                <a:rPr lang="en-GB" sz="1000" dirty="0">
                  <a:latin typeface="Arial" panose="020B0604020202020204" pitchFamily="34" charset="0"/>
                  <a:cs typeface="Arial" panose="020B0604020202020204" pitchFamily="34" charset="0"/>
                </a:rPr>
                <a:t>Uplift estimated possession rates after incorporation of unresolved to ensure consistency with a 25% PTT decline in house prices (‘initial DT PPGD’) </a:t>
              </a:r>
            </a:p>
          </p:txBody>
        </p:sp>
        <p:sp>
          <p:nvSpPr>
            <p:cNvPr id="15" name="TextBox 14">
              <a:extLst>
                <a:ext uri="{FF2B5EF4-FFF2-40B4-BE49-F238E27FC236}">
                  <a16:creationId xmlns:a16="http://schemas.microsoft.com/office/drawing/2014/main" id="{C72D5DD4-DC0B-AAC8-07A3-3734506D23AA}"/>
                </a:ext>
              </a:extLst>
            </p:cNvPr>
            <p:cNvSpPr txBox="1"/>
            <p:nvPr/>
          </p:nvSpPr>
          <p:spPr>
            <a:xfrm>
              <a:off x="9765671" y="2819577"/>
              <a:ext cx="870118" cy="3030160"/>
            </a:xfrm>
            <a:prstGeom prst="rect">
              <a:avLst/>
            </a:prstGeom>
            <a:noFill/>
          </p:spPr>
          <p:txBody>
            <a:bodyPr wrap="square" lIns="36000" tIns="36000" rIns="36000" bIns="36000" rtlCol="0">
              <a:noAutofit/>
            </a:bodyPr>
            <a:lstStyle/>
            <a:p>
              <a:r>
                <a:rPr lang="en-GB" sz="1000" dirty="0">
                  <a:latin typeface="Arial" panose="020B0604020202020204" pitchFamily="34" charset="0"/>
                  <a:cs typeface="Arial" panose="020B0604020202020204" pitchFamily="34" charset="0"/>
                </a:rPr>
                <a:t>Uplift initial DT PPGD estimates to address identified deficiencies (‘DT PPGD modelled estimate’)</a:t>
              </a:r>
            </a:p>
          </p:txBody>
        </p:sp>
        <p:sp>
          <p:nvSpPr>
            <p:cNvPr id="16" name="TextBox 15">
              <a:extLst>
                <a:ext uri="{FF2B5EF4-FFF2-40B4-BE49-F238E27FC236}">
                  <a16:creationId xmlns:a16="http://schemas.microsoft.com/office/drawing/2014/main" id="{066B1484-7CE7-E396-1554-C1372F0B8BCB}"/>
                </a:ext>
              </a:extLst>
            </p:cNvPr>
            <p:cNvSpPr txBox="1"/>
            <p:nvPr/>
          </p:nvSpPr>
          <p:spPr>
            <a:xfrm>
              <a:off x="10683232" y="2431366"/>
              <a:ext cx="837935" cy="2366741"/>
            </a:xfrm>
            <a:prstGeom prst="rect">
              <a:avLst/>
            </a:prstGeom>
            <a:noFill/>
          </p:spPr>
          <p:txBody>
            <a:bodyPr wrap="square" lIns="36000" tIns="36000" rIns="36000" bIns="36000" rtlCol="0">
              <a:noAutofit/>
            </a:bodyPr>
            <a:lstStyle/>
            <a:p>
              <a:r>
                <a:rPr lang="en-GB" sz="1000" dirty="0">
                  <a:latin typeface="Arial" panose="020B0604020202020204" pitchFamily="34" charset="0"/>
                  <a:cs typeface="Arial" panose="020B0604020202020204" pitchFamily="34" charset="0"/>
                </a:rPr>
                <a:t>Uplift DT PPGD modelled estimates to account for uncertainty in model estimates   </a:t>
              </a:r>
            </a:p>
          </p:txBody>
        </p:sp>
        <p:sp>
          <p:nvSpPr>
            <p:cNvPr id="17" name="Arrow: Curved Down 16">
              <a:extLst>
                <a:ext uri="{FF2B5EF4-FFF2-40B4-BE49-F238E27FC236}">
                  <a16:creationId xmlns:a16="http://schemas.microsoft.com/office/drawing/2014/main" id="{A007D232-D904-1485-6DE0-FF6B12C58AD3}"/>
                </a:ext>
              </a:extLst>
            </p:cNvPr>
            <p:cNvSpPr/>
            <p:nvPr/>
          </p:nvSpPr>
          <p:spPr>
            <a:xfrm>
              <a:off x="7677090" y="3162930"/>
              <a:ext cx="393616" cy="27455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Down 17">
              <a:extLst>
                <a:ext uri="{FF2B5EF4-FFF2-40B4-BE49-F238E27FC236}">
                  <a16:creationId xmlns:a16="http://schemas.microsoft.com/office/drawing/2014/main" id="{A7118A98-C11E-C7B4-8889-9716FCE475BD}"/>
                </a:ext>
              </a:extLst>
            </p:cNvPr>
            <p:cNvSpPr/>
            <p:nvPr/>
          </p:nvSpPr>
          <p:spPr>
            <a:xfrm>
              <a:off x="8723685" y="2843410"/>
              <a:ext cx="363338" cy="27455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urved Down 18">
              <a:extLst>
                <a:ext uri="{FF2B5EF4-FFF2-40B4-BE49-F238E27FC236}">
                  <a16:creationId xmlns:a16="http://schemas.microsoft.com/office/drawing/2014/main" id="{E5E250A9-D36B-E07B-BAFF-2D2A7BBC4CA4}"/>
                </a:ext>
              </a:extLst>
            </p:cNvPr>
            <p:cNvSpPr/>
            <p:nvPr/>
          </p:nvSpPr>
          <p:spPr>
            <a:xfrm>
              <a:off x="9584002" y="2466456"/>
              <a:ext cx="363338" cy="27455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urved Down 19">
              <a:extLst>
                <a:ext uri="{FF2B5EF4-FFF2-40B4-BE49-F238E27FC236}">
                  <a16:creationId xmlns:a16="http://schemas.microsoft.com/office/drawing/2014/main" id="{AE999639-FBF5-6DE3-318E-CFFF557EBDDD}"/>
                </a:ext>
              </a:extLst>
            </p:cNvPr>
            <p:cNvSpPr/>
            <p:nvPr/>
          </p:nvSpPr>
          <p:spPr>
            <a:xfrm>
              <a:off x="10590339" y="2144514"/>
              <a:ext cx="363338" cy="274552"/>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1" name="TextBox 20">
            <a:extLst>
              <a:ext uri="{FF2B5EF4-FFF2-40B4-BE49-F238E27FC236}">
                <a16:creationId xmlns:a16="http://schemas.microsoft.com/office/drawing/2014/main" id="{4CEEC926-1990-3578-BB45-0B5176D19B27}"/>
              </a:ext>
            </a:extLst>
          </p:cNvPr>
          <p:cNvSpPr txBox="1"/>
          <p:nvPr/>
        </p:nvSpPr>
        <p:spPr>
          <a:xfrm>
            <a:off x="6962205" y="1407510"/>
            <a:ext cx="4590167" cy="400110"/>
          </a:xfrm>
          <a:prstGeom prst="rect">
            <a:avLst/>
          </a:prstGeom>
          <a:noFill/>
        </p:spPr>
        <p:txBody>
          <a:bodyPr wrap="square">
            <a:spAutoFit/>
          </a:bodyPr>
          <a:lstStyle/>
          <a:p>
            <a:pPr algn="ctr"/>
            <a:r>
              <a:rPr lang="en-GB" sz="1000" b="1" dirty="0">
                <a:latin typeface="Arial" panose="020B0604020202020204" pitchFamily="34" charset="0"/>
                <a:cs typeface="Arial" panose="020B0604020202020204" pitchFamily="34" charset="0"/>
              </a:rPr>
              <a:t>Stylised illustration of the calibration of a PPGD model with two terminal states (cure and possession) using data from the identified DT period</a:t>
            </a:r>
            <a:endParaRPr lang="en-GB"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4753E41-B9B1-C184-AD60-4EF4D7959598}"/>
              </a:ext>
            </a:extLst>
          </p:cNvPr>
          <p:cNvSpPr>
            <a:spLocks noGrp="1"/>
          </p:cNvSpPr>
          <p:nvPr>
            <p:ph type="sldNum" sz="quarter" idx="12"/>
          </p:nvPr>
        </p:nvSpPr>
        <p:spPr/>
        <p:txBody>
          <a:bodyPr/>
          <a:lstStyle/>
          <a:p>
            <a:fld id="{B0B34E4B-25F1-4D72-B319-B9B5A0ABC919}" type="slidenum">
              <a:rPr lang="en-GB" smtClean="0"/>
              <a:t>12</a:t>
            </a:fld>
            <a:endParaRPr lang="en-GB" dirty="0"/>
          </a:p>
        </p:txBody>
      </p:sp>
      <p:sp>
        <p:nvSpPr>
          <p:cNvPr id="3" name="TextBox 2">
            <a:extLst>
              <a:ext uri="{FF2B5EF4-FFF2-40B4-BE49-F238E27FC236}">
                <a16:creationId xmlns:a16="http://schemas.microsoft.com/office/drawing/2014/main" id="{2181F979-3B19-633F-C17F-AD0F96C147E2}"/>
              </a:ext>
            </a:extLst>
          </p:cNvPr>
          <p:cNvSpPr txBox="1"/>
          <p:nvPr/>
        </p:nvSpPr>
        <p:spPr>
          <a:xfrm>
            <a:off x="6734908" y="5959362"/>
            <a:ext cx="5192537" cy="629339"/>
          </a:xfrm>
          <a:prstGeom prst="rect">
            <a:avLst/>
          </a:prstGeom>
          <a:noFill/>
        </p:spPr>
        <p:txBody>
          <a:bodyPr wrap="square" rtlCol="0">
            <a:spAutoFit/>
          </a:bodyPr>
          <a:lstStyle/>
          <a:p>
            <a:pPr marL="0" lvl="2">
              <a:lnSpc>
                <a:spcPct val="120000"/>
              </a:lnSpc>
              <a:spcAft>
                <a:spcPts val="600"/>
              </a:spcAft>
            </a:pPr>
            <a:r>
              <a:rPr lang="en-GB" sz="1000" dirty="0">
                <a:latin typeface="Arial" panose="020B0604020202020204" pitchFamily="34" charset="0"/>
                <a:cs typeface="Arial" panose="020B0604020202020204" pitchFamily="34" charset="0"/>
              </a:rPr>
              <a:t>N.B. </a:t>
            </a:r>
            <a:r>
              <a:rPr lang="en-GB" sz="1000" dirty="0">
                <a:effectLst/>
                <a:latin typeface="Arial" panose="020B0604020202020204" pitchFamily="34" charset="0"/>
                <a:ea typeface="Calibri" panose="020F0502020204030204" pitchFamily="34" charset="0"/>
              </a:rPr>
              <a:t>The PRA expects firms to use component-based models for residential mortgage exposures (SS11/13 13.7B(</a:t>
            </a:r>
            <a:r>
              <a:rPr lang="en-GB" sz="1000" dirty="0" err="1">
                <a:effectLst/>
                <a:latin typeface="Arial" panose="020B0604020202020204" pitchFamily="34" charset="0"/>
                <a:ea typeface="Calibri" panose="020F0502020204030204" pitchFamily="34" charset="0"/>
              </a:rPr>
              <a:t>i</a:t>
            </a:r>
            <a:r>
              <a:rPr lang="en-GB" sz="1000" dirty="0">
                <a:effectLst/>
                <a:latin typeface="Arial" panose="020B0604020202020204" pitchFamily="34" charset="0"/>
                <a:ea typeface="Calibri" panose="020F0502020204030204" pitchFamily="34" charset="0"/>
              </a:rPr>
              <a:t>)) and therefore firms should assess the adequacy of their </a:t>
            </a:r>
            <a:r>
              <a:rPr lang="en-GB" sz="1000" dirty="0" err="1">
                <a:effectLst/>
                <a:latin typeface="Arial" panose="020B0604020202020204" pitchFamily="34" charset="0"/>
                <a:ea typeface="Calibri" panose="020F0502020204030204" pitchFamily="34" charset="0"/>
              </a:rPr>
              <a:t>MoC</a:t>
            </a:r>
            <a:r>
              <a:rPr lang="en-GB" sz="1000" dirty="0">
                <a:effectLst/>
                <a:latin typeface="Arial" panose="020B0604020202020204" pitchFamily="34" charset="0"/>
                <a:ea typeface="Calibri" panose="020F0502020204030204" pitchFamily="34" charset="0"/>
              </a:rPr>
              <a:t> at component level, irrespective of how </a:t>
            </a:r>
            <a:r>
              <a:rPr lang="en-GB" sz="1000" dirty="0" err="1">
                <a:effectLst/>
                <a:latin typeface="Arial" panose="020B0604020202020204" pitchFamily="34" charset="0"/>
                <a:ea typeface="Calibri" panose="020F0502020204030204" pitchFamily="34" charset="0"/>
              </a:rPr>
              <a:t>MoC</a:t>
            </a:r>
            <a:r>
              <a:rPr lang="en-GB" sz="1000" dirty="0">
                <a:effectLst/>
                <a:latin typeface="Arial" panose="020B0604020202020204" pitchFamily="34" charset="0"/>
                <a:ea typeface="Calibri" panose="020F0502020204030204" pitchFamily="34" charset="0"/>
              </a:rPr>
              <a:t> is incorporated into LGD estimates.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37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67999" y="1518790"/>
            <a:ext cx="10478423" cy="4819650"/>
          </a:xfrm>
        </p:spPr>
        <p:txBody>
          <a:bodyPr/>
          <a:lstStyle/>
          <a:p>
            <a:pPr marL="273050" lvl="1" indent="-273050">
              <a:lnSpc>
                <a:spcPct val="120000"/>
              </a:lnSpc>
            </a:pPr>
            <a:r>
              <a:rPr lang="en-GB" sz="1400" dirty="0"/>
              <a:t>Firms can choose to incorporate less cyclical risk drivers in PPGD models. Examples include:</a:t>
            </a:r>
          </a:p>
          <a:p>
            <a:pPr marL="561050" lvl="2" indent="-273050">
              <a:lnSpc>
                <a:spcPct val="120000"/>
              </a:lnSpc>
            </a:pPr>
            <a:r>
              <a:rPr lang="en-GB" sz="1400" dirty="0"/>
              <a:t>origination Loan-to-Value (LTV); or </a:t>
            </a:r>
          </a:p>
          <a:p>
            <a:pPr marL="561050" lvl="2" indent="-273050">
              <a:lnSpc>
                <a:spcPct val="120000"/>
              </a:lnSpc>
              <a:spcAft>
                <a:spcPts val="1200"/>
              </a:spcAft>
            </a:pPr>
            <a:r>
              <a:rPr lang="en-GB" sz="1400" dirty="0"/>
              <a:t>‘downturn LTV’, where ‘downturn LTV’ is the indexed LTV reduced such that valuations are at least 25% below peak prices (NB: ‘downturn LTV’ is not directly observed).</a:t>
            </a:r>
          </a:p>
          <a:p>
            <a:pPr marL="273050" lvl="1" indent="-273050">
              <a:lnSpc>
                <a:spcPct val="120000"/>
              </a:lnSpc>
              <a:spcAft>
                <a:spcPts val="1200"/>
              </a:spcAft>
            </a:pPr>
            <a:r>
              <a:rPr lang="en-GB" sz="1400" dirty="0"/>
              <a:t>Where PPGD grades are less sensitive to property values, firms should demonstrate the proposed model achieves similar outcomes as it would if it was using current property values to assign exposures to rating grades, including in stressed scenarios (SS11/13 13.22C). An example of how this comparison can be made is provided in the 2020 roundtable slides.</a:t>
            </a:r>
          </a:p>
          <a:p>
            <a:pPr marL="273050" lvl="1" indent="-273050">
              <a:lnSpc>
                <a:spcPct val="120000"/>
              </a:lnSpc>
              <a:spcAft>
                <a:spcPts val="1200"/>
              </a:spcAft>
            </a:pPr>
            <a:r>
              <a:rPr lang="en-GB" sz="1400" dirty="0"/>
              <a:t>The size of the grade-level uplift that needs to be applied to PPGD possession rates to ensure consistency with a minimum 25% PTT house price fall will depend on the extent to which PPGD grades are sensitive to property values. </a:t>
            </a:r>
          </a:p>
          <a:p>
            <a:pPr marL="273050" lvl="1" indent="-273050">
              <a:lnSpc>
                <a:spcPct val="120000"/>
              </a:lnSpc>
              <a:spcAft>
                <a:spcPts val="1200"/>
              </a:spcAft>
            </a:pPr>
            <a:r>
              <a:rPr lang="en-GB" sz="1400" dirty="0"/>
              <a:t>In all cases (use of cyclical or less cyclical risk drivers in PPGD models), the grade-level uplift should be greater than zero. However, the grade-level uplift of a less cyclical PPGD model should be more than the grade-level uplift of an equivalent more cyclical PPGD model.</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Design of PPGD grades using less cyclical risk drivers (e.g. LTV measures)</a:t>
            </a:r>
            <a:endParaRPr lang="en-GB" dirty="0"/>
          </a:p>
        </p:txBody>
      </p:sp>
      <p:sp>
        <p:nvSpPr>
          <p:cNvPr id="2" name="Slide Number Placeholder 1">
            <a:extLst>
              <a:ext uri="{FF2B5EF4-FFF2-40B4-BE49-F238E27FC236}">
                <a16:creationId xmlns:a16="http://schemas.microsoft.com/office/drawing/2014/main" id="{BBC5DA88-C3F7-0ACF-3C5D-2FD1D7F8A9F2}"/>
              </a:ext>
            </a:extLst>
          </p:cNvPr>
          <p:cNvSpPr>
            <a:spLocks noGrp="1"/>
          </p:cNvSpPr>
          <p:nvPr>
            <p:ph type="sldNum" sz="quarter" idx="12"/>
          </p:nvPr>
        </p:nvSpPr>
        <p:spPr/>
        <p:txBody>
          <a:bodyPr/>
          <a:lstStyle/>
          <a:p>
            <a:fld id="{B0B34E4B-25F1-4D72-B319-B9B5A0ABC919}" type="slidenum">
              <a:rPr lang="en-GB" smtClean="0"/>
              <a:t>13</a:t>
            </a:fld>
            <a:endParaRPr lang="en-GB" dirty="0"/>
          </a:p>
        </p:txBody>
      </p:sp>
    </p:spTree>
    <p:extLst>
      <p:ext uri="{BB962C8B-B14F-4D97-AF65-F5344CB8AC3E}">
        <p14:creationId xmlns:p14="http://schemas.microsoft.com/office/powerpoint/2010/main" val="181050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67999" y="1562100"/>
            <a:ext cx="10975317" cy="4819650"/>
          </a:xfrm>
        </p:spPr>
        <p:txBody>
          <a:bodyPr/>
          <a:lstStyle/>
          <a:p>
            <a:pPr marL="273050" lvl="1" indent="-273050">
              <a:lnSpc>
                <a:spcPct val="120000"/>
              </a:lnSpc>
            </a:pPr>
            <a:r>
              <a:rPr lang="en-GB" sz="1600" dirty="0"/>
              <a:t>Firms typically develop different PPGD models for exposures in-default and not-in-default at observation. This ensures that the drivers of PPGD grades are available at the point of model implementation for exposures not in default. </a:t>
            </a:r>
          </a:p>
          <a:p>
            <a:pPr marL="273050" lvl="1" indent="-273050">
              <a:lnSpc>
                <a:spcPct val="120000"/>
              </a:lnSpc>
            </a:pPr>
            <a:r>
              <a:rPr lang="en-GB" sz="1600" dirty="0"/>
              <a:t>While it is possible to develop </a:t>
            </a:r>
            <a:r>
              <a:rPr lang="en-GB" sz="1600" u="sng" dirty="0"/>
              <a:t>one</a:t>
            </a:r>
            <a:r>
              <a:rPr lang="en-GB" sz="1600" dirty="0"/>
              <a:t> PPGD model that meets regulatory requirements and PRA expectations, the PRA observes that firms choosing to do so often fail to demonstrate that DT PPGD estimates, before and after the incorporation of </a:t>
            </a:r>
            <a:r>
              <a:rPr lang="en-GB" sz="1600" dirty="0" err="1"/>
              <a:t>MoC</a:t>
            </a:r>
            <a:r>
              <a:rPr lang="en-GB" sz="1600" dirty="0"/>
              <a:t>, are appropriate and prudent for exposures in default and not in default.</a:t>
            </a:r>
          </a:p>
          <a:p>
            <a:pPr lvl="3">
              <a:lnSpc>
                <a:spcPct val="120000"/>
              </a:lnSpc>
              <a:spcBef>
                <a:spcPts val="600"/>
              </a:spcBef>
            </a:pPr>
            <a:r>
              <a:rPr lang="en-GB" sz="1600" b="1" dirty="0"/>
              <a:t>Transition between Not-in-default </a:t>
            </a:r>
            <a:r>
              <a:rPr lang="en-GB" sz="1600" b="1"/>
              <a:t>and In-default PPGD </a:t>
            </a:r>
            <a:r>
              <a:rPr lang="en-GB" sz="1600" b="1" dirty="0"/>
              <a:t>models</a:t>
            </a:r>
          </a:p>
          <a:p>
            <a:pPr marL="285750" lvl="3" indent="-285750">
              <a:lnSpc>
                <a:spcPct val="120000"/>
              </a:lnSpc>
              <a:buFont typeface="Arial" panose="020B0604020202020204" pitchFamily="34" charset="0"/>
              <a:buChar char="•"/>
            </a:pPr>
            <a:r>
              <a:rPr lang="en-GB" sz="1600" dirty="0"/>
              <a:t>Firms need to demonstrate that the transition between models does not result in the underestimation of PPGD estimates.</a:t>
            </a:r>
          </a:p>
          <a:p>
            <a:pPr marL="285750" lvl="3" indent="-285750">
              <a:lnSpc>
                <a:spcPct val="120000"/>
              </a:lnSpc>
              <a:buFont typeface="Arial" panose="020B0604020202020204" pitchFamily="34" charset="0"/>
              <a:buChar char="•"/>
            </a:pPr>
            <a:r>
              <a:rPr lang="en-GB" sz="1600" dirty="0"/>
              <a:t>Where PPGD and LGD estimates decrease for exposures entering default, firms should appropriately justify that this is intuitive and aligned with business expectations, and that this does not indicate PPGD underestimation for exposures in default.</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PPGD segmentation by default status</a:t>
            </a:r>
            <a:endParaRPr lang="en-GB" dirty="0"/>
          </a:p>
        </p:txBody>
      </p:sp>
      <p:sp>
        <p:nvSpPr>
          <p:cNvPr id="2" name="Slide Number Placeholder 1">
            <a:extLst>
              <a:ext uri="{FF2B5EF4-FFF2-40B4-BE49-F238E27FC236}">
                <a16:creationId xmlns:a16="http://schemas.microsoft.com/office/drawing/2014/main" id="{8C847998-8414-6E07-541D-459BD469D0E6}"/>
              </a:ext>
            </a:extLst>
          </p:cNvPr>
          <p:cNvSpPr>
            <a:spLocks noGrp="1"/>
          </p:cNvSpPr>
          <p:nvPr>
            <p:ph type="sldNum" sz="quarter" idx="12"/>
          </p:nvPr>
        </p:nvSpPr>
        <p:spPr/>
        <p:txBody>
          <a:bodyPr/>
          <a:lstStyle/>
          <a:p>
            <a:fld id="{B0B34E4B-25F1-4D72-B319-B9B5A0ABC919}" type="slidenum">
              <a:rPr lang="en-GB" smtClean="0"/>
              <a:t>14</a:t>
            </a:fld>
            <a:endParaRPr lang="en-GB" dirty="0"/>
          </a:p>
        </p:txBody>
      </p:sp>
    </p:spTree>
    <p:extLst>
      <p:ext uri="{BB962C8B-B14F-4D97-AF65-F5344CB8AC3E}">
        <p14:creationId xmlns:p14="http://schemas.microsoft.com/office/powerpoint/2010/main" val="19551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68000" y="1498294"/>
            <a:ext cx="10742192" cy="4819650"/>
          </a:xfrm>
        </p:spPr>
        <p:txBody>
          <a:bodyPr/>
          <a:lstStyle/>
          <a:p>
            <a:pPr marL="273050" lvl="1" indent="-273050">
              <a:lnSpc>
                <a:spcPct val="120000"/>
              </a:lnSpc>
            </a:pPr>
            <a:r>
              <a:rPr lang="en-GB" sz="1600" dirty="0"/>
              <a:t>The PRA observes that firms often propose to use DT FSD estimates which are lower than recent observed values during a benign period. This results in DT FSD estimates breaching internal monitoring thresholds for model accuracy when the models are submitted to the PRA for approval.</a:t>
            </a:r>
          </a:p>
          <a:p>
            <a:pPr marL="273050" lvl="1" indent="-273050">
              <a:lnSpc>
                <a:spcPct val="120000"/>
              </a:lnSpc>
            </a:pPr>
            <a:r>
              <a:rPr lang="en-GB" sz="1600" dirty="0"/>
              <a:t>The PRA considers that this is typically a result of firms:</a:t>
            </a:r>
          </a:p>
          <a:p>
            <a:pPr marL="561050" lvl="2" indent="-273050">
              <a:lnSpc>
                <a:spcPct val="120000"/>
              </a:lnSpc>
            </a:pPr>
            <a:r>
              <a:rPr lang="en-GB" sz="1400" dirty="0"/>
              <a:t>failing to incorporated lag effects in FSD estimates;</a:t>
            </a:r>
          </a:p>
          <a:p>
            <a:pPr marL="561050" lvl="2" indent="-273050">
              <a:lnSpc>
                <a:spcPct val="120000"/>
              </a:lnSpc>
            </a:pPr>
            <a:r>
              <a:rPr lang="en-GB" sz="1400" dirty="0"/>
              <a:t>failing to incorporate incomplete workouts (properties possessed but not sold) in FSD estimates; and </a:t>
            </a:r>
          </a:p>
          <a:p>
            <a:pPr marL="561050" lvl="2" indent="-273050">
              <a:lnSpc>
                <a:spcPct val="120000"/>
              </a:lnSpc>
            </a:pPr>
            <a:r>
              <a:rPr lang="en-GB" sz="1400" dirty="0"/>
              <a:t>failing to apply appropriate adjustments to address data representativeness issues (this may arise due to e.g. low volumes from the identified DT or changes in the portfolio and recovery processes since the DT period) indicated by peak FSD values that are not linked to the identified DT period.</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Downturn FSD estimates</a:t>
            </a:r>
            <a:endParaRPr lang="en-GB" dirty="0"/>
          </a:p>
        </p:txBody>
      </p:sp>
      <p:sp>
        <p:nvSpPr>
          <p:cNvPr id="2" name="Slide Number Placeholder 1">
            <a:extLst>
              <a:ext uri="{FF2B5EF4-FFF2-40B4-BE49-F238E27FC236}">
                <a16:creationId xmlns:a16="http://schemas.microsoft.com/office/drawing/2014/main" id="{114B13F1-C4D8-EE22-5594-70B235109191}"/>
              </a:ext>
            </a:extLst>
          </p:cNvPr>
          <p:cNvSpPr>
            <a:spLocks noGrp="1"/>
          </p:cNvSpPr>
          <p:nvPr>
            <p:ph type="sldNum" sz="quarter" idx="12"/>
          </p:nvPr>
        </p:nvSpPr>
        <p:spPr/>
        <p:txBody>
          <a:bodyPr/>
          <a:lstStyle/>
          <a:p>
            <a:fld id="{B0B34E4B-25F1-4D72-B319-B9B5A0ABC919}" type="slidenum">
              <a:rPr lang="en-GB" smtClean="0"/>
              <a:t>15</a:t>
            </a:fld>
            <a:endParaRPr lang="en-GB" dirty="0"/>
          </a:p>
        </p:txBody>
      </p:sp>
    </p:spTree>
    <p:extLst>
      <p:ext uri="{BB962C8B-B14F-4D97-AF65-F5344CB8AC3E}">
        <p14:creationId xmlns:p14="http://schemas.microsoft.com/office/powerpoint/2010/main" val="111596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68000" y="1498294"/>
            <a:ext cx="5229415" cy="4819650"/>
          </a:xfrm>
        </p:spPr>
        <p:txBody>
          <a:bodyPr/>
          <a:lstStyle/>
          <a:p>
            <a:pPr marL="273050" lvl="1" indent="-273050">
              <a:lnSpc>
                <a:spcPct val="120000"/>
              </a:lnSpc>
            </a:pPr>
            <a:r>
              <a:rPr lang="en-GB" sz="1600" dirty="0"/>
              <a:t>We have observed firms successfully estimating DT FSD parameters by:</a:t>
            </a:r>
          </a:p>
          <a:p>
            <a:pPr marL="573750" lvl="2" indent="-285750">
              <a:lnSpc>
                <a:spcPct val="120000"/>
              </a:lnSpc>
              <a:buFont typeface="Wingdings" panose="05000000000000000000" pitchFamily="2" charset="2"/>
              <a:buChar char="ü"/>
            </a:pPr>
            <a:r>
              <a:rPr lang="en-GB" sz="1400" dirty="0"/>
              <a:t>Adjusting FSD estimates to account for incomplete workouts.</a:t>
            </a:r>
          </a:p>
          <a:p>
            <a:pPr marL="573750" lvl="2" indent="-285750">
              <a:lnSpc>
                <a:spcPct val="120000"/>
              </a:lnSpc>
              <a:buFont typeface="Wingdings" panose="05000000000000000000" pitchFamily="2" charset="2"/>
              <a:buChar char="ü"/>
            </a:pPr>
            <a:r>
              <a:rPr lang="en-GB" sz="1400" dirty="0"/>
              <a:t>Considering recent peaks to determine an appropriate adjustment that addresses data representative issues, ensuring that the FSD estimates reflect how the current book would perform in an economic downturn.</a:t>
            </a:r>
          </a:p>
          <a:p>
            <a:pPr marL="573750" lvl="2" indent="-285750">
              <a:lnSpc>
                <a:spcPct val="120000"/>
              </a:lnSpc>
              <a:buFont typeface="Wingdings" panose="05000000000000000000" pitchFamily="2" charset="2"/>
              <a:buChar char="ü"/>
            </a:pPr>
            <a:r>
              <a:rPr lang="en-GB" sz="1400" dirty="0"/>
              <a:t>Adding a </a:t>
            </a:r>
            <a:r>
              <a:rPr lang="en-GB" sz="1400" dirty="0" err="1"/>
              <a:t>MoC</a:t>
            </a:r>
            <a:r>
              <a:rPr lang="en-GB" sz="1400" dirty="0"/>
              <a:t> to account for uncertainty in final estimates.</a:t>
            </a:r>
          </a:p>
          <a:p>
            <a:pPr marL="573750" lvl="2" indent="-285750">
              <a:lnSpc>
                <a:spcPct val="120000"/>
              </a:lnSpc>
              <a:buFont typeface="Wingdings" panose="05000000000000000000" pitchFamily="2" charset="2"/>
              <a:buChar char="ü"/>
            </a:pPr>
            <a:r>
              <a:rPr lang="en-GB" sz="1400" dirty="0"/>
              <a:t>Providing appropriate monitoring metrics and thresholds, considering data limitations and consistent with the model development.</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Downturn LGD Model calibration</a:t>
            </a:r>
            <a:br>
              <a:rPr lang="en-GB" sz="2800" b="1" dirty="0"/>
            </a:br>
            <a:r>
              <a:rPr lang="en-GB" sz="2400" b="0" dirty="0"/>
              <a:t>Downturn FSD estimates</a:t>
            </a:r>
            <a:endParaRPr lang="en-GB" dirty="0"/>
          </a:p>
        </p:txBody>
      </p:sp>
      <p:sp>
        <p:nvSpPr>
          <p:cNvPr id="15" name="TextBox 14">
            <a:extLst>
              <a:ext uri="{FF2B5EF4-FFF2-40B4-BE49-F238E27FC236}">
                <a16:creationId xmlns:a16="http://schemas.microsoft.com/office/drawing/2014/main" id="{F7D8776F-9800-D913-69EA-C273DD1F6613}"/>
              </a:ext>
            </a:extLst>
          </p:cNvPr>
          <p:cNvSpPr txBox="1"/>
          <p:nvPr/>
        </p:nvSpPr>
        <p:spPr>
          <a:xfrm>
            <a:off x="6216163" y="1224114"/>
            <a:ext cx="5700482" cy="184666"/>
          </a:xfrm>
          <a:prstGeom prst="rect">
            <a:avLst/>
          </a:prstGeom>
          <a:noFill/>
        </p:spPr>
        <p:txBody>
          <a:bodyPr wrap="square" lIns="0" tIns="0" rIns="0" bIns="0">
            <a:spAutoFit/>
          </a:bodyPr>
          <a:lstStyle/>
          <a:p>
            <a:pPr algn="ctr"/>
            <a:r>
              <a:rPr lang="en-GB" sz="1200" b="1" dirty="0"/>
              <a:t>Stylised example of FSD estimation by default year where the identified DT period is 2008</a:t>
            </a:r>
            <a:endParaRPr lang="en-GB" sz="1200" dirty="0"/>
          </a:p>
        </p:txBody>
      </p:sp>
      <p:graphicFrame>
        <p:nvGraphicFramePr>
          <p:cNvPr id="6" name="Chart 5">
            <a:extLst>
              <a:ext uri="{FF2B5EF4-FFF2-40B4-BE49-F238E27FC236}">
                <a16:creationId xmlns:a16="http://schemas.microsoft.com/office/drawing/2014/main" id="{9A90D81D-2442-4ACF-B2A2-BE9BFBA82795}"/>
              </a:ext>
            </a:extLst>
          </p:cNvPr>
          <p:cNvGraphicFramePr>
            <a:graphicFrameLocks/>
          </p:cNvGraphicFramePr>
          <p:nvPr>
            <p:extLst>
              <p:ext uri="{D42A27DB-BD31-4B8C-83A1-F6EECF244321}">
                <p14:modId xmlns:p14="http://schemas.microsoft.com/office/powerpoint/2010/main" val="2116553553"/>
              </p:ext>
            </p:extLst>
          </p:nvPr>
        </p:nvGraphicFramePr>
        <p:xfrm>
          <a:off x="6112465" y="1470249"/>
          <a:ext cx="5809781" cy="45346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E521B4F-2EFB-6FD9-68CD-BBD2A439C530}"/>
              </a:ext>
            </a:extLst>
          </p:cNvPr>
          <p:cNvSpPr txBox="1"/>
          <p:nvPr/>
        </p:nvSpPr>
        <p:spPr>
          <a:xfrm>
            <a:off x="7472936" y="2249710"/>
            <a:ext cx="1620170" cy="273280"/>
          </a:xfrm>
          <a:prstGeom prst="rect">
            <a:avLst/>
          </a:prstGeom>
          <a:noFill/>
        </p:spPr>
        <p:txBody>
          <a:bodyPr wrap="square" rtlCol="0">
            <a:spAutoFit/>
          </a:bodyPr>
          <a:lstStyle/>
          <a:p>
            <a:pPr>
              <a:lnSpc>
                <a:spcPct val="120000"/>
              </a:lnSpc>
            </a:pPr>
            <a:r>
              <a:rPr lang="en-GB" sz="1050" dirty="0">
                <a:solidFill>
                  <a:schemeClr val="accent2"/>
                </a:solidFill>
              </a:rPr>
              <a:t>Observed DT FSD</a:t>
            </a:r>
          </a:p>
        </p:txBody>
      </p:sp>
      <p:sp>
        <p:nvSpPr>
          <p:cNvPr id="8" name="TextBox 7">
            <a:extLst>
              <a:ext uri="{FF2B5EF4-FFF2-40B4-BE49-F238E27FC236}">
                <a16:creationId xmlns:a16="http://schemas.microsoft.com/office/drawing/2014/main" id="{A211969E-E3A5-37E4-BC7E-1A6C834215B8}"/>
              </a:ext>
            </a:extLst>
          </p:cNvPr>
          <p:cNvSpPr txBox="1"/>
          <p:nvPr/>
        </p:nvSpPr>
        <p:spPr>
          <a:xfrm>
            <a:off x="7468957" y="2058264"/>
            <a:ext cx="3704843" cy="243049"/>
          </a:xfrm>
          <a:prstGeom prst="rect">
            <a:avLst/>
          </a:prstGeom>
          <a:noFill/>
        </p:spPr>
        <p:txBody>
          <a:bodyPr wrap="square" rtlCol="0">
            <a:spAutoFit/>
          </a:bodyPr>
          <a:lstStyle/>
          <a:p>
            <a:r>
              <a:rPr lang="en-GB" sz="1050" dirty="0">
                <a:solidFill>
                  <a:schemeClr val="accent3"/>
                </a:solidFill>
              </a:rPr>
              <a:t>Estimated DT FSD after treatment of incomplete workouts</a:t>
            </a:r>
          </a:p>
        </p:txBody>
      </p:sp>
      <p:sp>
        <p:nvSpPr>
          <p:cNvPr id="10" name="TextBox 9">
            <a:extLst>
              <a:ext uri="{FF2B5EF4-FFF2-40B4-BE49-F238E27FC236}">
                <a16:creationId xmlns:a16="http://schemas.microsoft.com/office/drawing/2014/main" id="{82CF429F-C5F7-95C3-C4A5-265494BD9D90}"/>
              </a:ext>
            </a:extLst>
          </p:cNvPr>
          <p:cNvSpPr txBox="1"/>
          <p:nvPr/>
        </p:nvSpPr>
        <p:spPr>
          <a:xfrm>
            <a:off x="7477506" y="1804587"/>
            <a:ext cx="3104623" cy="237735"/>
          </a:xfrm>
          <a:prstGeom prst="rect">
            <a:avLst/>
          </a:prstGeom>
          <a:noFill/>
        </p:spPr>
        <p:txBody>
          <a:bodyPr wrap="square" rtlCol="0">
            <a:spAutoFit/>
          </a:bodyPr>
          <a:lstStyle/>
          <a:p>
            <a:r>
              <a:rPr lang="en-GB" sz="1050" dirty="0">
                <a:solidFill>
                  <a:schemeClr val="accent6"/>
                </a:solidFill>
              </a:rPr>
              <a:t>Estimated DT FSD after appropriate adjustment</a:t>
            </a:r>
          </a:p>
        </p:txBody>
      </p:sp>
      <p:sp>
        <p:nvSpPr>
          <p:cNvPr id="20" name="TextBox 19">
            <a:extLst>
              <a:ext uri="{FF2B5EF4-FFF2-40B4-BE49-F238E27FC236}">
                <a16:creationId xmlns:a16="http://schemas.microsoft.com/office/drawing/2014/main" id="{C49926E5-AA14-C391-805E-F06097AB5537}"/>
              </a:ext>
            </a:extLst>
          </p:cNvPr>
          <p:cNvSpPr txBox="1"/>
          <p:nvPr/>
        </p:nvSpPr>
        <p:spPr>
          <a:xfrm>
            <a:off x="7486929" y="1540636"/>
            <a:ext cx="3104623" cy="253916"/>
          </a:xfrm>
          <a:prstGeom prst="rect">
            <a:avLst/>
          </a:prstGeom>
          <a:noFill/>
        </p:spPr>
        <p:txBody>
          <a:bodyPr wrap="square" rtlCol="0">
            <a:spAutoFit/>
          </a:bodyPr>
          <a:lstStyle/>
          <a:p>
            <a:r>
              <a:rPr lang="en-GB" sz="1050" dirty="0">
                <a:solidFill>
                  <a:schemeClr val="accent1">
                    <a:lumMod val="75000"/>
                  </a:schemeClr>
                </a:solidFill>
              </a:rPr>
              <a:t>Estimated DT FSD after MoCs</a:t>
            </a:r>
          </a:p>
        </p:txBody>
      </p:sp>
      <p:sp>
        <p:nvSpPr>
          <p:cNvPr id="2" name="Slide Number Placeholder 1">
            <a:extLst>
              <a:ext uri="{FF2B5EF4-FFF2-40B4-BE49-F238E27FC236}">
                <a16:creationId xmlns:a16="http://schemas.microsoft.com/office/drawing/2014/main" id="{3F5B7F02-0ACA-971D-AAC7-07F7AA166F02}"/>
              </a:ext>
            </a:extLst>
          </p:cNvPr>
          <p:cNvSpPr>
            <a:spLocks noGrp="1"/>
          </p:cNvSpPr>
          <p:nvPr>
            <p:ph type="sldNum" sz="quarter" idx="12"/>
          </p:nvPr>
        </p:nvSpPr>
        <p:spPr/>
        <p:txBody>
          <a:bodyPr/>
          <a:lstStyle/>
          <a:p>
            <a:fld id="{B0B34E4B-25F1-4D72-B319-B9B5A0ABC919}" type="slidenum">
              <a:rPr lang="en-GB" smtClean="0"/>
              <a:t>16</a:t>
            </a:fld>
            <a:endParaRPr lang="en-GB" dirty="0"/>
          </a:p>
        </p:txBody>
      </p:sp>
      <p:sp>
        <p:nvSpPr>
          <p:cNvPr id="9" name="TextBox 8">
            <a:extLst>
              <a:ext uri="{FF2B5EF4-FFF2-40B4-BE49-F238E27FC236}">
                <a16:creationId xmlns:a16="http://schemas.microsoft.com/office/drawing/2014/main" id="{F798E57D-6E5D-87C7-9C8C-9FEB5C9EDF79}"/>
              </a:ext>
            </a:extLst>
          </p:cNvPr>
          <p:cNvSpPr txBox="1"/>
          <p:nvPr/>
        </p:nvSpPr>
        <p:spPr>
          <a:xfrm>
            <a:off x="6096000" y="6024542"/>
            <a:ext cx="5820645" cy="629339"/>
          </a:xfrm>
          <a:prstGeom prst="rect">
            <a:avLst/>
          </a:prstGeom>
          <a:noFill/>
        </p:spPr>
        <p:txBody>
          <a:bodyPr wrap="square" rtlCol="0">
            <a:spAutoFit/>
          </a:bodyPr>
          <a:lstStyle/>
          <a:p>
            <a:pPr marL="0" lvl="2">
              <a:lnSpc>
                <a:spcPct val="120000"/>
              </a:lnSpc>
              <a:spcAft>
                <a:spcPts val="600"/>
              </a:spcAft>
            </a:pPr>
            <a:r>
              <a:rPr lang="en-GB" sz="1000" dirty="0">
                <a:latin typeface="Arial" panose="020B0604020202020204" pitchFamily="34" charset="0"/>
                <a:cs typeface="Arial" panose="020B0604020202020204" pitchFamily="34" charset="0"/>
              </a:rPr>
              <a:t>N.B. </a:t>
            </a:r>
            <a:r>
              <a:rPr lang="en-GB" sz="1000" dirty="0">
                <a:effectLst/>
                <a:latin typeface="Arial" panose="020B0604020202020204" pitchFamily="34" charset="0"/>
                <a:ea typeface="Calibri" panose="020F0502020204030204" pitchFamily="34" charset="0"/>
              </a:rPr>
              <a:t>The PRA expects firms to use component-based models for residential mortgage exposures (SS11/13 13.7B(</a:t>
            </a:r>
            <a:r>
              <a:rPr lang="en-GB" sz="1000" dirty="0" err="1">
                <a:effectLst/>
                <a:latin typeface="Arial" panose="020B0604020202020204" pitchFamily="34" charset="0"/>
                <a:ea typeface="Calibri" panose="020F0502020204030204" pitchFamily="34" charset="0"/>
              </a:rPr>
              <a:t>i</a:t>
            </a:r>
            <a:r>
              <a:rPr lang="en-GB" sz="1000" dirty="0">
                <a:effectLst/>
                <a:latin typeface="Arial" panose="020B0604020202020204" pitchFamily="34" charset="0"/>
                <a:ea typeface="Calibri" panose="020F0502020204030204" pitchFamily="34" charset="0"/>
              </a:rPr>
              <a:t>)) and therefore firms should assess the adequacy of their </a:t>
            </a:r>
            <a:r>
              <a:rPr lang="en-GB" sz="1000" dirty="0" err="1">
                <a:effectLst/>
                <a:latin typeface="Arial" panose="020B0604020202020204" pitchFamily="34" charset="0"/>
                <a:ea typeface="Calibri" panose="020F0502020204030204" pitchFamily="34" charset="0"/>
              </a:rPr>
              <a:t>MoC</a:t>
            </a:r>
            <a:r>
              <a:rPr lang="en-GB" sz="1000" dirty="0">
                <a:effectLst/>
                <a:latin typeface="Arial" panose="020B0604020202020204" pitchFamily="34" charset="0"/>
                <a:ea typeface="Calibri" panose="020F0502020204030204" pitchFamily="34" charset="0"/>
              </a:rPr>
              <a:t> at component level, irrespective of how </a:t>
            </a:r>
            <a:r>
              <a:rPr lang="en-GB" sz="1000" dirty="0" err="1">
                <a:effectLst/>
                <a:latin typeface="Arial" panose="020B0604020202020204" pitchFamily="34" charset="0"/>
                <a:ea typeface="Calibri" panose="020F0502020204030204" pitchFamily="34" charset="0"/>
              </a:rPr>
              <a:t>MoC</a:t>
            </a:r>
            <a:r>
              <a:rPr lang="en-GB" sz="1000" dirty="0">
                <a:effectLst/>
                <a:latin typeface="Arial" panose="020B0604020202020204" pitchFamily="34" charset="0"/>
                <a:ea typeface="Calibri" panose="020F0502020204030204" pitchFamily="34" charset="0"/>
              </a:rPr>
              <a:t> is incorporated into LGD estimates.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33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296" y="2741613"/>
            <a:ext cx="11279504" cy="925132"/>
          </a:xfrm>
        </p:spPr>
        <p:txBody>
          <a:bodyPr/>
          <a:lstStyle/>
          <a:p>
            <a:r>
              <a:rPr lang="en-GB" sz="3200" b="1" dirty="0"/>
              <a:t>Appendix </a:t>
            </a:r>
          </a:p>
        </p:txBody>
      </p:sp>
      <p:sp>
        <p:nvSpPr>
          <p:cNvPr id="7" name="Text Placeholder 6"/>
          <p:cNvSpPr>
            <a:spLocks noGrp="1"/>
          </p:cNvSpPr>
          <p:nvPr>
            <p:ph type="body" idx="1"/>
          </p:nvPr>
        </p:nvSpPr>
        <p:spPr>
          <a:xfrm>
            <a:off x="450850" y="3914776"/>
            <a:ext cx="11277600" cy="2090370"/>
          </a:xfrm>
        </p:spPr>
        <p:txBody>
          <a:bodyPr anchor="t"/>
          <a:lstStyle/>
          <a:p>
            <a:pPr algn="just">
              <a:lnSpc>
                <a:spcPct val="120000"/>
              </a:lnSpc>
              <a:spcAft>
                <a:spcPts val="0"/>
              </a:spcAft>
            </a:pPr>
            <a:r>
              <a:rPr lang="en-GB" sz="1600" b="1" dirty="0">
                <a:latin typeface="Arial" panose="020B0604020202020204" pitchFamily="34" charset="0"/>
              </a:rPr>
              <a:t>Relevant links:</a:t>
            </a:r>
          </a:p>
          <a:p>
            <a:pPr marL="285750" indent="-285750" algn="just">
              <a:lnSpc>
                <a:spcPct val="120000"/>
              </a:lnSpc>
              <a:spcAft>
                <a:spcPts val="0"/>
              </a:spcAft>
              <a:buFont typeface="Arial" panose="020B0604020202020204" pitchFamily="34" charset="0"/>
              <a:buChar char="•"/>
            </a:pPr>
            <a:r>
              <a:rPr lang="en-GB" sz="1600" dirty="0">
                <a:effectLst/>
                <a:latin typeface="Arial" panose="020B0604020202020204" pitchFamily="34" charset="0"/>
                <a:hlinkClick r:id="rId2"/>
              </a:rPr>
              <a:t>SS11/13 Internal Ratings Based (IRB) approaches</a:t>
            </a:r>
            <a:endParaRPr lang="en-GB" sz="1600" dirty="0">
              <a:effectLst/>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en-GB" sz="1600" dirty="0">
                <a:latin typeface="Arial" panose="020B0604020202020204" pitchFamily="34" charset="0"/>
                <a:hlinkClick r:id="rId3"/>
              </a:rPr>
              <a:t>PS13/17 Residential mortgage risk weights</a:t>
            </a:r>
            <a:r>
              <a:rPr lang="en-GB" sz="1600" dirty="0">
                <a:latin typeface="Arial" panose="020B0604020202020204" pitchFamily="34" charset="0"/>
              </a:rPr>
              <a:t> </a:t>
            </a:r>
            <a:r>
              <a:rPr lang="en-GB" sz="1600" dirty="0">
                <a:solidFill>
                  <a:schemeClr val="tx2"/>
                </a:solidFill>
                <a:latin typeface="Arial" panose="020B0604020202020204" pitchFamily="34" charset="0"/>
              </a:rPr>
              <a:t>and the </a:t>
            </a:r>
            <a:r>
              <a:rPr lang="en-GB" sz="1600" dirty="0">
                <a:latin typeface="Arial" panose="020B0604020202020204" pitchFamily="34" charset="0"/>
                <a:hlinkClick r:id="rId4"/>
              </a:rPr>
              <a:t>PRA stylised example of the cyclicality cap</a:t>
            </a:r>
            <a:endParaRPr lang="en-GB" sz="1600" dirty="0">
              <a:effectLst/>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en-GB" sz="1600" dirty="0">
                <a:effectLst/>
                <a:latin typeface="Arial" panose="020B0604020202020204" pitchFamily="34" charset="0"/>
                <a:hlinkClick r:id="rId5"/>
              </a:rPr>
              <a:t>PS23/21 Identification of a downturn</a:t>
            </a:r>
            <a:r>
              <a:rPr lang="en-GB" sz="1600" dirty="0">
                <a:effectLst/>
                <a:latin typeface="Arial" panose="020B0604020202020204" pitchFamily="34" charset="0"/>
              </a:rPr>
              <a:t> </a:t>
            </a:r>
          </a:p>
          <a:p>
            <a:pPr marL="285750" indent="-285750" algn="just">
              <a:lnSpc>
                <a:spcPct val="120000"/>
              </a:lnSpc>
              <a:spcAft>
                <a:spcPts val="0"/>
              </a:spcAft>
              <a:buFont typeface="Arial" panose="020B0604020202020204" pitchFamily="34" charset="0"/>
              <a:buChar char="•"/>
            </a:pPr>
            <a:r>
              <a:rPr lang="en-GB" sz="1600" dirty="0">
                <a:effectLst/>
                <a:latin typeface="Arial" panose="020B0604020202020204" pitchFamily="34" charset="0"/>
                <a:hlinkClick r:id="rId6"/>
              </a:rPr>
              <a:t>Economic Downturn PRA Technical Standard</a:t>
            </a:r>
            <a:endParaRPr lang="en-GB" sz="1600" dirty="0">
              <a:effectLst/>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en-GB" sz="1600" dirty="0">
                <a:latin typeface="Arial" panose="020B0604020202020204" pitchFamily="34" charset="0"/>
                <a:hlinkClick r:id="rId7"/>
              </a:rPr>
              <a:t>2020 Mortgage roundtable</a:t>
            </a:r>
            <a:endParaRPr lang="en-GB" sz="1600" dirty="0">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r>
              <a:rPr lang="en-GB" sz="1600" dirty="0">
                <a:latin typeface="Arial" panose="020B0604020202020204" pitchFamily="34" charset="0"/>
                <a:hlinkClick r:id="rId8"/>
              </a:rPr>
              <a:t>2018 Mortgage roundtable</a:t>
            </a:r>
            <a:endParaRPr lang="en-GB" sz="1600" dirty="0">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endParaRPr lang="en-GB" sz="1400" b="0" dirty="0">
              <a:latin typeface="Arial" panose="020B0604020202020204" pitchFamily="34" charset="0"/>
            </a:endParaRPr>
          </a:p>
          <a:p>
            <a:pPr marL="285750" indent="-285750" algn="just">
              <a:lnSpc>
                <a:spcPct val="120000"/>
              </a:lnSpc>
              <a:spcAft>
                <a:spcPts val="0"/>
              </a:spcAft>
              <a:buFont typeface="Arial" panose="020B0604020202020204" pitchFamily="34" charset="0"/>
              <a:buChar char="•"/>
            </a:pPr>
            <a:endParaRPr lang="en-GB" sz="1800" dirty="0"/>
          </a:p>
        </p:txBody>
      </p:sp>
      <p:sp>
        <p:nvSpPr>
          <p:cNvPr id="2" name="Slide Number Placeholder 1">
            <a:extLst>
              <a:ext uri="{FF2B5EF4-FFF2-40B4-BE49-F238E27FC236}">
                <a16:creationId xmlns:a16="http://schemas.microsoft.com/office/drawing/2014/main" id="{C634DB13-BB58-08A5-180B-9F42A516BA94}"/>
              </a:ext>
            </a:extLst>
          </p:cNvPr>
          <p:cNvSpPr>
            <a:spLocks noGrp="1"/>
          </p:cNvSpPr>
          <p:nvPr>
            <p:ph type="sldNum" sz="quarter" idx="12"/>
          </p:nvPr>
        </p:nvSpPr>
        <p:spPr/>
        <p:txBody>
          <a:bodyPr/>
          <a:lstStyle/>
          <a:p>
            <a:fld id="{B0B34E4B-25F1-4D72-B319-B9B5A0ABC919}" type="slidenum">
              <a:rPr lang="en-GB" smtClean="0"/>
              <a:t>17</a:t>
            </a:fld>
            <a:endParaRPr lang="en-GB" dirty="0"/>
          </a:p>
        </p:txBody>
      </p:sp>
    </p:spTree>
    <p:extLst>
      <p:ext uri="{BB962C8B-B14F-4D97-AF65-F5344CB8AC3E}">
        <p14:creationId xmlns:p14="http://schemas.microsoft.com/office/powerpoint/2010/main" val="20221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1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7"/>
            <a:ext cx="11277600" cy="354329"/>
          </a:xfrm>
        </p:spPr>
        <p:txBody>
          <a:bodyPr/>
          <a:lstStyle/>
          <a:p>
            <a:r>
              <a:rPr lang="en-GB" dirty="0"/>
              <a:t>Opening</a:t>
            </a:r>
          </a:p>
        </p:txBody>
      </p:sp>
      <p:sp>
        <p:nvSpPr>
          <p:cNvPr id="10" name="TextBox 9"/>
          <p:cNvSpPr txBox="1"/>
          <p:nvPr/>
        </p:nvSpPr>
        <p:spPr>
          <a:xfrm>
            <a:off x="749025" y="1417980"/>
            <a:ext cx="9741472" cy="338554"/>
          </a:xfrm>
          <a:prstGeom prst="rect">
            <a:avLst/>
          </a:prstGeom>
          <a:noFill/>
        </p:spPr>
        <p:txBody>
          <a:bodyPr wrap="square" rtlCol="0">
            <a:spAutoFit/>
          </a:bodyPr>
          <a:lstStyle/>
          <a:p>
            <a:pPr marL="285750" indent="-285750">
              <a:buFontTx/>
              <a:buChar char="-"/>
            </a:pPr>
            <a:r>
              <a:rPr lang="en-GB" sz="1600" dirty="0">
                <a:solidFill>
                  <a:schemeClr val="bg1"/>
                </a:solidFill>
              </a:rPr>
              <a:t>IRB models used to calculate capital requirements for residential mortgage exposures</a:t>
            </a:r>
          </a:p>
        </p:txBody>
      </p:sp>
      <p:sp>
        <p:nvSpPr>
          <p:cNvPr id="11" name="TextBox 10"/>
          <p:cNvSpPr txBox="1"/>
          <p:nvPr/>
        </p:nvSpPr>
        <p:spPr>
          <a:xfrm>
            <a:off x="749024" y="1045022"/>
            <a:ext cx="1734251" cy="338554"/>
          </a:xfrm>
          <a:prstGeom prst="rect">
            <a:avLst/>
          </a:prstGeom>
          <a:noFill/>
        </p:spPr>
        <p:txBody>
          <a:bodyPr wrap="square" rtlCol="0">
            <a:spAutoFit/>
          </a:bodyPr>
          <a:lstStyle/>
          <a:p>
            <a:pPr>
              <a:buNone/>
            </a:pPr>
            <a:r>
              <a:rPr lang="en-GB" sz="1600" b="1" dirty="0">
                <a:solidFill>
                  <a:schemeClr val="bg1"/>
                </a:solidFill>
              </a:rPr>
              <a:t>Scope</a:t>
            </a:r>
            <a:endParaRPr lang="en-GB" sz="1200" b="1" dirty="0">
              <a:solidFill>
                <a:schemeClr val="bg1"/>
              </a:solidFill>
            </a:endParaRPr>
          </a:p>
        </p:txBody>
      </p:sp>
      <p:sp>
        <p:nvSpPr>
          <p:cNvPr id="19" name="TextBox 18"/>
          <p:cNvSpPr txBox="1"/>
          <p:nvPr/>
        </p:nvSpPr>
        <p:spPr>
          <a:xfrm>
            <a:off x="636972" y="992545"/>
            <a:ext cx="1734251" cy="307777"/>
          </a:xfrm>
          <a:prstGeom prst="rect">
            <a:avLst/>
          </a:prstGeom>
          <a:noFill/>
        </p:spPr>
        <p:txBody>
          <a:bodyPr wrap="square" rtlCol="0">
            <a:spAutoFit/>
          </a:bodyPr>
          <a:lstStyle/>
          <a:p>
            <a:pPr>
              <a:buNone/>
            </a:pPr>
            <a:r>
              <a:rPr lang="en-GB" sz="1400" b="1" dirty="0">
                <a:solidFill>
                  <a:schemeClr val="bg1"/>
                </a:solidFill>
              </a:rPr>
              <a:t>Background</a:t>
            </a:r>
          </a:p>
        </p:txBody>
      </p:sp>
      <p:grpSp>
        <p:nvGrpSpPr>
          <p:cNvPr id="32" name="Group 31"/>
          <p:cNvGrpSpPr/>
          <p:nvPr/>
        </p:nvGrpSpPr>
        <p:grpSpPr>
          <a:xfrm>
            <a:off x="1020044" y="1903064"/>
            <a:ext cx="10144563" cy="1205472"/>
            <a:chOff x="2530937" y="1024610"/>
            <a:chExt cx="8070637" cy="1070211"/>
          </a:xfrm>
          <a:solidFill>
            <a:srgbClr val="165788"/>
          </a:solidFill>
        </p:grpSpPr>
        <p:sp>
          <p:nvSpPr>
            <p:cNvPr id="33" name="Rounded Rectangle 32"/>
            <p:cNvSpPr/>
            <p:nvPr/>
          </p:nvSpPr>
          <p:spPr>
            <a:xfrm>
              <a:off x="2530938" y="1024610"/>
              <a:ext cx="2011705" cy="892614"/>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en-GB" sz="1800" i="0" u="none" strike="noStrike" kern="0" cap="none" spc="0" normalizeH="0" baseline="0" noProof="0" dirty="0">
                <a:ln>
                  <a:noFill/>
                </a:ln>
                <a:solidFill>
                  <a:srgbClr val="12273F"/>
                </a:solidFill>
                <a:effectLst/>
                <a:uLnTx/>
                <a:uFillTx/>
                <a:latin typeface="Arial"/>
                <a:ea typeface="ＭＳ Ｐゴシック"/>
                <a:cs typeface="+mn-cs"/>
              </a:endParaRPr>
            </a:p>
          </p:txBody>
        </p:sp>
        <p:sp>
          <p:nvSpPr>
            <p:cNvPr id="34" name="Rounded Rectangle 33"/>
            <p:cNvSpPr/>
            <p:nvPr/>
          </p:nvSpPr>
          <p:spPr>
            <a:xfrm>
              <a:off x="2530937" y="1259733"/>
              <a:ext cx="8070637" cy="835088"/>
            </a:xfrm>
            <a:prstGeom prst="roundRect">
              <a:avLst/>
            </a:prstGeom>
            <a:solidFill>
              <a:schemeClr val="accent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en-GB" sz="1600" i="0" u="none" strike="noStrike" kern="0" cap="none" spc="0" normalizeH="0" baseline="0" noProof="0" dirty="0">
                <a:ln>
                  <a:noFill/>
                </a:ln>
                <a:solidFill>
                  <a:srgbClr val="12273F"/>
                </a:solidFill>
                <a:effectLst/>
                <a:uLnTx/>
                <a:uFillTx/>
                <a:latin typeface="Arial"/>
                <a:ea typeface="ＭＳ Ｐゴシック"/>
                <a:cs typeface="+mn-cs"/>
              </a:endParaRPr>
            </a:p>
          </p:txBody>
        </p:sp>
      </p:grpSp>
      <p:sp>
        <p:nvSpPr>
          <p:cNvPr id="35" name="TextBox 34"/>
          <p:cNvSpPr txBox="1"/>
          <p:nvPr/>
        </p:nvSpPr>
        <p:spPr>
          <a:xfrm>
            <a:off x="1116333" y="2221217"/>
            <a:ext cx="10032021" cy="772519"/>
          </a:xfrm>
          <a:prstGeom prst="rect">
            <a:avLst/>
          </a:prstGeom>
          <a:noFill/>
        </p:spPr>
        <p:txBody>
          <a:bodyPr wrap="square" rtlCol="0">
            <a:spAutoFit/>
          </a:bodyPr>
          <a:lstStyle/>
          <a:p>
            <a:pPr marL="285750" indent="-285750" fontAlgn="base">
              <a:spcBef>
                <a:spcPct val="20000"/>
              </a:spcBef>
              <a:spcAft>
                <a:spcPct val="0"/>
              </a:spcAft>
              <a:buFontTx/>
              <a:buChar char="-"/>
            </a:pPr>
            <a:r>
              <a:rPr lang="en-GB" sz="1300" dirty="0">
                <a:latin typeface="Arial" charset="0"/>
                <a:ea typeface="ＭＳ Ｐゴシック" pitchFamily="79" charset="-128"/>
              </a:rPr>
              <a:t>PRA review of IRB models for retail and wholesale exposures highlighted cross-firm modelling issues.</a:t>
            </a:r>
          </a:p>
          <a:p>
            <a:pPr marL="285750" indent="-285750" fontAlgn="base">
              <a:spcBef>
                <a:spcPct val="20000"/>
              </a:spcBef>
              <a:spcAft>
                <a:spcPct val="0"/>
              </a:spcAft>
              <a:buFontTx/>
              <a:buChar char="-"/>
            </a:pPr>
            <a:r>
              <a:rPr lang="en-GB" sz="1300" dirty="0">
                <a:latin typeface="Arial" charset="0"/>
                <a:ea typeface="ＭＳ Ｐゴシック" pitchFamily="79" charset="-128"/>
              </a:rPr>
              <a:t>Industry participants have requested further clarification on specific topics.</a:t>
            </a:r>
          </a:p>
          <a:p>
            <a:pPr marL="285750" indent="-285750" fontAlgn="base">
              <a:spcBef>
                <a:spcPct val="20000"/>
              </a:spcBef>
              <a:spcAft>
                <a:spcPct val="0"/>
              </a:spcAft>
              <a:buFontTx/>
              <a:buChar char="-"/>
            </a:pPr>
            <a:r>
              <a:rPr lang="en-GB" sz="1300" dirty="0">
                <a:latin typeface="Arial" charset="0"/>
                <a:ea typeface="ＭＳ Ｐゴシック" pitchFamily="79" charset="-128"/>
              </a:rPr>
              <a:t>To facilitate this, roundtables are proposed and organised into specific portfolios / themes to facilitate a focussed discussion.</a:t>
            </a:r>
          </a:p>
        </p:txBody>
      </p:sp>
      <p:sp>
        <p:nvSpPr>
          <p:cNvPr id="36" name="TextBox 35"/>
          <p:cNvSpPr txBox="1"/>
          <p:nvPr/>
        </p:nvSpPr>
        <p:spPr>
          <a:xfrm>
            <a:off x="950238" y="1875246"/>
            <a:ext cx="1734251" cy="307777"/>
          </a:xfrm>
          <a:prstGeom prst="rect">
            <a:avLst/>
          </a:prstGeom>
          <a:noFill/>
        </p:spPr>
        <p:txBody>
          <a:bodyPr wrap="square" rtlCol="0">
            <a:spAutoFit/>
          </a:bodyPr>
          <a:lstStyle/>
          <a:p>
            <a:pPr algn="ctr" fontAlgn="base">
              <a:spcBef>
                <a:spcPct val="20000"/>
              </a:spcBef>
              <a:spcAft>
                <a:spcPct val="0"/>
              </a:spcAft>
            </a:pPr>
            <a:r>
              <a:rPr lang="en-GB" sz="1400" b="1" dirty="0">
                <a:latin typeface="Arial" charset="0"/>
                <a:ea typeface="ＭＳ Ｐゴシック" pitchFamily="79" charset="-128"/>
              </a:rPr>
              <a:t>Background</a:t>
            </a:r>
          </a:p>
        </p:txBody>
      </p:sp>
      <p:grpSp>
        <p:nvGrpSpPr>
          <p:cNvPr id="38" name="Group 37"/>
          <p:cNvGrpSpPr/>
          <p:nvPr/>
        </p:nvGrpSpPr>
        <p:grpSpPr>
          <a:xfrm>
            <a:off x="1033341" y="3288080"/>
            <a:ext cx="10119929" cy="932438"/>
            <a:chOff x="2579327" y="342511"/>
            <a:chExt cx="8070637" cy="714354"/>
          </a:xfrm>
          <a:solidFill>
            <a:srgbClr val="134E7B">
              <a:lumMod val="20000"/>
              <a:lumOff val="80000"/>
            </a:srgbClr>
          </a:solidFill>
        </p:grpSpPr>
        <p:sp>
          <p:nvSpPr>
            <p:cNvPr id="39" name="Rounded Rectangle 38"/>
            <p:cNvSpPr/>
            <p:nvPr/>
          </p:nvSpPr>
          <p:spPr>
            <a:xfrm>
              <a:off x="2579328" y="342511"/>
              <a:ext cx="2229510" cy="679744"/>
            </a:xfrm>
            <a:prstGeom prst="round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en-GB" sz="2000" i="0" u="none" strike="noStrike" kern="0" cap="none" spc="0" normalizeH="0" baseline="0" noProof="0" dirty="0">
                <a:ln>
                  <a:noFill/>
                </a:ln>
                <a:solidFill>
                  <a:srgbClr val="12273F"/>
                </a:solidFill>
                <a:effectLst/>
                <a:uLnTx/>
                <a:uFillTx/>
                <a:latin typeface="Arial"/>
                <a:ea typeface="ＭＳ Ｐゴシック"/>
                <a:cs typeface="+mn-cs"/>
              </a:endParaRPr>
            </a:p>
          </p:txBody>
        </p:sp>
        <p:sp>
          <p:nvSpPr>
            <p:cNvPr id="40" name="Rounded Rectangle 39"/>
            <p:cNvSpPr/>
            <p:nvPr/>
          </p:nvSpPr>
          <p:spPr>
            <a:xfrm>
              <a:off x="2579327" y="489543"/>
              <a:ext cx="8070637" cy="567322"/>
            </a:xfrm>
            <a:prstGeom prst="roundRect">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Char char="•"/>
                <a:tabLst/>
                <a:defRPr/>
              </a:pPr>
              <a:endParaRPr kumimoji="0" lang="en-GB" sz="2000" i="0" u="none" strike="noStrike" kern="0" cap="none" spc="0" normalizeH="0" baseline="0" noProof="0" dirty="0">
                <a:ln>
                  <a:noFill/>
                </a:ln>
                <a:solidFill>
                  <a:srgbClr val="12273F"/>
                </a:solidFill>
                <a:effectLst/>
                <a:uLnTx/>
                <a:uFillTx/>
                <a:latin typeface="Arial"/>
                <a:ea typeface="ＭＳ Ｐゴシック"/>
                <a:cs typeface="+mn-cs"/>
              </a:endParaRPr>
            </a:p>
          </p:txBody>
        </p:sp>
      </p:grpSp>
      <p:sp>
        <p:nvSpPr>
          <p:cNvPr id="41" name="TextBox 40"/>
          <p:cNvSpPr txBox="1"/>
          <p:nvPr/>
        </p:nvSpPr>
        <p:spPr>
          <a:xfrm>
            <a:off x="1220737" y="3218118"/>
            <a:ext cx="2495295" cy="307777"/>
          </a:xfrm>
          <a:prstGeom prst="rect">
            <a:avLst/>
          </a:prstGeom>
          <a:noFill/>
        </p:spPr>
        <p:txBody>
          <a:bodyPr wrap="square" rtlCol="0">
            <a:spAutoFit/>
          </a:bodyPr>
          <a:lstStyle/>
          <a:p>
            <a:pPr fontAlgn="base">
              <a:spcBef>
                <a:spcPct val="20000"/>
              </a:spcBef>
              <a:spcAft>
                <a:spcPct val="0"/>
              </a:spcAft>
            </a:pPr>
            <a:r>
              <a:rPr lang="en-GB" sz="1400" b="1" dirty="0">
                <a:solidFill>
                  <a:srgbClr val="12273F"/>
                </a:solidFill>
                <a:latin typeface="Arial" charset="0"/>
                <a:ea typeface="ＭＳ Ｐゴシック" pitchFamily="79" charset="-128"/>
              </a:rPr>
              <a:t>Purpose</a:t>
            </a:r>
          </a:p>
        </p:txBody>
      </p:sp>
      <p:sp>
        <p:nvSpPr>
          <p:cNvPr id="42" name="TextBox 41"/>
          <p:cNvSpPr txBox="1"/>
          <p:nvPr/>
        </p:nvSpPr>
        <p:spPr>
          <a:xfrm>
            <a:off x="1115353" y="3553284"/>
            <a:ext cx="9488498" cy="532453"/>
          </a:xfrm>
          <a:prstGeom prst="rect">
            <a:avLst/>
          </a:prstGeom>
          <a:noFill/>
        </p:spPr>
        <p:txBody>
          <a:bodyPr wrap="square" rtlCol="0">
            <a:spAutoFit/>
          </a:bodyPr>
          <a:lstStyle>
            <a:defPPr>
              <a:defRPr lang="en-GB"/>
            </a:defPPr>
            <a:lvl1pPr>
              <a:buNone/>
              <a:defRPr sz="1400" b="1">
                <a:solidFill>
                  <a:schemeClr val="accent2"/>
                </a:solidFill>
              </a:defRPr>
            </a:lvl1pPr>
          </a:lstStyle>
          <a:p>
            <a:pPr marL="285750" indent="-285750" fontAlgn="base">
              <a:spcBef>
                <a:spcPct val="20000"/>
              </a:spcBef>
              <a:spcAft>
                <a:spcPct val="0"/>
              </a:spcAft>
              <a:buFontTx/>
              <a:buChar char="-"/>
            </a:pPr>
            <a:r>
              <a:rPr lang="en-GB" sz="1300" b="0" dirty="0">
                <a:solidFill>
                  <a:srgbClr val="12273F"/>
                </a:solidFill>
                <a:latin typeface="Arial" charset="0"/>
                <a:ea typeface="ＭＳ Ｐゴシック" pitchFamily="79" charset="-128"/>
              </a:rPr>
              <a:t>Increase dialogue between PRA and firms on practical challenges in developing compliant IRB models.</a:t>
            </a:r>
          </a:p>
          <a:p>
            <a:pPr marL="285750" indent="-285750" fontAlgn="base">
              <a:spcBef>
                <a:spcPct val="20000"/>
              </a:spcBef>
              <a:spcAft>
                <a:spcPct val="0"/>
              </a:spcAft>
              <a:buFontTx/>
              <a:buChar char="-"/>
            </a:pPr>
            <a:r>
              <a:rPr lang="en-GB" sz="1300" b="0" dirty="0">
                <a:solidFill>
                  <a:srgbClr val="12273F"/>
                </a:solidFill>
                <a:latin typeface="Arial" charset="0"/>
                <a:ea typeface="ＭＳ Ｐゴシック" pitchFamily="79" charset="-128"/>
              </a:rPr>
              <a:t>PRA to provide further clarifications on specific topics and highlight additional cross-firm modelling issues.</a:t>
            </a:r>
          </a:p>
        </p:txBody>
      </p:sp>
      <p:grpSp>
        <p:nvGrpSpPr>
          <p:cNvPr id="43" name="Group 42"/>
          <p:cNvGrpSpPr/>
          <p:nvPr/>
        </p:nvGrpSpPr>
        <p:grpSpPr>
          <a:xfrm>
            <a:off x="1035848" y="1057096"/>
            <a:ext cx="10128976" cy="694817"/>
            <a:chOff x="775350" y="4946259"/>
            <a:chExt cx="7654428" cy="583398"/>
          </a:xfrm>
        </p:grpSpPr>
        <p:grpSp>
          <p:nvGrpSpPr>
            <p:cNvPr id="44" name="Group 43"/>
            <p:cNvGrpSpPr/>
            <p:nvPr/>
          </p:nvGrpSpPr>
          <p:grpSpPr>
            <a:xfrm>
              <a:off x="775350" y="4946259"/>
              <a:ext cx="7654428" cy="583398"/>
              <a:chOff x="2530937" y="939514"/>
              <a:chExt cx="8070637" cy="1060848"/>
            </a:xfrm>
            <a:solidFill>
              <a:srgbClr val="134E7B">
                <a:lumMod val="60000"/>
                <a:lumOff val="40000"/>
              </a:srgbClr>
            </a:solidFill>
          </p:grpSpPr>
          <p:sp>
            <p:nvSpPr>
              <p:cNvPr id="47" name="Rounded Rectangle 46"/>
              <p:cNvSpPr/>
              <p:nvPr/>
            </p:nvSpPr>
            <p:spPr>
              <a:xfrm>
                <a:off x="2530938" y="939514"/>
                <a:ext cx="1971158" cy="977710"/>
              </a:xfrm>
              <a:prstGeom prst="roundRect">
                <a:avLst/>
              </a:prstGeom>
              <a:solidFill>
                <a:srgbClr val="12273F"/>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48" name="Rounded Rectangle 47"/>
              <p:cNvSpPr/>
              <p:nvPr/>
            </p:nvSpPr>
            <p:spPr>
              <a:xfrm>
                <a:off x="2530937" y="1259735"/>
                <a:ext cx="8070637" cy="740627"/>
              </a:xfrm>
              <a:prstGeom prst="roundRect">
                <a:avLst/>
              </a:prstGeom>
              <a:solidFill>
                <a:srgbClr val="12273F"/>
              </a:solidFill>
              <a:ln>
                <a:noFill/>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
          <p:nvSpPr>
            <p:cNvPr id="45" name="TextBox 44"/>
            <p:cNvSpPr txBox="1"/>
            <p:nvPr/>
          </p:nvSpPr>
          <p:spPr>
            <a:xfrm>
              <a:off x="869879" y="4975713"/>
              <a:ext cx="1855113" cy="192668"/>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stStyle>
            <a:p>
              <a:r>
                <a:rPr lang="en-GB" sz="1400" b="1" dirty="0">
                  <a:solidFill>
                    <a:schemeClr val="bg1"/>
                  </a:solidFill>
                  <a:latin typeface="Arial" panose="020B0604020202020204" pitchFamily="34" charset="0"/>
                  <a:cs typeface="Arial" panose="020B0604020202020204" pitchFamily="34" charset="0"/>
                </a:rPr>
                <a:t>Scope</a:t>
              </a:r>
            </a:p>
          </p:txBody>
        </p:sp>
        <p:sp>
          <p:nvSpPr>
            <p:cNvPr id="46" name="TextBox 45"/>
            <p:cNvSpPr txBox="1"/>
            <p:nvPr/>
          </p:nvSpPr>
          <p:spPr>
            <a:xfrm>
              <a:off x="822485" y="5221311"/>
              <a:ext cx="7009942" cy="245502"/>
            </a:xfrm>
            <a:prstGeom prst="rect">
              <a:avLst/>
            </a:prstGeom>
            <a:solidFill>
              <a:srgbClr val="12273F"/>
            </a:solidFill>
            <a:ln>
              <a:noFill/>
            </a:ln>
          </p:spPr>
          <p:txBody>
            <a:bodyPr vert="horz" wrap="square" lIns="91440" tIns="45720" rIns="91440" bIns="45720" numCol="1" anchor="t" anchorCtr="0" compatLnSpc="1">
              <a:prstTxWarp prst="textNoShape">
                <a:avLst/>
              </a:prstTxWarp>
            </a:bodyPr>
            <a:lstStyle>
              <a:defPPr>
                <a:defRPr lang="en-US"/>
              </a:defPPr>
            </a:lstStyle>
            <a:p>
              <a:pPr marL="285750" indent="-285750">
                <a:buFont typeface="Arial" panose="020B0604020202020204" pitchFamily="34" charset="0"/>
                <a:buChar char="-"/>
              </a:pPr>
              <a:r>
                <a:rPr lang="en-GB" sz="1300" dirty="0">
                  <a:solidFill>
                    <a:schemeClr val="bg1"/>
                  </a:solidFill>
                  <a:latin typeface="Arial" panose="020B0604020202020204" pitchFamily="34" charset="0"/>
                  <a:cs typeface="Arial" panose="020B0604020202020204" pitchFamily="34" charset="0"/>
                </a:rPr>
                <a:t>IRB models used to calculate capital requirements for residential mortgages exposures.</a:t>
              </a:r>
            </a:p>
          </p:txBody>
        </p:sp>
      </p:grpSp>
      <p:grpSp>
        <p:nvGrpSpPr>
          <p:cNvPr id="58" name="Group 57"/>
          <p:cNvGrpSpPr/>
          <p:nvPr/>
        </p:nvGrpSpPr>
        <p:grpSpPr>
          <a:xfrm>
            <a:off x="1036829" y="4441807"/>
            <a:ext cx="10127014" cy="1617041"/>
            <a:chOff x="1049011" y="5189886"/>
            <a:chExt cx="8472808" cy="1589751"/>
          </a:xfrm>
        </p:grpSpPr>
        <p:grpSp>
          <p:nvGrpSpPr>
            <p:cNvPr id="49" name="Group 48"/>
            <p:cNvGrpSpPr/>
            <p:nvPr/>
          </p:nvGrpSpPr>
          <p:grpSpPr>
            <a:xfrm>
              <a:off x="1049011" y="5195581"/>
              <a:ext cx="8472808" cy="1584056"/>
              <a:chOff x="2530937" y="1310719"/>
              <a:chExt cx="8070637" cy="1942179"/>
            </a:xfrm>
            <a:solidFill>
              <a:srgbClr val="165788"/>
            </a:solidFill>
          </p:grpSpPr>
          <p:sp>
            <p:nvSpPr>
              <p:cNvPr id="50" name="Rounded Rectangle 49"/>
              <p:cNvSpPr/>
              <p:nvPr/>
            </p:nvSpPr>
            <p:spPr>
              <a:xfrm>
                <a:off x="2530938" y="1310719"/>
                <a:ext cx="2011705" cy="892613"/>
              </a:xfrm>
              <a:prstGeom prst="roundRect">
                <a:avLst/>
              </a:prstGeom>
              <a:solidFill>
                <a:srgbClr val="C4C9CF"/>
              </a:solidFill>
              <a:ln>
                <a:noFill/>
              </a:ln>
            </p:spPr>
            <p:txBody>
              <a:bodyPr vert="horz" wrap="square" lIns="91440" tIns="45720" rIns="91440" bIns="45720" numCol="1" anchor="t" anchorCtr="0" compatLnSpc="1">
                <a:prstTxWarp prst="textNoShape">
                  <a:avLst/>
                </a:prstTxWarp>
              </a:bodyPr>
              <a:lstStyle/>
              <a:p>
                <a:endParaRPr lang="en-GB" dirty="0">
                  <a:solidFill>
                    <a:srgbClr val="12273F"/>
                  </a:solidFill>
                  <a:latin typeface="Arial" panose="020B0604020202020204" pitchFamily="34" charset="0"/>
                  <a:cs typeface="Arial" panose="020B0604020202020204" pitchFamily="34" charset="0"/>
                </a:endParaRPr>
              </a:p>
            </p:txBody>
          </p:sp>
          <p:sp>
            <p:nvSpPr>
              <p:cNvPr id="51" name="Rounded Rectangle 50"/>
              <p:cNvSpPr/>
              <p:nvPr/>
            </p:nvSpPr>
            <p:spPr>
              <a:xfrm>
                <a:off x="2530937" y="1565965"/>
                <a:ext cx="8070637" cy="1686933"/>
              </a:xfrm>
              <a:prstGeom prst="roundRect">
                <a:avLst/>
              </a:prstGeom>
              <a:solidFill>
                <a:srgbClr val="C4C9CF"/>
              </a:solidFill>
              <a:ln>
                <a:noFill/>
              </a:ln>
            </p:spPr>
            <p:txBody>
              <a:bodyPr vert="horz" wrap="square" lIns="91440" tIns="45720" rIns="91440" bIns="45720" numCol="1" anchor="t" anchorCtr="0" compatLnSpc="1">
                <a:prstTxWarp prst="textNoShape">
                  <a:avLst/>
                </a:prstTxWarp>
              </a:bodyPr>
              <a:lstStyle/>
              <a:p>
                <a:endParaRPr lang="en-GB" dirty="0">
                  <a:solidFill>
                    <a:srgbClr val="12273F"/>
                  </a:solidFill>
                  <a:latin typeface="Arial" panose="020B0604020202020204" pitchFamily="34" charset="0"/>
                  <a:cs typeface="Arial" panose="020B0604020202020204" pitchFamily="34" charset="0"/>
                </a:endParaRPr>
              </a:p>
            </p:txBody>
          </p:sp>
        </p:grpSp>
        <p:sp>
          <p:nvSpPr>
            <p:cNvPr id="53" name="TextBox 52"/>
            <p:cNvSpPr txBox="1"/>
            <p:nvPr/>
          </p:nvSpPr>
          <p:spPr>
            <a:xfrm>
              <a:off x="1202138" y="5189886"/>
              <a:ext cx="2386113" cy="307777"/>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stStyle>
            <a:p>
              <a:r>
                <a:rPr lang="en-GB" sz="1400" b="1" dirty="0">
                  <a:solidFill>
                    <a:schemeClr val="tx1">
                      <a:lumMod val="75000"/>
                      <a:lumOff val="25000"/>
                    </a:schemeClr>
                  </a:solidFill>
                  <a:latin typeface="Arial" panose="020B0604020202020204" pitchFamily="34" charset="0"/>
                  <a:cs typeface="Arial" panose="020B0604020202020204" pitchFamily="34" charset="0"/>
                </a:rPr>
                <a:t>Terms of Engagement</a:t>
              </a:r>
            </a:p>
          </p:txBody>
        </p:sp>
        <p:sp>
          <p:nvSpPr>
            <p:cNvPr id="54" name="TextBox 53"/>
            <p:cNvSpPr txBox="1"/>
            <p:nvPr/>
          </p:nvSpPr>
          <p:spPr>
            <a:xfrm>
              <a:off x="1087420" y="5473149"/>
              <a:ext cx="8434399" cy="1306488"/>
            </a:xfrm>
            <a:prstGeom prst="rect">
              <a:avLst/>
            </a:prstGeom>
            <a:noFill/>
            <a:ln>
              <a:noFill/>
            </a:ln>
          </p:spPr>
          <p:txBody>
            <a:bodyPr vert="horz" wrap="square" lIns="91440" tIns="45720" rIns="91440" bIns="45720" numCol="1" anchor="t" anchorCtr="0" compatLnSpc="1">
              <a:prstTxWarp prst="textNoShape">
                <a:avLst/>
              </a:prstTxWarp>
            </a:bodyPr>
            <a:lstStyle>
              <a:defPPr>
                <a:defRPr lang="en-US"/>
              </a:defPPr>
              <a:lvl1pPr>
                <a:buNone/>
                <a:defRPr sz="1400" b="1">
                  <a:solidFill>
                    <a:schemeClr val="accent2"/>
                  </a:solidFill>
                </a:defRPr>
              </a:lvl1pPr>
            </a:lstStyle>
            <a:p>
              <a:pPr marL="285750" indent="-285750">
                <a:spcAft>
                  <a:spcPts val="300"/>
                </a:spcAft>
                <a:buFont typeface="Arial" panose="020B0604020202020204" pitchFamily="34" charset="0"/>
                <a:buChar char="-"/>
              </a:pPr>
              <a:r>
                <a:rPr lang="en-GB" sz="1300" b="0" dirty="0">
                  <a:solidFill>
                    <a:schemeClr val="tx1">
                      <a:lumMod val="75000"/>
                      <a:lumOff val="25000"/>
                    </a:schemeClr>
                  </a:solidFill>
                  <a:latin typeface="Arial" panose="020B0604020202020204" pitchFamily="34" charset="0"/>
                  <a:cs typeface="Arial" panose="020B0604020202020204" pitchFamily="34" charset="0"/>
                </a:rPr>
                <a:t>This presentation does not set new PRA expectations.</a:t>
              </a:r>
            </a:p>
            <a:p>
              <a:pPr marL="285750" indent="-285750">
                <a:spcAft>
                  <a:spcPts val="300"/>
                </a:spcAft>
                <a:buFont typeface="Arial" panose="020B0604020202020204" pitchFamily="34" charset="0"/>
                <a:buChar char="-"/>
              </a:pPr>
              <a:r>
                <a:rPr lang="en-GB" sz="1300" b="0" dirty="0">
                  <a:solidFill>
                    <a:schemeClr val="tx1">
                      <a:lumMod val="75000"/>
                      <a:lumOff val="25000"/>
                    </a:schemeClr>
                  </a:solidFill>
                  <a:latin typeface="Arial" panose="020B0604020202020204" pitchFamily="34" charset="0"/>
                  <a:cs typeface="Arial" panose="020B0604020202020204" pitchFamily="34" charset="0"/>
                </a:rPr>
                <a:t>This presentation is not a detailed list of all modelling issues. Clarifications provided are specific to the issues noted and merely following those does not guarantee approval as the review also takes into consideration appropriateness of the model overall. Decisions are taken based on an assessment of compliance with the applicable requirements. </a:t>
              </a:r>
            </a:p>
            <a:p>
              <a:pPr marL="285750" indent="-285750">
                <a:spcAft>
                  <a:spcPts val="300"/>
                </a:spcAft>
                <a:buFont typeface="Arial" panose="020B0604020202020204" pitchFamily="34" charset="0"/>
                <a:buChar char="-"/>
              </a:pPr>
              <a:r>
                <a:rPr lang="en-GB" sz="1300" b="0" dirty="0">
                  <a:solidFill>
                    <a:schemeClr val="tx1">
                      <a:lumMod val="75000"/>
                      <a:lumOff val="25000"/>
                    </a:schemeClr>
                  </a:solidFill>
                  <a:latin typeface="Arial" panose="020B0604020202020204" pitchFamily="34" charset="0"/>
                  <a:cs typeface="Arial" panose="020B0604020202020204" pitchFamily="34" charset="0"/>
                </a:rPr>
                <a:t>Examples are stylised and aim to illustrate modelling issues and facilitate discussion. They are not step by step instructions.</a:t>
              </a:r>
            </a:p>
          </p:txBody>
        </p:sp>
      </p:grpSp>
      <p:sp>
        <p:nvSpPr>
          <p:cNvPr id="3" name="Slide Number Placeholder 2">
            <a:extLst>
              <a:ext uri="{FF2B5EF4-FFF2-40B4-BE49-F238E27FC236}">
                <a16:creationId xmlns:a16="http://schemas.microsoft.com/office/drawing/2014/main" id="{0E424BCB-2FFA-B2E4-8938-BC044861BB7E}"/>
              </a:ext>
            </a:extLst>
          </p:cNvPr>
          <p:cNvSpPr>
            <a:spLocks noGrp="1"/>
          </p:cNvSpPr>
          <p:nvPr>
            <p:ph type="sldNum" sz="quarter" idx="12"/>
          </p:nvPr>
        </p:nvSpPr>
        <p:spPr/>
        <p:txBody>
          <a:bodyPr/>
          <a:lstStyle/>
          <a:p>
            <a:fld id="{B0B34E4B-25F1-4D72-B319-B9B5A0ABC919}" type="slidenum">
              <a:rPr lang="en-GB" smtClean="0"/>
              <a:t>2</a:t>
            </a:fld>
            <a:endParaRPr lang="en-GB" dirty="0"/>
          </a:p>
        </p:txBody>
      </p:sp>
    </p:spTree>
    <p:extLst>
      <p:ext uri="{BB962C8B-B14F-4D97-AF65-F5344CB8AC3E}">
        <p14:creationId xmlns:p14="http://schemas.microsoft.com/office/powerpoint/2010/main" val="125666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11277600" cy="301752"/>
          </a:xfrm>
        </p:spPr>
        <p:txBody>
          <a:bodyPr/>
          <a:lstStyle/>
          <a:p>
            <a:r>
              <a:rPr lang="en-GB" dirty="0"/>
              <a:t>Agenda</a:t>
            </a:r>
          </a:p>
        </p:txBody>
      </p:sp>
      <p:graphicFrame>
        <p:nvGraphicFramePr>
          <p:cNvPr id="7" name="Table Placeholder 6"/>
          <p:cNvGraphicFramePr>
            <a:graphicFrameLocks noGrp="1"/>
          </p:cNvGraphicFramePr>
          <p:nvPr>
            <p:ph type="tbl" sz="quarter" idx="13"/>
            <p:extLst>
              <p:ext uri="{D42A27DB-BD31-4B8C-83A1-F6EECF244321}">
                <p14:modId xmlns:p14="http://schemas.microsoft.com/office/powerpoint/2010/main" val="4259327224"/>
              </p:ext>
            </p:extLst>
          </p:nvPr>
        </p:nvGraphicFramePr>
        <p:xfrm>
          <a:off x="457200" y="858547"/>
          <a:ext cx="10296000" cy="5348953"/>
        </p:xfrm>
        <a:graphic>
          <a:graphicData uri="http://schemas.openxmlformats.org/drawingml/2006/table">
            <a:tbl>
              <a:tblPr firstRow="1" bandRow="1">
                <a:tableStyleId>{5C22544A-7EE6-4342-B048-85BDC9FD1C3A}</a:tableStyleId>
              </a:tblPr>
              <a:tblGrid>
                <a:gridCol w="9034104">
                  <a:extLst>
                    <a:ext uri="{9D8B030D-6E8A-4147-A177-3AD203B41FA5}">
                      <a16:colId xmlns:a16="http://schemas.microsoft.com/office/drawing/2014/main" val="2966387530"/>
                    </a:ext>
                  </a:extLst>
                </a:gridCol>
                <a:gridCol w="1261896">
                  <a:extLst>
                    <a:ext uri="{9D8B030D-6E8A-4147-A177-3AD203B41FA5}">
                      <a16:colId xmlns:a16="http://schemas.microsoft.com/office/drawing/2014/main" val="3213527008"/>
                    </a:ext>
                  </a:extLst>
                </a:gridCol>
              </a:tblGrid>
              <a:tr h="519350">
                <a:tc>
                  <a:txBody>
                    <a:bodyPr/>
                    <a:lstStyle/>
                    <a:p>
                      <a:pPr>
                        <a:lnSpc>
                          <a:spcPct val="120000"/>
                        </a:lnSpc>
                      </a:pPr>
                      <a:r>
                        <a:rPr lang="en-GB" sz="1300" dirty="0">
                          <a:latin typeface="Arial" panose="020B0604020202020204" pitchFamily="34" charset="0"/>
                          <a:cs typeface="Arial" panose="020B0604020202020204" pitchFamily="34" charset="0"/>
                        </a:rPr>
                        <a:t>Topic</a:t>
                      </a:r>
                    </a:p>
                  </a:txBody>
                  <a:tcPr>
                    <a:solidFill>
                      <a:schemeClr val="tx2"/>
                    </a:solidFill>
                  </a:tcPr>
                </a:tc>
                <a:tc>
                  <a:txBody>
                    <a:bodyPr/>
                    <a:lstStyle/>
                    <a:p>
                      <a:pPr algn="ctr">
                        <a:lnSpc>
                          <a:spcPct val="120000"/>
                        </a:lnSpc>
                      </a:pPr>
                      <a:r>
                        <a:rPr lang="en-GB" sz="1300" dirty="0">
                          <a:latin typeface="Arial" panose="020B0604020202020204" pitchFamily="34" charset="0"/>
                          <a:cs typeface="Arial" panose="020B0604020202020204" pitchFamily="34" charset="0"/>
                        </a:rPr>
                        <a:t>Time (approximate)</a:t>
                      </a:r>
                    </a:p>
                  </a:txBody>
                  <a:tcPr marL="0" marR="0" marT="0" marB="0">
                    <a:solidFill>
                      <a:schemeClr val="tx2"/>
                    </a:solidFill>
                  </a:tcPr>
                </a:tc>
                <a:extLst>
                  <a:ext uri="{0D108BD9-81ED-4DB2-BD59-A6C34878D82A}">
                    <a16:rowId xmlns:a16="http://schemas.microsoft.com/office/drawing/2014/main" val="3654994824"/>
                  </a:ext>
                </a:extLst>
              </a:tr>
              <a:tr h="351853">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GB" sz="1300" b="1" dirty="0">
                          <a:latin typeface="Arial" panose="020B0604020202020204" pitchFamily="34" charset="0"/>
                          <a:cs typeface="Arial" panose="020B0604020202020204" pitchFamily="34" charset="0"/>
                        </a:rPr>
                        <a:t>Opening:</a:t>
                      </a:r>
                      <a:r>
                        <a:rPr lang="en-GB" sz="1300" dirty="0">
                          <a:latin typeface="Arial" panose="020B0604020202020204" pitchFamily="34" charset="0"/>
                          <a:cs typeface="Arial" panose="020B0604020202020204" pitchFamily="34" charset="0"/>
                        </a:rPr>
                        <a:t> </a:t>
                      </a:r>
                      <a:r>
                        <a:rPr lang="en-GB" sz="1300" b="0" i="1" dirty="0">
                          <a:latin typeface="Arial" panose="020B0604020202020204" pitchFamily="34" charset="0"/>
                          <a:cs typeface="Arial" panose="020B0604020202020204" pitchFamily="34" charset="0"/>
                        </a:rPr>
                        <a:t>Background, purpose and terms of engagement</a:t>
                      </a:r>
                    </a:p>
                  </a:txBody>
                  <a:tcPr/>
                </a:tc>
                <a:tc>
                  <a:txBody>
                    <a:bodyPr/>
                    <a:lstStyle/>
                    <a:p>
                      <a:pPr algn="ctr">
                        <a:lnSpc>
                          <a:spcPct val="120000"/>
                        </a:lnSpc>
                      </a:pPr>
                      <a:r>
                        <a:rPr lang="en-GB" sz="1300" dirty="0">
                          <a:latin typeface="Arial" panose="020B0604020202020204" pitchFamily="34" charset="0"/>
                          <a:cs typeface="Arial" panose="020B0604020202020204" pitchFamily="34" charset="0"/>
                        </a:rPr>
                        <a:t>10m</a:t>
                      </a:r>
                    </a:p>
                  </a:txBody>
                  <a:tcPr/>
                </a:tc>
                <a:extLst>
                  <a:ext uri="{0D108BD9-81ED-4DB2-BD59-A6C34878D82A}">
                    <a16:rowId xmlns:a16="http://schemas.microsoft.com/office/drawing/2014/main" val="2419909899"/>
                  </a:ext>
                </a:extLst>
              </a:tr>
              <a:tr h="1676772">
                <a:tc>
                  <a:txBody>
                    <a:bodyPr/>
                    <a:lstStyle/>
                    <a:p>
                      <a:pPr>
                        <a:lnSpc>
                          <a:spcPct val="120000"/>
                        </a:lnSpc>
                      </a:pPr>
                      <a:r>
                        <a:rPr lang="en-GB" sz="1300" b="1" i="0" dirty="0">
                          <a:latin typeface="Arial" panose="020B0604020202020204" pitchFamily="34" charset="0"/>
                          <a:cs typeface="Arial" panose="020B0604020202020204" pitchFamily="34" charset="0"/>
                        </a:rPr>
                        <a:t>Session 1: Mortgage Hybrid PD Model calibration</a:t>
                      </a:r>
                    </a:p>
                    <a:p>
                      <a:pPr>
                        <a:lnSpc>
                          <a:spcPct val="120000"/>
                        </a:lnSpc>
                      </a:pPr>
                      <a:r>
                        <a:rPr lang="en-GB" sz="1300" i="1" kern="1200" dirty="0">
                          <a:solidFill>
                            <a:schemeClr val="dk1"/>
                          </a:solidFill>
                          <a:effectLst/>
                          <a:latin typeface="Arial" panose="020B0604020202020204" pitchFamily="34" charset="0"/>
                          <a:ea typeface="+mn-ea"/>
                          <a:cs typeface="Arial" panose="020B0604020202020204" pitchFamily="34" charset="0"/>
                        </a:rPr>
                        <a:t>PRA to provide clarifications to industry questions and highlight common modelling issues in the following areas:</a:t>
                      </a:r>
                    </a:p>
                    <a:p>
                      <a:pPr marL="742950" lvl="1" indent="-285750" algn="l" defTabSz="914400" rtl="0" eaLnBrk="1" fontAlgn="ctr" latinLnBrk="0" hangingPunct="1">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Overview of PRA expectations </a:t>
                      </a:r>
                    </a:p>
                    <a:p>
                      <a:pPr marL="742950" lvl="1" indent="-285750" algn="l" defTabSz="914400" rtl="0" eaLnBrk="1" fontAlgn="ctr" latinLnBrk="0" hangingPunct="1">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Definition of cyclicality </a:t>
                      </a:r>
                    </a:p>
                    <a:p>
                      <a:pPr marL="742950" lvl="1" indent="-285750" algn="l" defTabSz="914400" rtl="0" eaLnBrk="1" fontAlgn="ctr" latinLnBrk="0" hangingPunct="1">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Drivers of model cyclicality</a:t>
                      </a:r>
                    </a:p>
                    <a:p>
                      <a:pPr marL="742950" lvl="1" indent="-285750" algn="l" defTabSz="914400" rtl="0" eaLnBrk="1" fontAlgn="ctr" latinLnBrk="0" hangingPunct="1">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Assessment of model cyclicality</a:t>
                      </a:r>
                    </a:p>
                  </a:txBody>
                  <a:tcPr/>
                </a:tc>
                <a:tc>
                  <a:txBody>
                    <a:bodyPr/>
                    <a:lstStyle/>
                    <a:p>
                      <a:pPr algn="ctr">
                        <a:lnSpc>
                          <a:spcPct val="120000"/>
                        </a:lnSpc>
                      </a:pPr>
                      <a:r>
                        <a:rPr lang="en-GB" sz="1300" dirty="0">
                          <a:latin typeface="Arial" panose="020B0604020202020204" pitchFamily="34" charset="0"/>
                          <a:cs typeface="Arial" panose="020B0604020202020204" pitchFamily="34" charset="0"/>
                        </a:rPr>
                        <a:t>60m</a:t>
                      </a:r>
                    </a:p>
                  </a:txBody>
                  <a:tcPr/>
                </a:tc>
                <a:extLst>
                  <a:ext uri="{0D108BD9-81ED-4DB2-BD59-A6C34878D82A}">
                    <a16:rowId xmlns:a16="http://schemas.microsoft.com/office/drawing/2014/main" val="2248993804"/>
                  </a:ext>
                </a:extLst>
              </a:tr>
              <a:tr h="389656">
                <a:tc>
                  <a:txBody>
                    <a:bodyPr/>
                    <a:lstStyle/>
                    <a:p>
                      <a:pPr>
                        <a:lnSpc>
                          <a:spcPct val="120000"/>
                        </a:lnSpc>
                      </a:pPr>
                      <a:r>
                        <a:rPr lang="en-GB" sz="1300" dirty="0">
                          <a:latin typeface="Arial" panose="020B0604020202020204" pitchFamily="34" charset="0"/>
                          <a:cs typeface="Arial" panose="020B0604020202020204" pitchFamily="34" charset="0"/>
                        </a:rPr>
                        <a:t>Comfort</a:t>
                      </a:r>
                      <a:r>
                        <a:rPr lang="en-GB" sz="1300" baseline="0" dirty="0">
                          <a:latin typeface="Arial" panose="020B0604020202020204" pitchFamily="34" charset="0"/>
                          <a:cs typeface="Arial" panose="020B0604020202020204" pitchFamily="34" charset="0"/>
                        </a:rPr>
                        <a:t> break</a:t>
                      </a:r>
                      <a:endParaRPr lang="en-GB" sz="1300" dirty="0">
                        <a:latin typeface="Arial" panose="020B0604020202020204" pitchFamily="34" charset="0"/>
                        <a:cs typeface="Arial" panose="020B0604020202020204" pitchFamily="34" charset="0"/>
                      </a:endParaRPr>
                    </a:p>
                  </a:txBody>
                  <a:tcPr anchor="ctr"/>
                </a:tc>
                <a:tc>
                  <a:txBody>
                    <a:bodyPr/>
                    <a:lstStyle/>
                    <a:p>
                      <a:pPr algn="ctr">
                        <a:lnSpc>
                          <a:spcPct val="120000"/>
                        </a:lnSpc>
                      </a:pPr>
                      <a:r>
                        <a:rPr lang="en-GB" sz="1300" dirty="0">
                          <a:latin typeface="Arial" panose="020B0604020202020204" pitchFamily="34" charset="0"/>
                          <a:cs typeface="Arial" panose="020B0604020202020204" pitchFamily="34" charset="0"/>
                        </a:rPr>
                        <a:t>10m</a:t>
                      </a:r>
                    </a:p>
                  </a:txBody>
                  <a:tcPr anchor="ctr"/>
                </a:tc>
                <a:extLst>
                  <a:ext uri="{0D108BD9-81ED-4DB2-BD59-A6C34878D82A}">
                    <a16:rowId xmlns:a16="http://schemas.microsoft.com/office/drawing/2014/main" val="2207014300"/>
                  </a:ext>
                </a:extLst>
              </a:tr>
              <a:tr h="1932447">
                <a:tc>
                  <a:txBody>
                    <a:bodyPr/>
                    <a:lstStyle/>
                    <a:p>
                      <a:pPr>
                        <a:lnSpc>
                          <a:spcPct val="120000"/>
                        </a:lnSpc>
                      </a:pPr>
                      <a:r>
                        <a:rPr lang="en-GB" sz="1300" b="1" i="0" dirty="0">
                          <a:latin typeface="Arial" panose="020B0604020202020204" pitchFamily="34" charset="0"/>
                          <a:cs typeface="Arial" panose="020B0604020202020204" pitchFamily="34" charset="0"/>
                        </a:rPr>
                        <a:t>Session 2: Mortgage Downturn LGD Model calibration</a:t>
                      </a:r>
                    </a:p>
                    <a:p>
                      <a:pPr>
                        <a:lnSpc>
                          <a:spcPct val="120000"/>
                        </a:lnSpc>
                      </a:pPr>
                      <a:r>
                        <a:rPr lang="en-GB" sz="1300" i="1" kern="1200" dirty="0">
                          <a:solidFill>
                            <a:schemeClr val="dk1"/>
                          </a:solidFill>
                          <a:effectLst/>
                          <a:latin typeface="Arial" panose="020B0604020202020204" pitchFamily="34" charset="0"/>
                          <a:ea typeface="+mn-ea"/>
                          <a:cs typeface="Arial" panose="020B0604020202020204" pitchFamily="34" charset="0"/>
                        </a:rPr>
                        <a:t>PRA to provide clarifications to industry questions and highlight common modelling issues in the following areas:</a:t>
                      </a:r>
                      <a:endParaRPr lang="en-GB" sz="1300" kern="1200" dirty="0">
                        <a:solidFill>
                          <a:schemeClr val="dk1"/>
                        </a:solidFill>
                        <a:effectLst/>
                        <a:latin typeface="Arial" panose="020B0604020202020204" pitchFamily="34" charset="0"/>
                        <a:ea typeface="+mn-ea"/>
                        <a:cs typeface="Arial" panose="020B0604020202020204" pitchFamily="34" charset="0"/>
                      </a:endParaRPr>
                    </a:p>
                    <a:p>
                      <a:pPr marL="742950" lvl="1" indent="-285750" rtl="0" fontAlgn="ctr">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Probability of Possession Given Default (PPGD)</a:t>
                      </a:r>
                    </a:p>
                    <a:p>
                      <a:pPr marL="742950" lvl="1" indent="-285750" rtl="0" fontAlgn="ctr">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Validation of PPGD estimates during model development</a:t>
                      </a:r>
                    </a:p>
                    <a:p>
                      <a:pPr marL="742950" lvl="1" indent="-285750" rtl="0" fontAlgn="ctr">
                        <a:lnSpc>
                          <a:spcPct val="120000"/>
                        </a:lnSpc>
                        <a:spcAft>
                          <a:spcPts val="300"/>
                        </a:spcAft>
                        <a:buFont typeface="Courier New" panose="02070309020205020404" pitchFamily="49" charset="0"/>
                        <a:buChar char="o"/>
                      </a:pPr>
                      <a:r>
                        <a:rPr lang="en-GB" sz="1300" i="1" kern="1200" dirty="0">
                          <a:solidFill>
                            <a:schemeClr val="dk1"/>
                          </a:solidFill>
                          <a:effectLst/>
                          <a:latin typeface="Arial" panose="020B0604020202020204" pitchFamily="34" charset="0"/>
                          <a:ea typeface="+mn-ea"/>
                          <a:cs typeface="Arial" panose="020B0604020202020204" pitchFamily="34" charset="0"/>
                        </a:rPr>
                        <a:t>Design of PPGD grades using less cyclical risk drivers (e.g. Loan-to-Value measures)</a:t>
                      </a:r>
                      <a:endParaRPr lang="en-GB" sz="1300" i="1" kern="1200" dirty="0">
                        <a:solidFill>
                          <a:schemeClr val="tx1"/>
                        </a:solidFill>
                        <a:effectLst/>
                        <a:latin typeface="Arial" panose="020B0604020202020204" pitchFamily="34" charset="0"/>
                        <a:ea typeface="+mn-ea"/>
                        <a:cs typeface="Arial" panose="020B0604020202020204" pitchFamily="34" charset="0"/>
                      </a:endParaRPr>
                    </a:p>
                    <a:p>
                      <a:pPr marL="742950" lvl="1" indent="-285750" rtl="0" fontAlgn="ctr">
                        <a:lnSpc>
                          <a:spcPct val="120000"/>
                        </a:lnSpc>
                        <a:spcAft>
                          <a:spcPts val="300"/>
                        </a:spcAft>
                        <a:buFont typeface="Courier New" panose="02070309020205020404" pitchFamily="49" charset="0"/>
                        <a:buChar char="o"/>
                      </a:pPr>
                      <a:r>
                        <a:rPr lang="en-GB" sz="1300" i="1" kern="1200" dirty="0">
                          <a:solidFill>
                            <a:schemeClr val="tx1"/>
                          </a:solidFill>
                          <a:effectLst/>
                          <a:latin typeface="Arial" panose="020B0604020202020204" pitchFamily="34" charset="0"/>
                          <a:ea typeface="+mn-ea"/>
                          <a:cs typeface="Arial" panose="020B0604020202020204" pitchFamily="34" charset="0"/>
                        </a:rPr>
                        <a:t>PPGD segmentation by default status</a:t>
                      </a:r>
                    </a:p>
                    <a:p>
                      <a:pPr marL="742950" lvl="1" indent="-285750" rtl="0" fontAlgn="ctr">
                        <a:lnSpc>
                          <a:spcPct val="120000"/>
                        </a:lnSpc>
                        <a:spcAft>
                          <a:spcPts val="300"/>
                        </a:spcAft>
                        <a:buFont typeface="Courier New" panose="02070309020205020404" pitchFamily="49" charset="0"/>
                        <a:buChar char="o"/>
                      </a:pPr>
                      <a:r>
                        <a:rPr lang="en-GB" sz="1300" i="1" kern="1200" dirty="0">
                          <a:solidFill>
                            <a:schemeClr val="tx1"/>
                          </a:solidFill>
                          <a:effectLst/>
                          <a:latin typeface="Arial" panose="020B0604020202020204" pitchFamily="34" charset="0"/>
                          <a:ea typeface="+mn-ea"/>
                          <a:cs typeface="Arial" panose="020B0604020202020204" pitchFamily="34" charset="0"/>
                        </a:rPr>
                        <a:t>Downturn Forced Sale Discount (FSD) estimates</a:t>
                      </a:r>
                    </a:p>
                  </a:txBody>
                  <a:tcPr/>
                </a:tc>
                <a:tc>
                  <a:txBody>
                    <a:bodyPr/>
                    <a:lstStyle/>
                    <a:p>
                      <a:pPr algn="ctr">
                        <a:lnSpc>
                          <a:spcPct val="120000"/>
                        </a:lnSpc>
                      </a:pPr>
                      <a:r>
                        <a:rPr lang="en-GB" sz="1300" dirty="0">
                          <a:latin typeface="Arial" panose="020B0604020202020204" pitchFamily="34" charset="0"/>
                          <a:cs typeface="Arial" panose="020B0604020202020204" pitchFamily="34" charset="0"/>
                        </a:rPr>
                        <a:t>60m</a:t>
                      </a:r>
                    </a:p>
                  </a:txBody>
                  <a:tcPr/>
                </a:tc>
                <a:extLst>
                  <a:ext uri="{0D108BD9-81ED-4DB2-BD59-A6C34878D82A}">
                    <a16:rowId xmlns:a16="http://schemas.microsoft.com/office/drawing/2014/main" val="754254994"/>
                  </a:ext>
                </a:extLst>
              </a:tr>
              <a:tr h="478875">
                <a:tc>
                  <a:txBody>
                    <a:bodyPr/>
                    <a:lstStyle/>
                    <a:p>
                      <a:pPr>
                        <a:lnSpc>
                          <a:spcPct val="120000"/>
                        </a:lnSpc>
                      </a:pPr>
                      <a:r>
                        <a:rPr lang="en-GB" sz="1300" dirty="0">
                          <a:latin typeface="Arial" panose="020B0604020202020204" pitchFamily="34" charset="0"/>
                          <a:cs typeface="Arial" panose="020B0604020202020204" pitchFamily="34" charset="0"/>
                        </a:rPr>
                        <a:t>Close</a:t>
                      </a:r>
                    </a:p>
                  </a:txBody>
                  <a:tcPr anchor="ctr"/>
                </a:tc>
                <a:tc>
                  <a:txBody>
                    <a:bodyPr/>
                    <a:lstStyle/>
                    <a:p>
                      <a:pPr algn="ctr">
                        <a:lnSpc>
                          <a:spcPct val="120000"/>
                        </a:lnSpc>
                      </a:pPr>
                      <a:r>
                        <a:rPr lang="en-GB" sz="1300" dirty="0">
                          <a:latin typeface="Arial" panose="020B0604020202020204" pitchFamily="34" charset="0"/>
                          <a:cs typeface="Arial" panose="020B0604020202020204" pitchFamily="34" charset="0"/>
                        </a:rPr>
                        <a:t>10m</a:t>
                      </a:r>
                    </a:p>
                  </a:txBody>
                  <a:tcPr/>
                </a:tc>
                <a:extLst>
                  <a:ext uri="{0D108BD9-81ED-4DB2-BD59-A6C34878D82A}">
                    <a16:rowId xmlns:a16="http://schemas.microsoft.com/office/drawing/2014/main" val="2857985142"/>
                  </a:ext>
                </a:extLst>
              </a:tr>
            </a:tbl>
          </a:graphicData>
        </a:graphic>
      </p:graphicFrame>
      <p:sp>
        <p:nvSpPr>
          <p:cNvPr id="3" name="Slide Number Placeholder 2">
            <a:extLst>
              <a:ext uri="{FF2B5EF4-FFF2-40B4-BE49-F238E27FC236}">
                <a16:creationId xmlns:a16="http://schemas.microsoft.com/office/drawing/2014/main" id="{8D6A84CD-3BA5-E6DD-065A-78FC8BA96242}"/>
              </a:ext>
            </a:extLst>
          </p:cNvPr>
          <p:cNvSpPr>
            <a:spLocks noGrp="1"/>
          </p:cNvSpPr>
          <p:nvPr>
            <p:ph type="sldNum" sz="quarter" idx="12"/>
          </p:nvPr>
        </p:nvSpPr>
        <p:spPr/>
        <p:txBody>
          <a:bodyPr/>
          <a:lstStyle/>
          <a:p>
            <a:fld id="{B0B34E4B-25F1-4D72-B319-B9B5A0ABC919}" type="slidenum">
              <a:rPr lang="en-GB" smtClean="0"/>
              <a:t>3</a:t>
            </a:fld>
            <a:endParaRPr lang="en-GB" dirty="0"/>
          </a:p>
        </p:txBody>
      </p:sp>
    </p:spTree>
    <p:extLst>
      <p:ext uri="{BB962C8B-B14F-4D97-AF65-F5344CB8AC3E}">
        <p14:creationId xmlns:p14="http://schemas.microsoft.com/office/powerpoint/2010/main" val="306749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5296" y="2741613"/>
            <a:ext cx="11279504" cy="925132"/>
          </a:xfrm>
        </p:spPr>
        <p:txBody>
          <a:bodyPr/>
          <a:lstStyle/>
          <a:p>
            <a:r>
              <a:rPr lang="en-GB" sz="3200" b="1" dirty="0"/>
              <a:t>Hybrid PD Model calibration</a:t>
            </a:r>
          </a:p>
        </p:txBody>
      </p:sp>
      <p:sp>
        <p:nvSpPr>
          <p:cNvPr id="7" name="Text Placeholder 6"/>
          <p:cNvSpPr>
            <a:spLocks noGrp="1"/>
          </p:cNvSpPr>
          <p:nvPr>
            <p:ph type="body" idx="1"/>
          </p:nvPr>
        </p:nvSpPr>
        <p:spPr>
          <a:xfrm>
            <a:off x="450850" y="3914775"/>
            <a:ext cx="11277600" cy="1773847"/>
          </a:xfrm>
        </p:spPr>
        <p:txBody>
          <a:bodyPr anchor="t"/>
          <a:lstStyle/>
          <a:p>
            <a:pPr marL="285750" indent="-285750" algn="just">
              <a:lnSpc>
                <a:spcPct val="120000"/>
              </a:lnSpc>
              <a:spcAft>
                <a:spcPts val="0"/>
              </a:spcAft>
              <a:buFont typeface="Arial" panose="020B0604020202020204" pitchFamily="34" charset="0"/>
              <a:buChar char="•"/>
            </a:pPr>
            <a:r>
              <a:rPr lang="en-GB" sz="1800" b="0" dirty="0"/>
              <a:t>Overview of PRA expectations </a:t>
            </a:r>
          </a:p>
          <a:p>
            <a:pPr marL="285750" indent="-285750" algn="just">
              <a:lnSpc>
                <a:spcPct val="120000"/>
              </a:lnSpc>
              <a:spcAft>
                <a:spcPts val="0"/>
              </a:spcAft>
              <a:buFont typeface="Arial" panose="020B0604020202020204" pitchFamily="34" charset="0"/>
              <a:buChar char="•"/>
            </a:pPr>
            <a:r>
              <a:rPr lang="en-GB" sz="1800" b="0" dirty="0"/>
              <a:t>Definition of cyclicality </a:t>
            </a:r>
          </a:p>
          <a:p>
            <a:pPr marL="285750" indent="-285750" algn="just">
              <a:lnSpc>
                <a:spcPct val="120000"/>
              </a:lnSpc>
              <a:spcAft>
                <a:spcPts val="0"/>
              </a:spcAft>
              <a:buFont typeface="Arial" panose="020B0604020202020204" pitchFamily="34" charset="0"/>
              <a:buChar char="•"/>
            </a:pPr>
            <a:r>
              <a:rPr lang="en-GB" sz="1800" b="0" dirty="0"/>
              <a:t>Drivers of model cyclicality</a:t>
            </a:r>
          </a:p>
          <a:p>
            <a:pPr marL="285750" indent="-285750" algn="just">
              <a:lnSpc>
                <a:spcPct val="120000"/>
              </a:lnSpc>
              <a:spcAft>
                <a:spcPts val="0"/>
              </a:spcAft>
              <a:buFont typeface="Arial" panose="020B0604020202020204" pitchFamily="34" charset="0"/>
              <a:buChar char="•"/>
            </a:pPr>
            <a:r>
              <a:rPr lang="en-GB" sz="1800" b="0" dirty="0"/>
              <a:t>Assessment of model cyclicality</a:t>
            </a:r>
          </a:p>
          <a:p>
            <a:pPr marL="285750" indent="-285750" algn="just">
              <a:lnSpc>
                <a:spcPct val="120000"/>
              </a:lnSpc>
              <a:spcAft>
                <a:spcPts val="0"/>
              </a:spcAft>
              <a:buFont typeface="Arial" panose="020B0604020202020204" pitchFamily="34" charset="0"/>
              <a:buChar char="•"/>
            </a:pPr>
            <a:endParaRPr lang="en-GB" sz="1800" dirty="0"/>
          </a:p>
        </p:txBody>
      </p:sp>
      <p:sp>
        <p:nvSpPr>
          <p:cNvPr id="2" name="Slide Number Placeholder 1">
            <a:extLst>
              <a:ext uri="{FF2B5EF4-FFF2-40B4-BE49-F238E27FC236}">
                <a16:creationId xmlns:a16="http://schemas.microsoft.com/office/drawing/2014/main" id="{6623C00C-11F4-6056-D7CF-E3AFB13B4B04}"/>
              </a:ext>
            </a:extLst>
          </p:cNvPr>
          <p:cNvSpPr>
            <a:spLocks noGrp="1"/>
          </p:cNvSpPr>
          <p:nvPr>
            <p:ph type="sldNum" sz="quarter" idx="12"/>
          </p:nvPr>
        </p:nvSpPr>
        <p:spPr/>
        <p:txBody>
          <a:bodyPr/>
          <a:lstStyle/>
          <a:p>
            <a:fld id="{B0B34E4B-25F1-4D72-B319-B9B5A0ABC919}" type="slidenum">
              <a:rPr lang="en-GB" smtClean="0"/>
              <a:t>4</a:t>
            </a:fld>
            <a:endParaRPr lang="en-GB" dirty="0"/>
          </a:p>
        </p:txBody>
      </p:sp>
    </p:spTree>
    <p:extLst>
      <p:ext uri="{BB962C8B-B14F-4D97-AF65-F5344CB8AC3E}">
        <p14:creationId xmlns:p14="http://schemas.microsoft.com/office/powerpoint/2010/main" val="47058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68000" y="1477257"/>
            <a:ext cx="11268643" cy="4819650"/>
          </a:xfrm>
        </p:spPr>
        <p:txBody>
          <a:bodyPr/>
          <a:lstStyle/>
          <a:p>
            <a:pPr>
              <a:lnSpc>
                <a:spcPct val="120000"/>
              </a:lnSpc>
            </a:pPr>
            <a:r>
              <a:rPr lang="en-GB" sz="1400" dirty="0"/>
              <a:t>Firms should develop hybrid PD models that deliver both:</a:t>
            </a:r>
          </a:p>
          <a:p>
            <a:pPr lvl="1">
              <a:lnSpc>
                <a:spcPct val="120000"/>
              </a:lnSpc>
            </a:pPr>
            <a:r>
              <a:rPr lang="en-GB" sz="1300" dirty="0"/>
              <a:t>a </a:t>
            </a:r>
            <a:r>
              <a:rPr lang="en-GB" sz="1300" b="1" dirty="0"/>
              <a:t>reasonable level of cyclicality </a:t>
            </a:r>
            <a:r>
              <a:rPr lang="en-GB" sz="1300" dirty="0"/>
              <a:t>to avoid excessive cyclicality of capital requirements: highly cyclical PD models will result in highly cyclical Risk Weights (RW) leading to high PRA buffers; and </a:t>
            </a:r>
          </a:p>
          <a:p>
            <a:pPr lvl="1">
              <a:lnSpc>
                <a:spcPct val="120000"/>
              </a:lnSpc>
              <a:spcAft>
                <a:spcPts val="1200"/>
              </a:spcAft>
            </a:pPr>
            <a:r>
              <a:rPr lang="en-GB" sz="1300" b="1" dirty="0"/>
              <a:t>appropriate risk sensitivity</a:t>
            </a:r>
            <a:r>
              <a:rPr lang="en-GB" sz="1300" dirty="0"/>
              <a:t>: </a:t>
            </a:r>
            <a:r>
              <a:rPr lang="en-GB" sz="1300" kern="1200" dirty="0">
                <a:latin typeface="Arial" panose="020B0604020202020204" pitchFamily="34" charset="0"/>
                <a:cs typeface="Arial" panose="020B0604020202020204" pitchFamily="34" charset="0"/>
              </a:rPr>
              <a:t>overall capital requirements are determined by the scorecards’ risk characteristics and aligned with the portfolio’s risk profile</a:t>
            </a:r>
            <a:r>
              <a:rPr lang="en-GB" sz="1300" dirty="0"/>
              <a:t>.</a:t>
            </a:r>
          </a:p>
          <a:p>
            <a:pPr>
              <a:lnSpc>
                <a:spcPct val="120000"/>
              </a:lnSpc>
            </a:pPr>
            <a:r>
              <a:rPr lang="en-GB" sz="1400" dirty="0"/>
              <a:t>The PRA expects firms to demonstrate a good understanding of model cyclicality to ensure:</a:t>
            </a:r>
          </a:p>
          <a:p>
            <a:pPr marL="573087" lvl="1" indent="-285750">
              <a:lnSpc>
                <a:spcPct val="120000"/>
              </a:lnSpc>
            </a:pPr>
            <a:r>
              <a:rPr lang="en-GB" sz="1300" dirty="0">
                <a:effectLst/>
                <a:latin typeface="Arial" panose="020B0604020202020204" pitchFamily="34" charset="0"/>
                <a:ea typeface="Times New Roman" panose="02020603050405020304" pitchFamily="18" charset="0"/>
              </a:rPr>
              <a:t>model estimates remain appropriate across time (model monitoring); and</a:t>
            </a:r>
          </a:p>
          <a:p>
            <a:pPr marL="573087" lvl="1" indent="-285750">
              <a:lnSpc>
                <a:spcPct val="120000"/>
              </a:lnSpc>
              <a:spcAft>
                <a:spcPts val="1200"/>
              </a:spcAft>
            </a:pPr>
            <a:r>
              <a:rPr lang="en-GB" sz="1300" dirty="0">
                <a:ea typeface="Times New Roman" panose="02020603050405020304" pitchFamily="18" charset="0"/>
              </a:rPr>
              <a:t>s</a:t>
            </a:r>
            <a:r>
              <a:rPr lang="en-GB" sz="1300" dirty="0">
                <a:effectLst/>
                <a:latin typeface="Arial" panose="020B0604020202020204" pitchFamily="34" charset="0"/>
                <a:ea typeface="Times New Roman" panose="02020603050405020304" pitchFamily="18" charset="0"/>
              </a:rPr>
              <a:t>tress testing estimates are adequate and prudent </a:t>
            </a:r>
            <a:r>
              <a:rPr lang="en-GB" sz="1200" dirty="0"/>
              <a:t>(SS11/13 12.3)</a:t>
            </a:r>
            <a:r>
              <a:rPr lang="en-GB" sz="1300" dirty="0">
                <a:effectLst/>
                <a:latin typeface="Arial" panose="020B0604020202020204" pitchFamily="34" charset="0"/>
                <a:ea typeface="Times New Roman" panose="02020603050405020304" pitchFamily="18" charset="0"/>
              </a:rPr>
              <a:t>.</a:t>
            </a:r>
          </a:p>
          <a:p>
            <a:pPr>
              <a:lnSpc>
                <a:spcPct val="120000"/>
              </a:lnSpc>
            </a:pPr>
            <a:r>
              <a:rPr lang="en-GB" sz="1400" dirty="0"/>
              <a:t>The PRA has set a maximum cyclicality assumption of 30% for the purpose of back-casting grade level internal default rates, where internal data are not available (SS11/13 12.4).</a:t>
            </a:r>
          </a:p>
          <a:p>
            <a:pPr>
              <a:lnSpc>
                <a:spcPct val="120000"/>
              </a:lnSpc>
            </a:pPr>
            <a:r>
              <a:rPr lang="en-GB" sz="1400" dirty="0"/>
              <a:t>The PRA expects model recalibrations to be rare (SS11/13 10.21).</a:t>
            </a:r>
          </a:p>
          <a:p>
            <a:pPr>
              <a:lnSpc>
                <a:spcPct val="120000"/>
              </a:lnSpc>
            </a:pPr>
            <a:r>
              <a:rPr lang="en-GB" sz="1400" dirty="0"/>
              <a:t>The level of cyclicality assumption should not be relied on when undertaking the credit risk stress test required under CRR Article 177(2) and the PRA expects firms to consider the possibility that the model proves more cyclical than anticipated (SS11/13 16.2).</a:t>
            </a:r>
          </a:p>
          <a:p>
            <a:pPr marL="288000" lvl="1" indent="0">
              <a:lnSpc>
                <a:spcPct val="120000"/>
              </a:lnSpc>
              <a:spcAft>
                <a:spcPts val="1200"/>
              </a:spcAft>
              <a:buNone/>
            </a:pPr>
            <a:endParaRPr lang="en-GB" sz="1600" dirty="0"/>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Mortgage Hybrid PD calibration</a:t>
            </a:r>
            <a:br>
              <a:rPr lang="en-GB" sz="2800" b="1" dirty="0"/>
            </a:br>
            <a:r>
              <a:rPr lang="en-GB" sz="2400" b="0" dirty="0"/>
              <a:t>Overview of PRA expectations</a:t>
            </a:r>
            <a:endParaRPr lang="en-GB" dirty="0"/>
          </a:p>
        </p:txBody>
      </p:sp>
      <p:sp>
        <p:nvSpPr>
          <p:cNvPr id="2" name="Slide Number Placeholder 1">
            <a:extLst>
              <a:ext uri="{FF2B5EF4-FFF2-40B4-BE49-F238E27FC236}">
                <a16:creationId xmlns:a16="http://schemas.microsoft.com/office/drawing/2014/main" id="{F9D505DF-AE56-BA1F-7D82-55AD57D41C0A}"/>
              </a:ext>
            </a:extLst>
          </p:cNvPr>
          <p:cNvSpPr>
            <a:spLocks noGrp="1"/>
          </p:cNvSpPr>
          <p:nvPr>
            <p:ph type="sldNum" sz="quarter" idx="12"/>
          </p:nvPr>
        </p:nvSpPr>
        <p:spPr/>
        <p:txBody>
          <a:bodyPr/>
          <a:lstStyle/>
          <a:p>
            <a:fld id="{B0B34E4B-25F1-4D72-B319-B9B5A0ABC919}" type="slidenum">
              <a:rPr lang="en-GB" smtClean="0"/>
              <a:t>5</a:t>
            </a:fld>
            <a:endParaRPr lang="en-GB" dirty="0"/>
          </a:p>
        </p:txBody>
      </p:sp>
    </p:spTree>
    <p:extLst>
      <p:ext uri="{BB962C8B-B14F-4D97-AF65-F5344CB8AC3E}">
        <p14:creationId xmlns:p14="http://schemas.microsoft.com/office/powerpoint/2010/main" val="376843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19262" y="1419309"/>
            <a:ext cx="6276639" cy="5046238"/>
          </a:xfrm>
        </p:spPr>
        <p:txBody>
          <a:bodyPr>
            <a:noAutofit/>
          </a:bodyPr>
          <a:lstStyle/>
          <a:p>
            <a:pPr>
              <a:lnSpc>
                <a:spcPct val="120000"/>
              </a:lnSpc>
            </a:pPr>
            <a:r>
              <a:rPr lang="en-GB" sz="1400" dirty="0"/>
              <a:t>The cyclicality of the rating system is a measure of its degree of responsiveness to economic changes. It reflects the extent to which changes in portfolio default rates lead to changes in portfolio PDs due to grade migration (changes in risk captured by the model).</a:t>
            </a:r>
          </a:p>
          <a:p>
            <a:pPr>
              <a:lnSpc>
                <a:spcPct val="120000"/>
              </a:lnSpc>
            </a:pPr>
            <a:r>
              <a:rPr lang="en-GB" sz="1400" dirty="0" err="1"/>
              <a:t>PiT</a:t>
            </a:r>
            <a:r>
              <a:rPr lang="en-GB" sz="1400" dirty="0"/>
              <a:t> cyclicality = 100% and </a:t>
            </a:r>
            <a:r>
              <a:rPr lang="en-GB" sz="1400" dirty="0" err="1"/>
              <a:t>TtC</a:t>
            </a:r>
            <a:r>
              <a:rPr lang="en-GB" sz="1400" dirty="0"/>
              <a:t> cyclicality = 0%.</a:t>
            </a:r>
          </a:p>
          <a:p>
            <a:pPr>
              <a:lnSpc>
                <a:spcPct val="120000"/>
              </a:lnSpc>
            </a:pPr>
            <a:r>
              <a:rPr lang="en-GB" sz="1400" dirty="0"/>
              <a:t>The PRA provides a formula to measure it:</a:t>
            </a:r>
          </a:p>
          <a:p>
            <a:pPr>
              <a:lnSpc>
                <a:spcPct val="120000"/>
              </a:lnSpc>
            </a:pPr>
            <a:endParaRPr lang="en-GB" sz="1400" dirty="0"/>
          </a:p>
          <a:p>
            <a:pPr>
              <a:lnSpc>
                <a:spcPct val="120000"/>
              </a:lnSpc>
            </a:pPr>
            <a:endParaRPr lang="en-GB" sz="1400" dirty="0"/>
          </a:p>
          <a:p>
            <a:pPr>
              <a:lnSpc>
                <a:spcPct val="120000"/>
              </a:lnSpc>
            </a:pPr>
            <a:endParaRPr lang="en-GB" sz="300" dirty="0"/>
          </a:p>
          <a:p>
            <a:pPr>
              <a:lnSpc>
                <a:spcPct val="120000"/>
              </a:lnSpc>
            </a:pPr>
            <a:r>
              <a:rPr lang="en-GB" sz="1400" dirty="0"/>
              <a:t>For example, if a model is 30% cyclical, a 100bp increase in default rates will result in a 30bp increase in portfolio PDs.</a:t>
            </a:r>
          </a:p>
          <a:p>
            <a:pPr>
              <a:lnSpc>
                <a:spcPct val="120000"/>
              </a:lnSpc>
            </a:pPr>
            <a:r>
              <a:rPr lang="en-GB" sz="1400" dirty="0"/>
              <a:t>The PRA has not defined an expected cyclicality target.</a:t>
            </a:r>
          </a:p>
          <a:p>
            <a:pPr>
              <a:lnSpc>
                <a:spcPct val="120000"/>
              </a:lnSpc>
            </a:pPr>
            <a:r>
              <a:rPr lang="en-GB" sz="1400" dirty="0">
                <a:ea typeface="Calibri" panose="020F0502020204030204" pitchFamily="34" charset="0"/>
              </a:rPr>
              <a:t>Firms should understand how cyclicality impacts </a:t>
            </a:r>
            <a:r>
              <a:rPr lang="en-GB" sz="1400" dirty="0">
                <a:effectLst/>
                <a:latin typeface="Arial" panose="020B0604020202020204" pitchFamily="34" charset="0"/>
                <a:ea typeface="Calibri" panose="020F0502020204030204" pitchFamily="34" charset="0"/>
              </a:rPr>
              <a:t>both Pillar 1 and Pillar 2 capital when selecting the desired cyclicality of the model. </a:t>
            </a:r>
            <a:r>
              <a:rPr lang="en-GB" sz="1400" dirty="0"/>
              <a:t>A highly cyclical PD model </a:t>
            </a:r>
            <a:r>
              <a:rPr lang="en-GB" sz="1400" dirty="0">
                <a:effectLst/>
                <a:latin typeface="Arial" panose="020B0604020202020204" pitchFamily="34" charset="0"/>
                <a:ea typeface="Calibri" panose="020F0502020204030204" pitchFamily="34" charset="0"/>
              </a:rPr>
              <a:t>will result in high stress test outputs which can feed through to Pillar 2 capital setting.</a:t>
            </a:r>
            <a:endParaRPr lang="en-GB" sz="1400" dirty="0"/>
          </a:p>
        </p:txBody>
      </p:sp>
      <p:sp>
        <p:nvSpPr>
          <p:cNvPr id="8" name="Rectangle 7"/>
          <p:cNvSpPr/>
          <p:nvPr/>
        </p:nvSpPr>
        <p:spPr>
          <a:xfrm>
            <a:off x="7483034" y="1227713"/>
            <a:ext cx="3901902" cy="307777"/>
          </a:xfrm>
          <a:prstGeom prst="rect">
            <a:avLst/>
          </a:prstGeom>
        </p:spPr>
        <p:txBody>
          <a:bodyPr wrap="none">
            <a:spAutoFit/>
          </a:bodyPr>
          <a:lstStyle/>
          <a:p>
            <a:r>
              <a:rPr lang="en-GB" sz="1400" b="1" dirty="0"/>
              <a:t>Stylised illustration of different cyclical PD models</a:t>
            </a:r>
          </a:p>
        </p:txBody>
      </p:sp>
      <p:graphicFrame>
        <p:nvGraphicFramePr>
          <p:cNvPr id="16" name="Chart 15"/>
          <p:cNvGraphicFramePr>
            <a:graphicFrameLocks/>
          </p:cNvGraphicFramePr>
          <p:nvPr>
            <p:extLst>
              <p:ext uri="{D42A27DB-BD31-4B8C-83A1-F6EECF244321}">
                <p14:modId xmlns:p14="http://schemas.microsoft.com/office/powerpoint/2010/main" val="2858363841"/>
              </p:ext>
            </p:extLst>
          </p:nvPr>
        </p:nvGraphicFramePr>
        <p:xfrm>
          <a:off x="7341833" y="1591764"/>
          <a:ext cx="4145872" cy="44326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4">
            <a:extLst>
              <a:ext uri="{FF2B5EF4-FFF2-40B4-BE49-F238E27FC236}">
                <a16:creationId xmlns:a16="http://schemas.microsoft.com/office/drawing/2014/main" id="{E11A82D9-58E6-B198-DA27-E5A4DA707032}"/>
              </a:ext>
            </a:extLst>
          </p:cNvPr>
          <p:cNvSpPr txBox="1">
            <a:spLocks/>
          </p:cNvSpPr>
          <p:nvPr/>
        </p:nvSpPr>
        <p:spPr>
          <a:xfrm>
            <a:off x="468000" y="457200"/>
            <a:ext cx="11277600" cy="912814"/>
          </a:xfrm>
          <a:prstGeom prst="rect">
            <a:avLst/>
          </a:prstGeom>
        </p:spPr>
        <p:txBody>
          <a:bodyPr vert="horz" wrap="square" lIns="0" tIns="0" rIns="0" bIns="0" rtlCol="0"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a:lstStyle>
          <a:p>
            <a:r>
              <a:rPr lang="en-GB" dirty="0"/>
              <a:t>Mortgage Hybrid PD calibration</a:t>
            </a:r>
            <a:br>
              <a:rPr lang="en-GB" dirty="0"/>
            </a:br>
            <a:r>
              <a:rPr lang="en-GB" sz="2400" b="0" dirty="0"/>
              <a:t>Definition of cyclicality</a:t>
            </a:r>
            <a:endParaRPr lang="en-GB"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92C4C19-C25D-F391-34F8-DCA1AE93C07E}"/>
                  </a:ext>
                </a:extLst>
              </p:cNvPr>
              <p:cNvSpPr txBox="1"/>
              <p:nvPr/>
            </p:nvSpPr>
            <p:spPr>
              <a:xfrm>
                <a:off x="371585" y="3084664"/>
                <a:ext cx="6094428" cy="756233"/>
              </a:xfrm>
              <a:prstGeom prst="rect">
                <a:avLst/>
              </a:prstGeom>
              <a:noFill/>
            </p:spPr>
            <p:txBody>
              <a:bodyPr wrap="square">
                <a:spAutoFit/>
              </a:bodyPr>
              <a:lstStyle/>
              <a:p>
                <a:pPr marL="0" indent="0">
                  <a:lnSpc>
                    <a:spcPct val="120000"/>
                  </a:lnSpc>
                  <a:buNone/>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𝑐𝑦𝑐𝑙𝑖𝑐𝑎𝑙𝑖𝑡𝑦</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𝑃𝐷</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𝑃𝐷</m:t>
                                  </m:r>
                                </m:e>
                                <m:sub>
                                  <m:r>
                                    <a:rPr lang="en-GB" sz="1600" i="1">
                                      <a:latin typeface="Cambria Math" panose="02040503050406030204" pitchFamily="18" charset="0"/>
                                    </a:rPr>
                                    <m:t>𝑡</m:t>
                                  </m:r>
                                  <m:r>
                                    <a:rPr lang="en-GB" sz="1600" b="0" i="1" smtClean="0">
                                      <a:latin typeface="Cambria Math" panose="02040503050406030204" pitchFamily="18" charset="0"/>
                                    </a:rPr>
                                    <m:t>−1</m:t>
                                  </m:r>
                                </m:sub>
                              </m:sSub>
                            </m:num>
                            <m:den>
                              <m:sSub>
                                <m:sSubPr>
                                  <m:ctrlPr>
                                    <a:rPr lang="en-GB" sz="1600" i="1">
                                      <a:latin typeface="Cambria Math" panose="02040503050406030204" pitchFamily="18" charset="0"/>
                                    </a:rPr>
                                  </m:ctrlPr>
                                </m:sSubPr>
                                <m:e>
                                  <m:r>
                                    <a:rPr lang="en-GB" sz="1600" i="1">
                                      <a:latin typeface="Cambria Math" panose="02040503050406030204" pitchFamily="18" charset="0"/>
                                    </a:rPr>
                                    <m:t>𝐷</m:t>
                                  </m:r>
                                  <m:r>
                                    <a:rPr lang="en-GB" sz="1600" b="0" i="1" smtClean="0">
                                      <a:latin typeface="Cambria Math" panose="02040503050406030204" pitchFamily="18" charset="0"/>
                                    </a:rPr>
                                    <m:t>𝑅</m:t>
                                  </m:r>
                                </m:e>
                                <m:sub>
                                  <m:r>
                                    <a:rPr lang="en-GB" sz="1600" i="1">
                                      <a:latin typeface="Cambria Math" panose="02040503050406030204" pitchFamily="18" charset="0"/>
                                    </a:rPr>
                                    <m:t>𝑡</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𝐷</m:t>
                                  </m:r>
                                  <m:r>
                                    <a:rPr lang="en-GB" sz="1600" b="0" i="1" smtClean="0">
                                      <a:latin typeface="Cambria Math" panose="02040503050406030204" pitchFamily="18" charset="0"/>
                                    </a:rPr>
                                    <m:t>𝑅</m:t>
                                  </m:r>
                                </m:e>
                                <m:sub>
                                  <m:r>
                                    <a:rPr lang="en-GB" sz="1600" i="1">
                                      <a:latin typeface="Cambria Math" panose="02040503050406030204" pitchFamily="18" charset="0"/>
                                    </a:rPr>
                                    <m:t>𝑡</m:t>
                                  </m:r>
                                  <m:r>
                                    <a:rPr lang="en-GB" sz="1600" i="1">
                                      <a:latin typeface="Cambria Math" panose="02040503050406030204" pitchFamily="18" charset="0"/>
                                    </a:rPr>
                                    <m:t>−1</m:t>
                                  </m:r>
                                </m:sub>
                              </m:sSub>
                            </m:den>
                          </m:f>
                        </m:e>
                      </m:d>
                      <m:r>
                        <a:rPr lang="en-GB" sz="1600" b="0" i="1" smtClean="0">
                          <a:latin typeface="Cambria Math" panose="02040503050406030204" pitchFamily="18" charset="0"/>
                          <a:ea typeface="Cambria Math" panose="02040503050406030204" pitchFamily="18" charset="0"/>
                        </a:rPr>
                        <m:t>∙100</m:t>
                      </m:r>
                    </m:oMath>
                  </m:oMathPara>
                </a14:m>
                <a:endParaRPr lang="en-GB" sz="1600" dirty="0"/>
              </a:p>
            </p:txBody>
          </p:sp>
        </mc:Choice>
        <mc:Fallback xmlns="">
          <p:sp>
            <p:nvSpPr>
              <p:cNvPr id="10" name="TextBox 9">
                <a:extLst>
                  <a:ext uri="{FF2B5EF4-FFF2-40B4-BE49-F238E27FC236}">
                    <a16:creationId xmlns:a16="http://schemas.microsoft.com/office/drawing/2014/main" id="{692C4C19-C25D-F391-34F8-DCA1AE93C07E}"/>
                  </a:ext>
                </a:extLst>
              </p:cNvPr>
              <p:cNvSpPr txBox="1">
                <a:spLocks noRot="1" noChangeAspect="1" noMove="1" noResize="1" noEditPoints="1" noAdjustHandles="1" noChangeArrowheads="1" noChangeShapeType="1" noTextEdit="1"/>
              </p:cNvSpPr>
              <p:nvPr/>
            </p:nvSpPr>
            <p:spPr>
              <a:xfrm>
                <a:off x="371585" y="3084664"/>
                <a:ext cx="6094428" cy="756233"/>
              </a:xfrm>
              <a:prstGeom prst="rect">
                <a:avLst/>
              </a:prstGeom>
              <a:blipFill>
                <a:blip r:embed="rId5"/>
                <a:stretch>
                  <a:fillRect/>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EBB7B685-A957-0E17-41C1-F08FB0FF5EB7}"/>
              </a:ext>
            </a:extLst>
          </p:cNvPr>
          <p:cNvSpPr>
            <a:spLocks noGrp="1"/>
          </p:cNvSpPr>
          <p:nvPr>
            <p:ph type="sldNum" sz="quarter" idx="12"/>
          </p:nvPr>
        </p:nvSpPr>
        <p:spPr/>
        <p:txBody>
          <a:bodyPr/>
          <a:lstStyle/>
          <a:p>
            <a:fld id="{B0B34E4B-25F1-4D72-B319-B9B5A0ABC919}" type="slidenum">
              <a:rPr lang="en-GB" smtClean="0"/>
              <a:t>6</a:t>
            </a:fld>
            <a:endParaRPr lang="en-GB" dirty="0"/>
          </a:p>
        </p:txBody>
      </p:sp>
    </p:spTree>
    <p:extLst>
      <p:ext uri="{BB962C8B-B14F-4D97-AF65-F5344CB8AC3E}">
        <p14:creationId xmlns:p14="http://schemas.microsoft.com/office/powerpoint/2010/main" val="379052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365438" y="1583553"/>
            <a:ext cx="5885893" cy="4798198"/>
          </a:xfrm>
        </p:spPr>
        <p:txBody>
          <a:bodyPr/>
          <a:lstStyle/>
          <a:p>
            <a:pPr marL="176213" indent="-176213">
              <a:lnSpc>
                <a:spcPct val="120000"/>
              </a:lnSpc>
            </a:pPr>
            <a:r>
              <a:rPr lang="en-GB" sz="1400" dirty="0"/>
              <a:t>The PRA observes that there are several factors impacting model cyclicality throughout the model development process. At a minimum, consideration should be given to:</a:t>
            </a:r>
          </a:p>
          <a:p>
            <a:pPr marL="447675" lvl="1" indent="-174625">
              <a:lnSpc>
                <a:spcPct val="120000"/>
              </a:lnSpc>
              <a:spcAft>
                <a:spcPts val="1200"/>
              </a:spcAft>
            </a:pPr>
            <a:r>
              <a:rPr lang="en-GB" sz="1300" b="1" dirty="0"/>
              <a:t>Variables in the behavioural scorecards </a:t>
            </a:r>
            <a:r>
              <a:rPr lang="en-GB" sz="1300" dirty="0"/>
              <a:t>as these determine how changes in risk are captured by the model and the extent to which the model adequately differentiates the risk. While using less cyclical risk factors may lower grade migration and cyclicality, scorecards may not provide adequate risk differentiation through time.</a:t>
            </a:r>
          </a:p>
          <a:p>
            <a:pPr marL="447675" lvl="1" indent="-174625">
              <a:lnSpc>
                <a:spcPct val="120000"/>
              </a:lnSpc>
              <a:spcAft>
                <a:spcPts val="1200"/>
              </a:spcAft>
            </a:pPr>
            <a:r>
              <a:rPr lang="en-GB" sz="1300" b="1" dirty="0"/>
              <a:t>The grading scale and the definition of grades</a:t>
            </a:r>
            <a:r>
              <a:rPr lang="en-GB" sz="1300" dirty="0"/>
              <a:t>. While using fewer grades usually results in lower cyclicality, there will not be appropriate risk differentiation through time if the number of grades is insufficient.</a:t>
            </a:r>
          </a:p>
          <a:p>
            <a:pPr marL="447675" lvl="1" indent="-174625">
              <a:lnSpc>
                <a:spcPct val="120000"/>
              </a:lnSpc>
              <a:spcAft>
                <a:spcPts val="1200"/>
              </a:spcAft>
            </a:pPr>
            <a:r>
              <a:rPr lang="en-GB" sz="1300" b="1" dirty="0"/>
              <a:t>The method used to backcast grade level default rates </a:t>
            </a:r>
            <a:r>
              <a:rPr lang="en-GB" sz="1300" dirty="0"/>
              <a:t>to reflect the central tendency (CT), while reflecting the cyclicality assumption where data is not available. The CT is the average portfolio default rate over the defined economic cycle. The backcasting methodology impacts final PDs and hence the numerator of the cyclicality formula. </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Mortgage Hybrid PD calibration</a:t>
            </a:r>
            <a:br>
              <a:rPr lang="en-GB" sz="2800" b="1" dirty="0"/>
            </a:br>
            <a:r>
              <a:rPr lang="en-GB" sz="2400" b="0" dirty="0"/>
              <a:t>Drivers of model cyclicality</a:t>
            </a:r>
            <a:endParaRPr lang="en-GB" dirty="0"/>
          </a:p>
        </p:txBody>
      </p:sp>
      <p:sp>
        <p:nvSpPr>
          <p:cNvPr id="20" name="Rectangle 19">
            <a:extLst>
              <a:ext uri="{FF2B5EF4-FFF2-40B4-BE49-F238E27FC236}">
                <a16:creationId xmlns:a16="http://schemas.microsoft.com/office/drawing/2014/main" id="{81C495F4-45DC-6CFC-73B4-0E48008F06C6}"/>
              </a:ext>
            </a:extLst>
          </p:cNvPr>
          <p:cNvSpPr/>
          <p:nvPr/>
        </p:nvSpPr>
        <p:spPr>
          <a:xfrm>
            <a:off x="7077652" y="1202763"/>
            <a:ext cx="4417748" cy="307777"/>
          </a:xfrm>
          <a:prstGeom prst="rect">
            <a:avLst/>
          </a:prstGeom>
        </p:spPr>
        <p:txBody>
          <a:bodyPr wrap="none">
            <a:spAutoFit/>
          </a:bodyPr>
          <a:lstStyle/>
          <a:p>
            <a:r>
              <a:rPr lang="en-GB" sz="1400" b="1" dirty="0"/>
              <a:t>Stylised illustration of the structure of a hybrid PD model</a:t>
            </a:r>
          </a:p>
        </p:txBody>
      </p:sp>
      <p:grpSp>
        <p:nvGrpSpPr>
          <p:cNvPr id="12" name="Group 11">
            <a:extLst>
              <a:ext uri="{FF2B5EF4-FFF2-40B4-BE49-F238E27FC236}">
                <a16:creationId xmlns:a16="http://schemas.microsoft.com/office/drawing/2014/main" id="{BD120ED0-BC53-5242-F307-751C38CCC7C2}"/>
              </a:ext>
            </a:extLst>
          </p:cNvPr>
          <p:cNvGrpSpPr/>
          <p:nvPr/>
        </p:nvGrpSpPr>
        <p:grpSpPr>
          <a:xfrm>
            <a:off x="6868944" y="1583553"/>
            <a:ext cx="4876656" cy="4725183"/>
            <a:chOff x="6827341" y="1549184"/>
            <a:chExt cx="4876656" cy="4725183"/>
          </a:xfrm>
        </p:grpSpPr>
        <p:grpSp>
          <p:nvGrpSpPr>
            <p:cNvPr id="6" name="Group 5">
              <a:extLst>
                <a:ext uri="{FF2B5EF4-FFF2-40B4-BE49-F238E27FC236}">
                  <a16:creationId xmlns:a16="http://schemas.microsoft.com/office/drawing/2014/main" id="{466355B2-145E-0568-0528-5D6D9070BACE}"/>
                </a:ext>
              </a:extLst>
            </p:cNvPr>
            <p:cNvGrpSpPr/>
            <p:nvPr/>
          </p:nvGrpSpPr>
          <p:grpSpPr>
            <a:xfrm>
              <a:off x="6827341" y="1549184"/>
              <a:ext cx="4876656" cy="4725183"/>
              <a:chOff x="644203" y="1280637"/>
              <a:chExt cx="6789730" cy="4751686"/>
            </a:xfrm>
          </p:grpSpPr>
          <p:sp>
            <p:nvSpPr>
              <p:cNvPr id="7" name="Freeform 7">
                <a:extLst>
                  <a:ext uri="{FF2B5EF4-FFF2-40B4-BE49-F238E27FC236}">
                    <a16:creationId xmlns:a16="http://schemas.microsoft.com/office/drawing/2014/main" id="{AB94D3DC-917F-EC09-4680-E852C507E738}"/>
                  </a:ext>
                </a:extLst>
              </p:cNvPr>
              <p:cNvSpPr/>
              <p:nvPr/>
            </p:nvSpPr>
            <p:spPr>
              <a:xfrm>
                <a:off x="644203" y="1280637"/>
                <a:ext cx="1894129" cy="459729"/>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1050" kern="1200" dirty="0"/>
                  <a:t>Scorecards</a:t>
                </a:r>
              </a:p>
            </p:txBody>
          </p:sp>
          <p:sp>
            <p:nvSpPr>
              <p:cNvPr id="8" name="Freeform 15">
                <a:extLst>
                  <a:ext uri="{FF2B5EF4-FFF2-40B4-BE49-F238E27FC236}">
                    <a16:creationId xmlns:a16="http://schemas.microsoft.com/office/drawing/2014/main" id="{07AE5806-14F1-A985-63DD-C16BDAC15D91}"/>
                  </a:ext>
                </a:extLst>
              </p:cNvPr>
              <p:cNvSpPr/>
              <p:nvPr/>
            </p:nvSpPr>
            <p:spPr>
              <a:xfrm>
                <a:off x="644987" y="1740365"/>
                <a:ext cx="1893345" cy="4291958"/>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accent1">
                  <a:lumMod val="20000"/>
                  <a:lumOff val="80000"/>
                  <a:alpha val="90000"/>
                </a:schemeClr>
              </a:solidFill>
              <a:ln>
                <a:solidFill>
                  <a:schemeClr val="accent1">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defTabSz="889000">
                  <a:lnSpc>
                    <a:spcPct val="120000"/>
                  </a:lnSpc>
                  <a:spcBef>
                    <a:spcPct val="0"/>
                  </a:spcBef>
                  <a:spcAft>
                    <a:spcPts val="600"/>
                  </a:spcAft>
                  <a:buChar char="••"/>
                  <a:tabLst>
                    <a:tab pos="176213" algn="l"/>
                  </a:tabLst>
                </a:pPr>
                <a:r>
                  <a:rPr lang="en-US" sz="1050" b="0" kern="1200" dirty="0"/>
                  <a:t>Statistical models comprising a mix </a:t>
                </a:r>
                <a:r>
                  <a:rPr lang="en-GB" sz="1050" dirty="0"/>
                  <a:t>of external (bureau) and internal risk factors</a:t>
                </a:r>
                <a:endParaRPr lang="en-US" sz="1050" b="0" kern="1200" dirty="0"/>
              </a:p>
              <a:p>
                <a:pPr marL="87313" lvl="1" indent="-87313" algn="l" defTabSz="889000">
                  <a:lnSpc>
                    <a:spcPct val="120000"/>
                  </a:lnSpc>
                  <a:spcBef>
                    <a:spcPct val="0"/>
                  </a:spcBef>
                  <a:spcAft>
                    <a:spcPts val="600"/>
                  </a:spcAft>
                  <a:buChar char="••"/>
                  <a:tabLst>
                    <a:tab pos="176213" algn="l"/>
                  </a:tabLst>
                </a:pPr>
                <a:r>
                  <a:rPr lang="en-US" sz="1050" b="0" kern="1200" dirty="0"/>
                  <a:t>Scorecards are u</a:t>
                </a:r>
                <a:r>
                  <a:rPr lang="en-GB" sz="1050" b="0" kern="1200" dirty="0" err="1"/>
                  <a:t>sed</a:t>
                </a:r>
                <a:r>
                  <a:rPr lang="en-GB" sz="1050" b="0" kern="1200" dirty="0"/>
                  <a:t> to calculate exposure-level scores </a:t>
                </a:r>
                <a:endParaRPr lang="en-US" sz="1050" b="0" kern="1200" dirty="0"/>
              </a:p>
              <a:p>
                <a:pPr marL="87313" lvl="1" indent="-87313" algn="l" defTabSz="889000">
                  <a:lnSpc>
                    <a:spcPct val="120000"/>
                  </a:lnSpc>
                  <a:spcBef>
                    <a:spcPct val="0"/>
                  </a:spcBef>
                  <a:buChar char="••"/>
                  <a:tabLst>
                    <a:tab pos="176213" algn="l"/>
                  </a:tabLst>
                </a:pPr>
                <a:r>
                  <a:rPr lang="en-US" sz="1050" kern="1200" dirty="0"/>
                  <a:t>Typically, these are the operational scorecards, </a:t>
                </a:r>
                <a:r>
                  <a:rPr lang="en-US" sz="1050" kern="1200"/>
                  <a:t>ie </a:t>
                </a:r>
                <a:r>
                  <a:rPr lang="en-US" sz="1050" kern="1200" dirty="0"/>
                  <a:t>the scorecards used to inform business decisions (CRR 144(1)(b))</a:t>
                </a:r>
              </a:p>
            </p:txBody>
          </p:sp>
          <p:sp>
            <p:nvSpPr>
              <p:cNvPr id="9" name="Freeform 16">
                <a:extLst>
                  <a:ext uri="{FF2B5EF4-FFF2-40B4-BE49-F238E27FC236}">
                    <a16:creationId xmlns:a16="http://schemas.microsoft.com/office/drawing/2014/main" id="{82AF56FC-6894-FB3B-3466-7DB896655AE1}"/>
                  </a:ext>
                </a:extLst>
              </p:cNvPr>
              <p:cNvSpPr/>
              <p:nvPr/>
            </p:nvSpPr>
            <p:spPr>
              <a:xfrm>
                <a:off x="2943295" y="1296921"/>
                <a:ext cx="1800817" cy="461460"/>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tx2"/>
              </a:solid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000" tIns="101600" rIns="72000" bIns="101600" numCol="1" spcCol="1270" anchor="ctr" anchorCtr="0">
                <a:noAutofit/>
              </a:bodyPr>
              <a:lstStyle/>
              <a:p>
                <a:pPr lvl="0" algn="ctr" defTabSz="1111250">
                  <a:lnSpc>
                    <a:spcPct val="90000"/>
                  </a:lnSpc>
                  <a:spcBef>
                    <a:spcPct val="0"/>
                  </a:spcBef>
                  <a:spcAft>
                    <a:spcPct val="35000"/>
                  </a:spcAft>
                </a:pPr>
                <a:r>
                  <a:rPr lang="en-GB" sz="1050" kern="1200" dirty="0">
                    <a:solidFill>
                      <a:schemeClr val="bg1"/>
                    </a:solidFill>
                  </a:rPr>
                  <a:t>Assignment of exposures to grades </a:t>
                </a:r>
              </a:p>
            </p:txBody>
          </p:sp>
          <p:sp>
            <p:nvSpPr>
              <p:cNvPr id="10" name="Freeform 17">
                <a:extLst>
                  <a:ext uri="{FF2B5EF4-FFF2-40B4-BE49-F238E27FC236}">
                    <a16:creationId xmlns:a16="http://schemas.microsoft.com/office/drawing/2014/main" id="{23AE3DDD-7050-A187-DED6-EE7972E32995}"/>
                  </a:ext>
                </a:extLst>
              </p:cNvPr>
              <p:cNvSpPr/>
              <p:nvPr/>
            </p:nvSpPr>
            <p:spPr>
              <a:xfrm>
                <a:off x="2943295" y="1758381"/>
                <a:ext cx="1800817" cy="4273942"/>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tx2">
                  <a:lumMod val="10000"/>
                  <a:lumOff val="90000"/>
                  <a:alpha val="90000"/>
                </a:schemeClr>
              </a:solidFill>
              <a:ln>
                <a:solidFill>
                  <a:schemeClr val="tx2">
                    <a:alpha val="90000"/>
                  </a:scheme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defTabSz="1111250">
                  <a:lnSpc>
                    <a:spcPct val="120000"/>
                  </a:lnSpc>
                  <a:spcBef>
                    <a:spcPct val="0"/>
                  </a:spcBef>
                  <a:spcAft>
                    <a:spcPts val="600"/>
                  </a:spcAft>
                  <a:buFontTx/>
                  <a:buChar char="••"/>
                </a:pPr>
                <a:r>
                  <a:rPr lang="en-GB" sz="1050" kern="1200" dirty="0"/>
                  <a:t>Definition of a grading scale</a:t>
                </a:r>
              </a:p>
              <a:p>
                <a:pPr marL="87313" lvl="1" indent="-87313" algn="l" defTabSz="1111250">
                  <a:lnSpc>
                    <a:spcPct val="120000"/>
                  </a:lnSpc>
                  <a:spcBef>
                    <a:spcPct val="0"/>
                  </a:spcBef>
                  <a:spcAft>
                    <a:spcPts val="600"/>
                  </a:spcAft>
                  <a:buChar char="••"/>
                </a:pPr>
                <a:r>
                  <a:rPr lang="en-GB" sz="1050" kern="1200" dirty="0"/>
                  <a:t>Exposure-level scores are grouped into score bands (‘PD grade’)</a:t>
                </a:r>
              </a:p>
              <a:p>
                <a:pPr marL="87313" lvl="1" indent="-87313" algn="l" defTabSz="1111250">
                  <a:lnSpc>
                    <a:spcPct val="120000"/>
                  </a:lnSpc>
                  <a:spcBef>
                    <a:spcPct val="0"/>
                  </a:spcBef>
                  <a:spcAft>
                    <a:spcPts val="600"/>
                  </a:spcAft>
                  <a:buChar char="••"/>
                </a:pPr>
                <a:r>
                  <a:rPr lang="en-GB" sz="1050" dirty="0"/>
                  <a:t>Exposures in the same portfolio can be risk-ranked by PD grade</a:t>
                </a:r>
                <a:endParaRPr lang="en-US" sz="1050" kern="1200" dirty="0"/>
              </a:p>
              <a:p>
                <a:pPr marL="0" lvl="1" algn="l" defTabSz="1111250">
                  <a:lnSpc>
                    <a:spcPct val="120000"/>
                  </a:lnSpc>
                  <a:spcBef>
                    <a:spcPct val="0"/>
                  </a:spcBef>
                  <a:spcAft>
                    <a:spcPts val="600"/>
                  </a:spcAft>
                </a:pPr>
                <a:endParaRPr lang="en-US" sz="1050" kern="1200" dirty="0"/>
              </a:p>
            </p:txBody>
          </p:sp>
          <p:sp>
            <p:nvSpPr>
              <p:cNvPr id="11" name="Right Arrow 20">
                <a:extLst>
                  <a:ext uri="{FF2B5EF4-FFF2-40B4-BE49-F238E27FC236}">
                    <a16:creationId xmlns:a16="http://schemas.microsoft.com/office/drawing/2014/main" id="{0766DED8-C347-DBC6-E71D-DFEF5F42006A}"/>
                  </a:ext>
                </a:extLst>
              </p:cNvPr>
              <p:cNvSpPr/>
              <p:nvPr/>
            </p:nvSpPr>
            <p:spPr>
              <a:xfrm>
                <a:off x="2640754" y="1528601"/>
                <a:ext cx="199652" cy="486472"/>
              </a:xfrm>
              <a:prstGeom prst="rightArrow">
                <a:avLst/>
              </a:prstGeom>
              <a:solidFill>
                <a:srgbClr val="00206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13" name="Group 12">
                <a:extLst>
                  <a:ext uri="{FF2B5EF4-FFF2-40B4-BE49-F238E27FC236}">
                    <a16:creationId xmlns:a16="http://schemas.microsoft.com/office/drawing/2014/main" id="{4A1652AD-B45C-0396-00B6-49DFBF3CFC00}"/>
                  </a:ext>
                </a:extLst>
              </p:cNvPr>
              <p:cNvGrpSpPr/>
              <p:nvPr/>
            </p:nvGrpSpPr>
            <p:grpSpPr>
              <a:xfrm>
                <a:off x="5149076" y="1282875"/>
                <a:ext cx="2284857" cy="4727879"/>
                <a:chOff x="5527734" y="1173756"/>
                <a:chExt cx="2174539" cy="4727879"/>
              </a:xfrm>
            </p:grpSpPr>
            <p:sp>
              <p:nvSpPr>
                <p:cNvPr id="14" name="Freeform 19">
                  <a:extLst>
                    <a:ext uri="{FF2B5EF4-FFF2-40B4-BE49-F238E27FC236}">
                      <a16:creationId xmlns:a16="http://schemas.microsoft.com/office/drawing/2014/main" id="{3F9DDD7D-D80F-0477-5CB4-F405CE78667B}"/>
                    </a:ext>
                  </a:extLst>
                </p:cNvPr>
                <p:cNvSpPr/>
                <p:nvPr/>
              </p:nvSpPr>
              <p:spPr>
                <a:xfrm>
                  <a:off x="5531811" y="1627693"/>
                  <a:ext cx="2170462" cy="4273942"/>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bg1">
                    <a:lumMod val="85000"/>
                    <a:alpha val="90000"/>
                  </a:schemeClr>
                </a:solidFill>
                <a:ln>
                  <a:solidFill>
                    <a:schemeClr val="bg1">
                      <a:lumMod val="65000"/>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algn="l" defTabSz="1111250">
                    <a:lnSpc>
                      <a:spcPct val="120000"/>
                    </a:lnSpc>
                    <a:spcBef>
                      <a:spcPct val="0"/>
                    </a:spcBef>
                    <a:spcAft>
                      <a:spcPts val="600"/>
                    </a:spcAft>
                    <a:buChar char="••"/>
                  </a:pPr>
                  <a:r>
                    <a:rPr lang="en-GB" sz="1050" kern="1200" dirty="0"/>
                    <a:t>Regulatory PD estimates are derived per grade and need to incorporate economic conditions equivalent to the 1990s</a:t>
                  </a:r>
                  <a:endParaRPr lang="en-US" sz="1050" kern="1200" dirty="0"/>
                </a:p>
                <a:p>
                  <a:pPr marL="87313" lvl="1" indent="-87313" algn="l" defTabSz="1111250">
                    <a:lnSpc>
                      <a:spcPct val="120000"/>
                    </a:lnSpc>
                    <a:spcBef>
                      <a:spcPct val="0"/>
                    </a:spcBef>
                    <a:spcAft>
                      <a:spcPts val="600"/>
                    </a:spcAft>
                    <a:buChar char="••"/>
                  </a:pPr>
                  <a:r>
                    <a:rPr lang="en-GB" sz="1050" kern="1200" dirty="0"/>
                    <a:t>All exposures in the same grade will have the same regulatory PD</a:t>
                  </a:r>
                </a:p>
                <a:p>
                  <a:pPr marL="87313" lvl="1" indent="-87313" defTabSz="1111250">
                    <a:lnSpc>
                      <a:spcPct val="120000"/>
                    </a:lnSpc>
                    <a:spcBef>
                      <a:spcPct val="0"/>
                    </a:spcBef>
                    <a:spcAft>
                      <a:spcPts val="600"/>
                    </a:spcAft>
                    <a:buChar char="••"/>
                  </a:pPr>
                  <a:r>
                    <a:rPr lang="en-GB" sz="1050" dirty="0"/>
                    <a:t>In practice most firms don’t have internal data back to 1990s and they  therefore need to backcast default rates using third-party data</a:t>
                  </a:r>
                </a:p>
                <a:p>
                  <a:pPr marL="87313" lvl="1" indent="-87313" defTabSz="1111250">
                    <a:lnSpc>
                      <a:spcPct val="120000"/>
                    </a:lnSpc>
                    <a:spcBef>
                      <a:spcPct val="0"/>
                    </a:spcBef>
                    <a:spcAft>
                      <a:spcPts val="600"/>
                    </a:spcAft>
                    <a:buFont typeface="Arial" panose="020B0604020202020204" pitchFamily="34" charset="0"/>
                    <a:buChar char="••"/>
                  </a:pPr>
                  <a:r>
                    <a:rPr lang="en-GB" sz="1050" dirty="0"/>
                    <a:t>A maximum 30% cyclicality assumption needs to be used to backcast grade-level default rates where </a:t>
                  </a:r>
                  <a:r>
                    <a:rPr lang="en-GB" sz="1050" dirty="0">
                      <a:solidFill>
                        <a:schemeClr val="tx1"/>
                      </a:solidFill>
                    </a:rPr>
                    <a:t>internal data are not available</a:t>
                  </a:r>
                </a:p>
                <a:p>
                  <a:pPr marL="228600" lvl="1" indent="-228600" defTabSz="1111250">
                    <a:lnSpc>
                      <a:spcPct val="120000"/>
                    </a:lnSpc>
                    <a:spcBef>
                      <a:spcPct val="0"/>
                    </a:spcBef>
                    <a:spcAft>
                      <a:spcPts val="600"/>
                    </a:spcAft>
                    <a:buChar char="••"/>
                  </a:pPr>
                  <a:endParaRPr lang="en-GB" sz="1050" dirty="0"/>
                </a:p>
                <a:p>
                  <a:pPr marL="228600" lvl="1" indent="-228600" algn="l" defTabSz="1111250">
                    <a:lnSpc>
                      <a:spcPct val="120000"/>
                    </a:lnSpc>
                    <a:spcBef>
                      <a:spcPct val="0"/>
                    </a:spcBef>
                    <a:spcAft>
                      <a:spcPts val="600"/>
                    </a:spcAft>
                    <a:buChar char="••"/>
                  </a:pPr>
                  <a:endParaRPr lang="en-GB" sz="1050" kern="1200" dirty="0"/>
                </a:p>
                <a:p>
                  <a:pPr marL="228600" lvl="1" indent="-228600" algn="l" defTabSz="1111250">
                    <a:lnSpc>
                      <a:spcPct val="120000"/>
                    </a:lnSpc>
                    <a:spcBef>
                      <a:spcPct val="0"/>
                    </a:spcBef>
                    <a:buChar char="••"/>
                  </a:pPr>
                  <a:endParaRPr lang="en-US" sz="1050" kern="1200" dirty="0"/>
                </a:p>
              </p:txBody>
            </p:sp>
            <p:sp>
              <p:nvSpPr>
                <p:cNvPr id="15" name="Freeform 18">
                  <a:extLst>
                    <a:ext uri="{FF2B5EF4-FFF2-40B4-BE49-F238E27FC236}">
                      <a16:creationId xmlns:a16="http://schemas.microsoft.com/office/drawing/2014/main" id="{660298AD-5485-AD6D-C0CA-C897C486A3A6}"/>
                    </a:ext>
                  </a:extLst>
                </p:cNvPr>
                <p:cNvSpPr/>
                <p:nvPr/>
              </p:nvSpPr>
              <p:spPr>
                <a:xfrm>
                  <a:off x="5527734" y="1173756"/>
                  <a:ext cx="2169827" cy="463113"/>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bg1">
                    <a:lumMod val="50000"/>
                  </a:schemeClr>
                </a:solidFill>
                <a:ln>
                  <a:solidFill>
                    <a:schemeClr val="bg1">
                      <a:lumMod val="50000"/>
                    </a:schemeClr>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1050" kern="1200" dirty="0"/>
                    <a:t>Hybrid calibration</a:t>
                  </a:r>
                </a:p>
              </p:txBody>
            </p:sp>
          </p:grpSp>
        </p:grpSp>
        <p:sp>
          <p:nvSpPr>
            <p:cNvPr id="23" name="Right Arrow 20">
              <a:extLst>
                <a:ext uri="{FF2B5EF4-FFF2-40B4-BE49-F238E27FC236}">
                  <a16:creationId xmlns:a16="http://schemas.microsoft.com/office/drawing/2014/main" id="{EFCD6A19-49DB-6311-526A-6130429C59DE}"/>
                </a:ext>
              </a:extLst>
            </p:cNvPr>
            <p:cNvSpPr/>
            <p:nvPr/>
          </p:nvSpPr>
          <p:spPr>
            <a:xfrm>
              <a:off x="9845959" y="1782383"/>
              <a:ext cx="143398" cy="483759"/>
            </a:xfrm>
            <a:prstGeom prst="rightArrow">
              <a:avLst/>
            </a:prstGeom>
            <a:solidFill>
              <a:srgbClr val="00206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2" name="Slide Number Placeholder 1">
            <a:extLst>
              <a:ext uri="{FF2B5EF4-FFF2-40B4-BE49-F238E27FC236}">
                <a16:creationId xmlns:a16="http://schemas.microsoft.com/office/drawing/2014/main" id="{B6761436-84E9-5BB9-8151-52C06470A77F}"/>
              </a:ext>
            </a:extLst>
          </p:cNvPr>
          <p:cNvSpPr>
            <a:spLocks noGrp="1"/>
          </p:cNvSpPr>
          <p:nvPr>
            <p:ph type="sldNum" sz="quarter" idx="12"/>
          </p:nvPr>
        </p:nvSpPr>
        <p:spPr/>
        <p:txBody>
          <a:bodyPr/>
          <a:lstStyle/>
          <a:p>
            <a:fld id="{B0B34E4B-25F1-4D72-B319-B9B5A0ABC919}" type="slidenum">
              <a:rPr lang="en-GB" smtClean="0"/>
              <a:t>7</a:t>
            </a:fld>
            <a:endParaRPr lang="en-GB" dirty="0"/>
          </a:p>
        </p:txBody>
      </p:sp>
    </p:spTree>
    <p:extLst>
      <p:ext uri="{BB962C8B-B14F-4D97-AF65-F5344CB8AC3E}">
        <p14:creationId xmlns:p14="http://schemas.microsoft.com/office/powerpoint/2010/main" val="143997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365439" y="1583554"/>
            <a:ext cx="6052946" cy="5123760"/>
          </a:xfrm>
        </p:spPr>
        <p:txBody>
          <a:bodyPr/>
          <a:lstStyle/>
          <a:p>
            <a:pPr marL="447675" lvl="1" indent="-174625">
              <a:lnSpc>
                <a:spcPct val="120000"/>
              </a:lnSpc>
              <a:spcAft>
                <a:spcPts val="1200"/>
              </a:spcAft>
            </a:pPr>
            <a:r>
              <a:rPr lang="en-GB" sz="1300" b="1" dirty="0"/>
              <a:t>The period chosen to measure cyclicality</a:t>
            </a:r>
            <a:r>
              <a:rPr lang="en-GB" sz="1300" dirty="0"/>
              <a:t>. To ensure a robust measurement of cyclicality, firms should consider a period of significant change in default rates. It is important firms consider data availability and the ability to backscore over time when developing scorecards. </a:t>
            </a:r>
          </a:p>
          <a:p>
            <a:pPr marL="447675" lvl="1" indent="-160338">
              <a:lnSpc>
                <a:spcPct val="120000"/>
              </a:lnSpc>
              <a:spcAft>
                <a:spcPts val="1200"/>
              </a:spcAft>
            </a:pPr>
            <a:r>
              <a:rPr lang="en-GB" sz="1300" b="1" dirty="0"/>
              <a:t>Where firms estimate </a:t>
            </a:r>
            <a:r>
              <a:rPr lang="en-GB" sz="1300" b="1" dirty="0" err="1"/>
              <a:t>PiT</a:t>
            </a:r>
            <a:r>
              <a:rPr lang="en-GB" sz="1300" b="1" dirty="0"/>
              <a:t> and </a:t>
            </a:r>
            <a:r>
              <a:rPr lang="en-GB" sz="1300" b="1" dirty="0" err="1"/>
              <a:t>TtC</a:t>
            </a:r>
            <a:r>
              <a:rPr lang="en-GB" sz="1300" b="1" dirty="0"/>
              <a:t> components of hybrid PDs separately, the period used to calibrate the </a:t>
            </a:r>
            <a:r>
              <a:rPr lang="en-GB" sz="1300" b="1" dirty="0" err="1"/>
              <a:t>PiT</a:t>
            </a:r>
            <a:r>
              <a:rPr lang="en-GB" sz="1300" b="1" dirty="0"/>
              <a:t> component and fix the grade distribution for estimating the </a:t>
            </a:r>
            <a:r>
              <a:rPr lang="en-GB" sz="1300" b="1" dirty="0" err="1"/>
              <a:t>TtC</a:t>
            </a:r>
            <a:r>
              <a:rPr lang="en-GB" sz="1300" b="1" dirty="0"/>
              <a:t> component ('calibration period'). </a:t>
            </a:r>
            <a:r>
              <a:rPr lang="en-GB" sz="1300" dirty="0"/>
              <a:t>The choice of calibration period impacts the final hybrid PDs (and hence final model cyclicality) via both the </a:t>
            </a:r>
            <a:r>
              <a:rPr lang="en-GB" sz="1300" dirty="0" err="1"/>
              <a:t>PiT</a:t>
            </a:r>
            <a:r>
              <a:rPr lang="en-GB" sz="1300" dirty="0"/>
              <a:t> and </a:t>
            </a:r>
            <a:r>
              <a:rPr lang="en-GB" sz="1300" dirty="0" err="1"/>
              <a:t>TtC</a:t>
            </a:r>
            <a:r>
              <a:rPr lang="en-GB" sz="1300" dirty="0"/>
              <a:t> components. Firms should ensure that the final hybrid PDs appropriately reflect the 30% cyclicality assumption.</a:t>
            </a:r>
          </a:p>
          <a:p>
            <a:pPr marL="447675" lvl="1" indent="-160338">
              <a:lnSpc>
                <a:spcPct val="120000"/>
              </a:lnSpc>
              <a:spcAft>
                <a:spcPts val="1200"/>
              </a:spcAft>
            </a:pPr>
            <a:r>
              <a:rPr lang="en-GB" sz="1300" b="1" dirty="0"/>
              <a:t>How conservatism impacts final hybrid PD estimates. </a:t>
            </a:r>
            <a:r>
              <a:rPr lang="en-GB" sz="1300" dirty="0"/>
              <a:t>The cyclicality of the PD model needs to be calculated using final hybrid PD estimates, </a:t>
            </a:r>
            <a:r>
              <a:rPr lang="en-GB" sz="1300" dirty="0" err="1"/>
              <a:t>ie</a:t>
            </a:r>
            <a:r>
              <a:rPr lang="en-GB" sz="1300" dirty="0"/>
              <a:t> after the incorporation of margins of conservatism.</a:t>
            </a: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Mortgage Hybrid PD calibration</a:t>
            </a:r>
            <a:br>
              <a:rPr lang="en-GB" sz="2800" b="1" dirty="0"/>
            </a:br>
            <a:r>
              <a:rPr lang="en-GB" sz="2400" b="0" dirty="0"/>
              <a:t>Drivers of model cyclicality (cont.)</a:t>
            </a:r>
            <a:endParaRPr lang="en-GB" dirty="0"/>
          </a:p>
        </p:txBody>
      </p:sp>
      <p:sp>
        <p:nvSpPr>
          <p:cNvPr id="20" name="Rectangle 19">
            <a:extLst>
              <a:ext uri="{FF2B5EF4-FFF2-40B4-BE49-F238E27FC236}">
                <a16:creationId xmlns:a16="http://schemas.microsoft.com/office/drawing/2014/main" id="{81C495F4-45DC-6CFC-73B4-0E48008F06C6}"/>
              </a:ext>
            </a:extLst>
          </p:cNvPr>
          <p:cNvSpPr/>
          <p:nvPr/>
        </p:nvSpPr>
        <p:spPr>
          <a:xfrm>
            <a:off x="7077652" y="1202763"/>
            <a:ext cx="4417748" cy="307777"/>
          </a:xfrm>
          <a:prstGeom prst="rect">
            <a:avLst/>
          </a:prstGeom>
        </p:spPr>
        <p:txBody>
          <a:bodyPr wrap="none">
            <a:spAutoFit/>
          </a:bodyPr>
          <a:lstStyle/>
          <a:p>
            <a:r>
              <a:rPr lang="en-GB" sz="1400" b="1" dirty="0"/>
              <a:t>Stylised illustration of the structure of a hybrid PD model</a:t>
            </a:r>
          </a:p>
        </p:txBody>
      </p:sp>
      <p:grpSp>
        <p:nvGrpSpPr>
          <p:cNvPr id="12" name="Group 11">
            <a:extLst>
              <a:ext uri="{FF2B5EF4-FFF2-40B4-BE49-F238E27FC236}">
                <a16:creationId xmlns:a16="http://schemas.microsoft.com/office/drawing/2014/main" id="{BD120ED0-BC53-5242-F307-751C38CCC7C2}"/>
              </a:ext>
            </a:extLst>
          </p:cNvPr>
          <p:cNvGrpSpPr/>
          <p:nvPr/>
        </p:nvGrpSpPr>
        <p:grpSpPr>
          <a:xfrm>
            <a:off x="6868944" y="1583553"/>
            <a:ext cx="4876656" cy="4725183"/>
            <a:chOff x="6827341" y="1549184"/>
            <a:chExt cx="4876656" cy="4725183"/>
          </a:xfrm>
        </p:grpSpPr>
        <p:grpSp>
          <p:nvGrpSpPr>
            <p:cNvPr id="6" name="Group 5">
              <a:extLst>
                <a:ext uri="{FF2B5EF4-FFF2-40B4-BE49-F238E27FC236}">
                  <a16:creationId xmlns:a16="http://schemas.microsoft.com/office/drawing/2014/main" id="{466355B2-145E-0568-0528-5D6D9070BACE}"/>
                </a:ext>
              </a:extLst>
            </p:cNvPr>
            <p:cNvGrpSpPr/>
            <p:nvPr/>
          </p:nvGrpSpPr>
          <p:grpSpPr>
            <a:xfrm>
              <a:off x="6827341" y="1549184"/>
              <a:ext cx="4876656" cy="4725183"/>
              <a:chOff x="644203" y="1280637"/>
              <a:chExt cx="6789730" cy="4751686"/>
            </a:xfrm>
          </p:grpSpPr>
          <p:sp>
            <p:nvSpPr>
              <p:cNvPr id="7" name="Freeform 7">
                <a:extLst>
                  <a:ext uri="{FF2B5EF4-FFF2-40B4-BE49-F238E27FC236}">
                    <a16:creationId xmlns:a16="http://schemas.microsoft.com/office/drawing/2014/main" id="{AB94D3DC-917F-EC09-4680-E852C507E738}"/>
                  </a:ext>
                </a:extLst>
              </p:cNvPr>
              <p:cNvSpPr/>
              <p:nvPr/>
            </p:nvSpPr>
            <p:spPr>
              <a:xfrm>
                <a:off x="644203" y="1280637"/>
                <a:ext cx="1894129" cy="459729"/>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1050" kern="1200" dirty="0"/>
                  <a:t>Scorecards</a:t>
                </a:r>
              </a:p>
            </p:txBody>
          </p:sp>
          <p:sp>
            <p:nvSpPr>
              <p:cNvPr id="8" name="Freeform 15">
                <a:extLst>
                  <a:ext uri="{FF2B5EF4-FFF2-40B4-BE49-F238E27FC236}">
                    <a16:creationId xmlns:a16="http://schemas.microsoft.com/office/drawing/2014/main" id="{07AE5806-14F1-A985-63DD-C16BDAC15D91}"/>
                  </a:ext>
                </a:extLst>
              </p:cNvPr>
              <p:cNvSpPr/>
              <p:nvPr/>
            </p:nvSpPr>
            <p:spPr>
              <a:xfrm>
                <a:off x="644987" y="1740365"/>
                <a:ext cx="1893345" cy="4291958"/>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accent1">
                  <a:lumMod val="20000"/>
                  <a:lumOff val="80000"/>
                  <a:alpha val="90000"/>
                </a:schemeClr>
              </a:solidFill>
              <a:ln>
                <a:solidFill>
                  <a:schemeClr val="accent1">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defTabSz="889000">
                  <a:lnSpc>
                    <a:spcPct val="120000"/>
                  </a:lnSpc>
                  <a:spcBef>
                    <a:spcPct val="0"/>
                  </a:spcBef>
                  <a:spcAft>
                    <a:spcPts val="600"/>
                  </a:spcAft>
                  <a:buChar char="••"/>
                  <a:tabLst>
                    <a:tab pos="176213" algn="l"/>
                  </a:tabLst>
                </a:pPr>
                <a:r>
                  <a:rPr lang="en-US" sz="1050" b="0" kern="1200" dirty="0"/>
                  <a:t>Statistical models comprising a mix </a:t>
                </a:r>
                <a:r>
                  <a:rPr lang="en-GB" sz="1050" dirty="0"/>
                  <a:t>of external (bureau) and internal risk factors</a:t>
                </a:r>
                <a:endParaRPr lang="en-US" sz="1050" b="0" kern="1200" dirty="0"/>
              </a:p>
              <a:p>
                <a:pPr marL="87313" lvl="1" indent="-87313" algn="l" defTabSz="889000">
                  <a:lnSpc>
                    <a:spcPct val="120000"/>
                  </a:lnSpc>
                  <a:spcBef>
                    <a:spcPct val="0"/>
                  </a:spcBef>
                  <a:spcAft>
                    <a:spcPts val="600"/>
                  </a:spcAft>
                  <a:buChar char="••"/>
                  <a:tabLst>
                    <a:tab pos="176213" algn="l"/>
                  </a:tabLst>
                </a:pPr>
                <a:r>
                  <a:rPr lang="en-US" sz="1050" b="0" kern="1200" dirty="0"/>
                  <a:t>Scorecards are u</a:t>
                </a:r>
                <a:r>
                  <a:rPr lang="en-GB" sz="1050" b="0" kern="1200" dirty="0" err="1"/>
                  <a:t>sed</a:t>
                </a:r>
                <a:r>
                  <a:rPr lang="en-GB" sz="1050" b="0" kern="1200" dirty="0"/>
                  <a:t> to calculate exposure-level scores </a:t>
                </a:r>
                <a:endParaRPr lang="en-US" sz="1050" b="0" kern="1200" dirty="0"/>
              </a:p>
              <a:p>
                <a:pPr marL="87313" lvl="1" indent="-87313" algn="l" defTabSz="889000">
                  <a:lnSpc>
                    <a:spcPct val="120000"/>
                  </a:lnSpc>
                  <a:spcBef>
                    <a:spcPct val="0"/>
                  </a:spcBef>
                  <a:buChar char="••"/>
                  <a:tabLst>
                    <a:tab pos="176213" algn="l"/>
                  </a:tabLst>
                </a:pPr>
                <a:r>
                  <a:rPr lang="en-US" sz="1050" kern="1200" dirty="0"/>
                  <a:t>Typically, these are the operational scorecards, i.e. the scorecards used to inform business decisions (CRR 144(1)(b))</a:t>
                </a:r>
              </a:p>
            </p:txBody>
          </p:sp>
          <p:sp>
            <p:nvSpPr>
              <p:cNvPr id="9" name="Freeform 16">
                <a:extLst>
                  <a:ext uri="{FF2B5EF4-FFF2-40B4-BE49-F238E27FC236}">
                    <a16:creationId xmlns:a16="http://schemas.microsoft.com/office/drawing/2014/main" id="{82AF56FC-6894-FB3B-3466-7DB896655AE1}"/>
                  </a:ext>
                </a:extLst>
              </p:cNvPr>
              <p:cNvSpPr/>
              <p:nvPr/>
            </p:nvSpPr>
            <p:spPr>
              <a:xfrm>
                <a:off x="2943295" y="1296921"/>
                <a:ext cx="1800817" cy="461460"/>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tx2"/>
              </a:solid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000" tIns="101600" rIns="72000" bIns="101600" numCol="1" spcCol="1270" anchor="ctr" anchorCtr="0">
                <a:noAutofit/>
              </a:bodyPr>
              <a:lstStyle/>
              <a:p>
                <a:pPr lvl="0" algn="ctr" defTabSz="1111250">
                  <a:lnSpc>
                    <a:spcPct val="90000"/>
                  </a:lnSpc>
                  <a:spcBef>
                    <a:spcPct val="0"/>
                  </a:spcBef>
                  <a:spcAft>
                    <a:spcPct val="35000"/>
                  </a:spcAft>
                </a:pPr>
                <a:r>
                  <a:rPr lang="en-GB" sz="1050" kern="1200" dirty="0">
                    <a:solidFill>
                      <a:schemeClr val="bg1"/>
                    </a:solidFill>
                  </a:rPr>
                  <a:t>Assignment of exposures to grades </a:t>
                </a:r>
              </a:p>
            </p:txBody>
          </p:sp>
          <p:sp>
            <p:nvSpPr>
              <p:cNvPr id="10" name="Freeform 17">
                <a:extLst>
                  <a:ext uri="{FF2B5EF4-FFF2-40B4-BE49-F238E27FC236}">
                    <a16:creationId xmlns:a16="http://schemas.microsoft.com/office/drawing/2014/main" id="{23AE3DDD-7050-A187-DED6-EE7972E32995}"/>
                  </a:ext>
                </a:extLst>
              </p:cNvPr>
              <p:cNvSpPr/>
              <p:nvPr/>
            </p:nvSpPr>
            <p:spPr>
              <a:xfrm>
                <a:off x="2943295" y="1758381"/>
                <a:ext cx="1800817" cy="4273942"/>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tx2">
                  <a:lumMod val="10000"/>
                  <a:lumOff val="90000"/>
                  <a:alpha val="90000"/>
                </a:schemeClr>
              </a:solidFill>
              <a:ln>
                <a:solidFill>
                  <a:schemeClr val="tx2">
                    <a:alpha val="90000"/>
                  </a:scheme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defTabSz="1111250">
                  <a:lnSpc>
                    <a:spcPct val="120000"/>
                  </a:lnSpc>
                  <a:spcBef>
                    <a:spcPct val="0"/>
                  </a:spcBef>
                  <a:spcAft>
                    <a:spcPts val="600"/>
                  </a:spcAft>
                  <a:buFontTx/>
                  <a:buChar char="••"/>
                </a:pPr>
                <a:r>
                  <a:rPr lang="en-GB" sz="1050" kern="1200" dirty="0"/>
                  <a:t>Definition of a grading scale</a:t>
                </a:r>
              </a:p>
              <a:p>
                <a:pPr marL="87313" lvl="1" indent="-87313" algn="l" defTabSz="1111250">
                  <a:lnSpc>
                    <a:spcPct val="120000"/>
                  </a:lnSpc>
                  <a:spcBef>
                    <a:spcPct val="0"/>
                  </a:spcBef>
                  <a:spcAft>
                    <a:spcPts val="600"/>
                  </a:spcAft>
                  <a:buChar char="••"/>
                </a:pPr>
                <a:r>
                  <a:rPr lang="en-GB" sz="1050" kern="1200" dirty="0"/>
                  <a:t>Exposure-level scores are grouped into score bands (‘PD grade’)</a:t>
                </a:r>
              </a:p>
              <a:p>
                <a:pPr marL="87313" lvl="1" indent="-87313" algn="l" defTabSz="1111250">
                  <a:lnSpc>
                    <a:spcPct val="120000"/>
                  </a:lnSpc>
                  <a:spcBef>
                    <a:spcPct val="0"/>
                  </a:spcBef>
                  <a:spcAft>
                    <a:spcPts val="600"/>
                  </a:spcAft>
                  <a:buChar char="••"/>
                </a:pPr>
                <a:r>
                  <a:rPr lang="en-GB" sz="1050" dirty="0"/>
                  <a:t>Exposures in the same portfolio can be risk-ranked by PD grade</a:t>
                </a:r>
                <a:endParaRPr lang="en-US" sz="1050" kern="1200" dirty="0"/>
              </a:p>
              <a:p>
                <a:pPr marL="0" lvl="1" algn="l" defTabSz="1111250">
                  <a:lnSpc>
                    <a:spcPct val="120000"/>
                  </a:lnSpc>
                  <a:spcBef>
                    <a:spcPct val="0"/>
                  </a:spcBef>
                  <a:spcAft>
                    <a:spcPts val="600"/>
                  </a:spcAft>
                </a:pPr>
                <a:endParaRPr lang="en-US" sz="1050" kern="1200" dirty="0"/>
              </a:p>
            </p:txBody>
          </p:sp>
          <p:sp>
            <p:nvSpPr>
              <p:cNvPr id="11" name="Right Arrow 20">
                <a:extLst>
                  <a:ext uri="{FF2B5EF4-FFF2-40B4-BE49-F238E27FC236}">
                    <a16:creationId xmlns:a16="http://schemas.microsoft.com/office/drawing/2014/main" id="{0766DED8-C347-DBC6-E71D-DFEF5F42006A}"/>
                  </a:ext>
                </a:extLst>
              </p:cNvPr>
              <p:cNvSpPr/>
              <p:nvPr/>
            </p:nvSpPr>
            <p:spPr>
              <a:xfrm>
                <a:off x="2640754" y="1528601"/>
                <a:ext cx="199652" cy="486472"/>
              </a:xfrm>
              <a:prstGeom prst="rightArrow">
                <a:avLst/>
              </a:prstGeom>
              <a:solidFill>
                <a:srgbClr val="00206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13" name="Group 12">
                <a:extLst>
                  <a:ext uri="{FF2B5EF4-FFF2-40B4-BE49-F238E27FC236}">
                    <a16:creationId xmlns:a16="http://schemas.microsoft.com/office/drawing/2014/main" id="{4A1652AD-B45C-0396-00B6-49DFBF3CFC00}"/>
                  </a:ext>
                </a:extLst>
              </p:cNvPr>
              <p:cNvGrpSpPr/>
              <p:nvPr/>
            </p:nvGrpSpPr>
            <p:grpSpPr>
              <a:xfrm>
                <a:off x="5149076" y="1282875"/>
                <a:ext cx="2284857" cy="4727879"/>
                <a:chOff x="5527734" y="1173756"/>
                <a:chExt cx="2174539" cy="4727879"/>
              </a:xfrm>
            </p:grpSpPr>
            <p:sp>
              <p:nvSpPr>
                <p:cNvPr id="14" name="Freeform 19">
                  <a:extLst>
                    <a:ext uri="{FF2B5EF4-FFF2-40B4-BE49-F238E27FC236}">
                      <a16:creationId xmlns:a16="http://schemas.microsoft.com/office/drawing/2014/main" id="{3F9DDD7D-D80F-0477-5CB4-F405CE78667B}"/>
                    </a:ext>
                  </a:extLst>
                </p:cNvPr>
                <p:cNvSpPr/>
                <p:nvPr/>
              </p:nvSpPr>
              <p:spPr>
                <a:xfrm>
                  <a:off x="5531811" y="1627693"/>
                  <a:ext cx="2170462" cy="4273942"/>
                </a:xfrm>
                <a:custGeom>
                  <a:avLst/>
                  <a:gdLst>
                    <a:gd name="connsiteX0" fmla="*/ 0 w 2476500"/>
                    <a:gd name="connsiteY0" fmla="*/ 0 h 4053164"/>
                    <a:gd name="connsiteX1" fmla="*/ 2476500 w 2476500"/>
                    <a:gd name="connsiteY1" fmla="*/ 0 h 4053164"/>
                    <a:gd name="connsiteX2" fmla="*/ 2476500 w 2476500"/>
                    <a:gd name="connsiteY2" fmla="*/ 4053164 h 4053164"/>
                    <a:gd name="connsiteX3" fmla="*/ 0 w 2476500"/>
                    <a:gd name="connsiteY3" fmla="*/ 4053164 h 4053164"/>
                    <a:gd name="connsiteX4" fmla="*/ 0 w 2476500"/>
                    <a:gd name="connsiteY4" fmla="*/ 0 h 4053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053164">
                      <a:moveTo>
                        <a:pt x="0" y="0"/>
                      </a:moveTo>
                      <a:lnTo>
                        <a:pt x="2476500" y="0"/>
                      </a:lnTo>
                      <a:lnTo>
                        <a:pt x="2476500" y="4053164"/>
                      </a:lnTo>
                      <a:lnTo>
                        <a:pt x="0" y="4053164"/>
                      </a:lnTo>
                      <a:lnTo>
                        <a:pt x="0" y="0"/>
                      </a:lnTo>
                      <a:close/>
                    </a:path>
                  </a:pathLst>
                </a:custGeom>
                <a:solidFill>
                  <a:schemeClr val="bg1">
                    <a:lumMod val="85000"/>
                    <a:alpha val="90000"/>
                  </a:schemeClr>
                </a:solidFill>
                <a:ln>
                  <a:solidFill>
                    <a:schemeClr val="bg1">
                      <a:lumMod val="65000"/>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108000" numCol="1" spcCol="1270" anchor="t" anchorCtr="0">
                  <a:noAutofit/>
                </a:bodyPr>
                <a:lstStyle/>
                <a:p>
                  <a:pPr marL="87313" lvl="1" indent="-87313" algn="l" defTabSz="1111250">
                    <a:lnSpc>
                      <a:spcPct val="120000"/>
                    </a:lnSpc>
                    <a:spcBef>
                      <a:spcPct val="0"/>
                    </a:spcBef>
                    <a:spcAft>
                      <a:spcPts val="600"/>
                    </a:spcAft>
                    <a:buChar char="••"/>
                  </a:pPr>
                  <a:r>
                    <a:rPr lang="en-GB" sz="1050" kern="1200" dirty="0"/>
                    <a:t>Regulatory PD estimates are derived per grade and need to incorporate economic conditions equivalent to the 1990s</a:t>
                  </a:r>
                  <a:endParaRPr lang="en-US" sz="1050" kern="1200" dirty="0"/>
                </a:p>
                <a:p>
                  <a:pPr marL="87313" lvl="1" indent="-87313" algn="l" defTabSz="1111250">
                    <a:lnSpc>
                      <a:spcPct val="120000"/>
                    </a:lnSpc>
                    <a:spcBef>
                      <a:spcPct val="0"/>
                    </a:spcBef>
                    <a:spcAft>
                      <a:spcPts val="600"/>
                    </a:spcAft>
                    <a:buChar char="••"/>
                  </a:pPr>
                  <a:r>
                    <a:rPr lang="en-GB" sz="1050" kern="1200" dirty="0"/>
                    <a:t>All exposures in the same grade will have the same regulatory PD</a:t>
                  </a:r>
                </a:p>
                <a:p>
                  <a:pPr marL="87313" lvl="1" indent="-87313" defTabSz="1111250">
                    <a:lnSpc>
                      <a:spcPct val="120000"/>
                    </a:lnSpc>
                    <a:spcBef>
                      <a:spcPct val="0"/>
                    </a:spcBef>
                    <a:spcAft>
                      <a:spcPts val="600"/>
                    </a:spcAft>
                    <a:buChar char="••"/>
                  </a:pPr>
                  <a:r>
                    <a:rPr lang="en-GB" sz="1050" dirty="0"/>
                    <a:t>In practice most firms don’t have internal data back to 1990s and they  therefore need to backcast default rates using third-party data</a:t>
                  </a:r>
                </a:p>
                <a:p>
                  <a:pPr marL="87313" lvl="1" indent="-87313" defTabSz="1111250">
                    <a:lnSpc>
                      <a:spcPct val="120000"/>
                    </a:lnSpc>
                    <a:spcBef>
                      <a:spcPct val="0"/>
                    </a:spcBef>
                    <a:spcAft>
                      <a:spcPts val="600"/>
                    </a:spcAft>
                    <a:buFont typeface="Arial" panose="020B0604020202020204" pitchFamily="34" charset="0"/>
                    <a:buChar char="••"/>
                  </a:pPr>
                  <a:r>
                    <a:rPr lang="en-GB" sz="1050" dirty="0"/>
                    <a:t>A maximum 30% cyclicality assumption needs to be used to backcast grade-level default rates where </a:t>
                  </a:r>
                  <a:r>
                    <a:rPr lang="en-GB" sz="1050" dirty="0">
                      <a:solidFill>
                        <a:schemeClr val="tx1"/>
                      </a:solidFill>
                    </a:rPr>
                    <a:t>internal data are not available</a:t>
                  </a:r>
                </a:p>
                <a:p>
                  <a:pPr marL="228600" lvl="1" indent="-228600" defTabSz="1111250">
                    <a:lnSpc>
                      <a:spcPct val="120000"/>
                    </a:lnSpc>
                    <a:spcBef>
                      <a:spcPct val="0"/>
                    </a:spcBef>
                    <a:spcAft>
                      <a:spcPts val="600"/>
                    </a:spcAft>
                    <a:buChar char="••"/>
                  </a:pPr>
                  <a:endParaRPr lang="en-GB" sz="1050" dirty="0"/>
                </a:p>
                <a:p>
                  <a:pPr marL="228600" lvl="1" indent="-228600" algn="l" defTabSz="1111250">
                    <a:lnSpc>
                      <a:spcPct val="120000"/>
                    </a:lnSpc>
                    <a:spcBef>
                      <a:spcPct val="0"/>
                    </a:spcBef>
                    <a:spcAft>
                      <a:spcPts val="600"/>
                    </a:spcAft>
                    <a:buChar char="••"/>
                  </a:pPr>
                  <a:endParaRPr lang="en-GB" sz="1050" kern="1200" dirty="0"/>
                </a:p>
                <a:p>
                  <a:pPr marL="228600" lvl="1" indent="-228600" algn="l" defTabSz="1111250">
                    <a:lnSpc>
                      <a:spcPct val="120000"/>
                    </a:lnSpc>
                    <a:spcBef>
                      <a:spcPct val="0"/>
                    </a:spcBef>
                    <a:buChar char="••"/>
                  </a:pPr>
                  <a:endParaRPr lang="en-US" sz="1050" kern="1200" dirty="0"/>
                </a:p>
              </p:txBody>
            </p:sp>
            <p:sp>
              <p:nvSpPr>
                <p:cNvPr id="15" name="Freeform 18">
                  <a:extLst>
                    <a:ext uri="{FF2B5EF4-FFF2-40B4-BE49-F238E27FC236}">
                      <a16:creationId xmlns:a16="http://schemas.microsoft.com/office/drawing/2014/main" id="{660298AD-5485-AD6D-C0CA-C897C486A3A6}"/>
                    </a:ext>
                  </a:extLst>
                </p:cNvPr>
                <p:cNvSpPr/>
                <p:nvPr/>
              </p:nvSpPr>
              <p:spPr>
                <a:xfrm>
                  <a:off x="5527734" y="1173756"/>
                  <a:ext cx="2169827" cy="463113"/>
                </a:xfrm>
                <a:custGeom>
                  <a:avLst/>
                  <a:gdLst>
                    <a:gd name="connsiteX0" fmla="*/ 0 w 2476500"/>
                    <a:gd name="connsiteY0" fmla="*/ 0 h 906037"/>
                    <a:gd name="connsiteX1" fmla="*/ 2476500 w 2476500"/>
                    <a:gd name="connsiteY1" fmla="*/ 0 h 906037"/>
                    <a:gd name="connsiteX2" fmla="*/ 2476500 w 2476500"/>
                    <a:gd name="connsiteY2" fmla="*/ 906037 h 906037"/>
                    <a:gd name="connsiteX3" fmla="*/ 0 w 2476500"/>
                    <a:gd name="connsiteY3" fmla="*/ 906037 h 906037"/>
                    <a:gd name="connsiteX4" fmla="*/ 0 w 2476500"/>
                    <a:gd name="connsiteY4" fmla="*/ 0 h 906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06037">
                      <a:moveTo>
                        <a:pt x="0" y="0"/>
                      </a:moveTo>
                      <a:lnTo>
                        <a:pt x="2476500" y="0"/>
                      </a:lnTo>
                      <a:lnTo>
                        <a:pt x="2476500" y="906037"/>
                      </a:lnTo>
                      <a:lnTo>
                        <a:pt x="0" y="906037"/>
                      </a:lnTo>
                      <a:lnTo>
                        <a:pt x="0" y="0"/>
                      </a:lnTo>
                      <a:close/>
                    </a:path>
                  </a:pathLst>
                </a:custGeom>
                <a:solidFill>
                  <a:schemeClr val="bg1">
                    <a:lumMod val="50000"/>
                  </a:schemeClr>
                </a:solidFill>
                <a:ln>
                  <a:solidFill>
                    <a:schemeClr val="bg1">
                      <a:lumMod val="50000"/>
                    </a:schemeClr>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1050" kern="1200" dirty="0"/>
                    <a:t>Hybrid calibration</a:t>
                  </a:r>
                </a:p>
              </p:txBody>
            </p:sp>
          </p:grpSp>
        </p:grpSp>
        <p:sp>
          <p:nvSpPr>
            <p:cNvPr id="23" name="Right Arrow 20">
              <a:extLst>
                <a:ext uri="{FF2B5EF4-FFF2-40B4-BE49-F238E27FC236}">
                  <a16:creationId xmlns:a16="http://schemas.microsoft.com/office/drawing/2014/main" id="{EFCD6A19-49DB-6311-526A-6130429C59DE}"/>
                </a:ext>
              </a:extLst>
            </p:cNvPr>
            <p:cNvSpPr/>
            <p:nvPr/>
          </p:nvSpPr>
          <p:spPr>
            <a:xfrm>
              <a:off x="9845959" y="1782383"/>
              <a:ext cx="143398" cy="483759"/>
            </a:xfrm>
            <a:prstGeom prst="rightArrow">
              <a:avLst/>
            </a:prstGeom>
            <a:solidFill>
              <a:srgbClr val="002060"/>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2" name="Slide Number Placeholder 1">
            <a:extLst>
              <a:ext uri="{FF2B5EF4-FFF2-40B4-BE49-F238E27FC236}">
                <a16:creationId xmlns:a16="http://schemas.microsoft.com/office/drawing/2014/main" id="{F1E1CD16-2329-4661-5E1C-DB40360E0D73}"/>
              </a:ext>
            </a:extLst>
          </p:cNvPr>
          <p:cNvSpPr>
            <a:spLocks noGrp="1"/>
          </p:cNvSpPr>
          <p:nvPr>
            <p:ph type="sldNum" sz="quarter" idx="12"/>
          </p:nvPr>
        </p:nvSpPr>
        <p:spPr/>
        <p:txBody>
          <a:bodyPr/>
          <a:lstStyle/>
          <a:p>
            <a:fld id="{B0B34E4B-25F1-4D72-B319-B9B5A0ABC919}" type="slidenum">
              <a:rPr lang="en-GB" smtClean="0"/>
              <a:t>8</a:t>
            </a:fld>
            <a:endParaRPr lang="en-GB" dirty="0"/>
          </a:p>
        </p:txBody>
      </p:sp>
    </p:spTree>
    <p:extLst>
      <p:ext uri="{BB962C8B-B14F-4D97-AF65-F5344CB8AC3E}">
        <p14:creationId xmlns:p14="http://schemas.microsoft.com/office/powerpoint/2010/main" val="31147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FC41A8-7904-99BF-E7A1-FE3BBA3F7917}"/>
              </a:ext>
            </a:extLst>
          </p:cNvPr>
          <p:cNvSpPr>
            <a:spLocks noGrp="1"/>
          </p:cNvSpPr>
          <p:nvPr>
            <p:ph type="body" sz="quarter" idx="13"/>
          </p:nvPr>
        </p:nvSpPr>
        <p:spPr>
          <a:xfrm>
            <a:off x="417326" y="1491408"/>
            <a:ext cx="11188520" cy="4909392"/>
          </a:xfrm>
        </p:spPr>
        <p:txBody>
          <a:bodyPr/>
          <a:lstStyle/>
          <a:p>
            <a:pPr marL="176213" indent="-176213">
              <a:lnSpc>
                <a:spcPct val="120000"/>
              </a:lnSpc>
              <a:spcAft>
                <a:spcPts val="1000"/>
              </a:spcAft>
            </a:pPr>
            <a:r>
              <a:rPr lang="en-GB" sz="1300" dirty="0"/>
              <a:t>The PRA expects firms to measure model cyclicality in a robust way (SS11/13 12.3). This could include measuring over an extended period that is reflective of a </a:t>
            </a:r>
            <a:r>
              <a:rPr lang="en-GB" sz="1300" u="sng" dirty="0"/>
              <a:t>significant change </a:t>
            </a:r>
            <a:r>
              <a:rPr lang="en-GB" sz="1300" dirty="0"/>
              <a:t>in default rates.</a:t>
            </a:r>
          </a:p>
          <a:p>
            <a:pPr marL="176213" indent="-176213">
              <a:lnSpc>
                <a:spcPct val="120000"/>
              </a:lnSpc>
              <a:spcAft>
                <a:spcPts val="1000"/>
              </a:spcAft>
            </a:pPr>
            <a:r>
              <a:rPr lang="en-GB" sz="1300" dirty="0"/>
              <a:t>Where firms have material data limitations, we expect a degree of conservatism to be incorporated in the assessment of model cyclicality to account for uncertainty and the fact that the model may prove more cyclical than anticipated.</a:t>
            </a:r>
          </a:p>
          <a:p>
            <a:pPr marL="176213" indent="-176213">
              <a:lnSpc>
                <a:spcPct val="120000"/>
              </a:lnSpc>
              <a:spcAft>
                <a:spcPts val="1000"/>
              </a:spcAft>
            </a:pPr>
            <a:r>
              <a:rPr lang="en-GB" sz="1300" dirty="0"/>
              <a:t>The PRA observes that firms often struggle to robustly measure model cyclicality and fail to demonstrate a good understanding of model cyclicality, which is essential for model monitoring and stress testing.</a:t>
            </a:r>
          </a:p>
          <a:p>
            <a:pPr marL="176213" indent="-176213">
              <a:lnSpc>
                <a:spcPct val="120000"/>
              </a:lnSpc>
              <a:spcAft>
                <a:spcPts val="1000"/>
              </a:spcAft>
            </a:pPr>
            <a:r>
              <a:rPr lang="en-GB" sz="1300" dirty="0">
                <a:latin typeface="Arial" panose="020B0604020202020204" pitchFamily="34" charset="0"/>
                <a:cs typeface="Arial" panose="020B0604020202020204" pitchFamily="34" charset="0"/>
              </a:rPr>
              <a:t>We have observed firms successfully meeting this expectation by</a:t>
            </a:r>
            <a:r>
              <a:rPr lang="en-GB" sz="1300" b="0" i="0" u="none" strike="noStrike" baseline="0" dirty="0">
                <a:solidFill>
                  <a:srgbClr val="000000"/>
                </a:solidFill>
                <a:latin typeface="Arial" panose="020B0604020202020204" pitchFamily="34" charset="0"/>
              </a:rPr>
              <a:t>:</a:t>
            </a:r>
          </a:p>
          <a:p>
            <a:pPr lvl="1">
              <a:lnSpc>
                <a:spcPct val="120000"/>
              </a:lnSpc>
              <a:spcAft>
                <a:spcPts val="1000"/>
              </a:spcAft>
              <a:buFont typeface="Wingdings" panose="05000000000000000000" pitchFamily="2" charset="2"/>
              <a:buChar char="ü"/>
            </a:pPr>
            <a:r>
              <a:rPr lang="en-GB" sz="1100" dirty="0">
                <a:solidFill>
                  <a:srgbClr val="000000"/>
                </a:solidFill>
                <a:cs typeface="Arial" panose="020B0604020202020204" pitchFamily="34" charset="0"/>
              </a:rPr>
              <a:t>Defining a threshold for what is a ‘significant change’ in default rates.</a:t>
            </a:r>
          </a:p>
          <a:p>
            <a:pPr lvl="1">
              <a:lnSpc>
                <a:spcPct val="120000"/>
              </a:lnSpc>
              <a:spcAft>
                <a:spcPts val="1000"/>
              </a:spcAft>
              <a:buFont typeface="Wingdings" panose="05000000000000000000" pitchFamily="2" charset="2"/>
              <a:buChar char="ü"/>
            </a:pPr>
            <a:r>
              <a:rPr lang="en-GB" sz="1100" dirty="0">
                <a:solidFill>
                  <a:srgbClr val="000000"/>
                </a:solidFill>
                <a:latin typeface="Arial" panose="020B0604020202020204" pitchFamily="34" charset="0"/>
              </a:rPr>
              <a:t>Demonstrating a good understanding of the main drivers of grade migration.</a:t>
            </a:r>
          </a:p>
          <a:p>
            <a:pPr lvl="1">
              <a:lnSpc>
                <a:spcPct val="120000"/>
              </a:lnSpc>
              <a:spcAft>
                <a:spcPts val="1000"/>
              </a:spcAft>
              <a:buFont typeface="Wingdings" panose="05000000000000000000" pitchFamily="2" charset="2"/>
              <a:buChar char="ü"/>
            </a:pPr>
            <a:r>
              <a:rPr lang="en-GB" sz="1100" dirty="0">
                <a:solidFill>
                  <a:srgbClr val="000000"/>
                </a:solidFill>
                <a:latin typeface="Arial" panose="020B0604020202020204" pitchFamily="34" charset="0"/>
              </a:rPr>
              <a:t>Undertaking an initial analysis of cyclicality using periods where complete data is available.</a:t>
            </a:r>
          </a:p>
          <a:p>
            <a:pPr lvl="1">
              <a:lnSpc>
                <a:spcPct val="120000"/>
              </a:lnSpc>
              <a:spcAft>
                <a:spcPts val="1000"/>
              </a:spcAft>
              <a:buFont typeface="Wingdings" panose="05000000000000000000" pitchFamily="2" charset="2"/>
              <a:buChar char="ü"/>
            </a:pPr>
            <a:r>
              <a:rPr lang="en-GB" sz="1100" dirty="0">
                <a:solidFill>
                  <a:srgbClr val="000000"/>
                </a:solidFill>
              </a:rPr>
              <a:t>Using all relevant period(s) that meet the definition of </a:t>
            </a:r>
            <a:r>
              <a:rPr lang="en-GB" sz="1100" dirty="0">
                <a:solidFill>
                  <a:srgbClr val="000000"/>
                </a:solidFill>
                <a:cs typeface="Arial" panose="020B0604020202020204" pitchFamily="34" charset="0"/>
              </a:rPr>
              <a:t>‘significant change’ in default rates to inform the final cyclicality assessment.</a:t>
            </a:r>
          </a:p>
          <a:p>
            <a:pPr lvl="1">
              <a:lnSpc>
                <a:spcPct val="120000"/>
              </a:lnSpc>
              <a:spcAft>
                <a:spcPts val="1000"/>
              </a:spcAft>
              <a:buFont typeface="Wingdings" panose="05000000000000000000" pitchFamily="2" charset="2"/>
              <a:buChar char="ü"/>
            </a:pPr>
            <a:r>
              <a:rPr lang="en-GB" sz="1100" dirty="0">
                <a:solidFill>
                  <a:srgbClr val="000000"/>
                </a:solidFill>
              </a:rPr>
              <a:t>Not excluding relevant periods just because there are data limitations or </a:t>
            </a:r>
            <a:r>
              <a:rPr lang="en-GB" sz="1100" dirty="0">
                <a:solidFill>
                  <a:srgbClr val="000000"/>
                </a:solidFill>
                <a:cs typeface="Arial" panose="020B0604020202020204" pitchFamily="34" charset="0"/>
              </a:rPr>
              <a:t>‘cherry-picking’ a particular period</a:t>
            </a:r>
            <a:r>
              <a:rPr lang="en-GB" sz="1100" dirty="0">
                <a:solidFill>
                  <a:srgbClr val="000000"/>
                </a:solidFill>
              </a:rPr>
              <a:t>.</a:t>
            </a:r>
          </a:p>
          <a:p>
            <a:pPr lvl="1">
              <a:lnSpc>
                <a:spcPct val="120000"/>
              </a:lnSpc>
              <a:spcAft>
                <a:spcPts val="1000"/>
              </a:spcAft>
              <a:buFont typeface="Wingdings" panose="05000000000000000000" pitchFamily="2" charset="2"/>
              <a:buChar char="ü"/>
            </a:pPr>
            <a:r>
              <a:rPr lang="en-GB" sz="1100" dirty="0">
                <a:solidFill>
                  <a:srgbClr val="000000"/>
                </a:solidFill>
              </a:rPr>
              <a:t>Evidencing a good understanding of the impact of data limitations, such as missing drivers of grade migration or data impacting the calculation of exposure level scores (e.g. missing variable or the use of proxies) and ensuring that this is appropriately reflected in the final cyclicality assessment.</a:t>
            </a:r>
          </a:p>
          <a:p>
            <a:pPr lvl="1">
              <a:lnSpc>
                <a:spcPct val="120000"/>
              </a:lnSpc>
              <a:spcAft>
                <a:spcPts val="1000"/>
              </a:spcAft>
              <a:buFont typeface="Wingdings" panose="05000000000000000000" pitchFamily="2" charset="2"/>
              <a:buChar char="ü"/>
            </a:pPr>
            <a:r>
              <a:rPr lang="en-GB" sz="1100" dirty="0">
                <a:solidFill>
                  <a:srgbClr val="000000"/>
                </a:solidFill>
              </a:rPr>
              <a:t>Defining a cyclicality range instead of a fixed value.</a:t>
            </a:r>
          </a:p>
          <a:p>
            <a:pPr lvl="1">
              <a:lnSpc>
                <a:spcPct val="120000"/>
              </a:lnSpc>
              <a:spcAft>
                <a:spcPts val="1000"/>
              </a:spcAft>
              <a:buFont typeface="Wingdings" panose="05000000000000000000" pitchFamily="2" charset="2"/>
              <a:buChar char="ü"/>
            </a:pPr>
            <a:r>
              <a:rPr lang="en-GB" sz="1100" dirty="0"/>
              <a:t>Incorporating suitable judgemental considerations to ensure that estimates are realistic rather than using a purely mathematical approach.</a:t>
            </a:r>
          </a:p>
          <a:p>
            <a:pPr lvl="1">
              <a:lnSpc>
                <a:spcPct val="120000"/>
              </a:lnSpc>
              <a:spcAft>
                <a:spcPts val="1000"/>
              </a:spcAft>
              <a:buFont typeface="Wingdings" panose="05000000000000000000" pitchFamily="2" charset="2"/>
              <a:buChar char="ü"/>
            </a:pPr>
            <a:endParaRPr lang="en-GB" sz="1100" dirty="0">
              <a:solidFill>
                <a:srgbClr val="000000"/>
              </a:solidFill>
            </a:endParaRPr>
          </a:p>
        </p:txBody>
      </p:sp>
      <p:sp>
        <p:nvSpPr>
          <p:cNvPr id="5" name="Title 4">
            <a:extLst>
              <a:ext uri="{FF2B5EF4-FFF2-40B4-BE49-F238E27FC236}">
                <a16:creationId xmlns:a16="http://schemas.microsoft.com/office/drawing/2014/main" id="{623BC433-EC7B-B2F1-C2C2-4B8C6CFCA545}"/>
              </a:ext>
            </a:extLst>
          </p:cNvPr>
          <p:cNvSpPr>
            <a:spLocks noGrp="1"/>
          </p:cNvSpPr>
          <p:nvPr>
            <p:ph type="title"/>
          </p:nvPr>
        </p:nvSpPr>
        <p:spPr/>
        <p:txBody>
          <a:bodyPr/>
          <a:lstStyle/>
          <a:p>
            <a:r>
              <a:rPr lang="en-GB" sz="2800" b="1" dirty="0"/>
              <a:t>Mortgage Hybrid PD calibration</a:t>
            </a:r>
            <a:br>
              <a:rPr lang="en-GB" sz="2800" b="1" dirty="0"/>
            </a:br>
            <a:r>
              <a:rPr lang="en-GB" sz="2400" b="0" dirty="0"/>
              <a:t>Assessment of model cyclicality</a:t>
            </a:r>
            <a:endParaRPr lang="en-GB" dirty="0"/>
          </a:p>
        </p:txBody>
      </p:sp>
      <p:sp>
        <p:nvSpPr>
          <p:cNvPr id="2" name="Slide Number Placeholder 1">
            <a:extLst>
              <a:ext uri="{FF2B5EF4-FFF2-40B4-BE49-F238E27FC236}">
                <a16:creationId xmlns:a16="http://schemas.microsoft.com/office/drawing/2014/main" id="{3868C9BF-0FF8-20B4-F6E5-907B7ECFF4E4}"/>
              </a:ext>
            </a:extLst>
          </p:cNvPr>
          <p:cNvSpPr>
            <a:spLocks noGrp="1"/>
          </p:cNvSpPr>
          <p:nvPr>
            <p:ph type="sldNum" sz="quarter" idx="12"/>
          </p:nvPr>
        </p:nvSpPr>
        <p:spPr/>
        <p:txBody>
          <a:bodyPr/>
          <a:lstStyle/>
          <a:p>
            <a:fld id="{B0B34E4B-25F1-4D72-B319-B9B5A0ABC919}" type="slidenum">
              <a:rPr lang="en-GB" smtClean="0"/>
              <a:t>9</a:t>
            </a:fld>
            <a:endParaRPr lang="en-GB" dirty="0"/>
          </a:p>
        </p:txBody>
      </p:sp>
    </p:spTree>
    <p:extLst>
      <p:ext uri="{BB962C8B-B14F-4D97-AF65-F5344CB8AC3E}">
        <p14:creationId xmlns:p14="http://schemas.microsoft.com/office/powerpoint/2010/main" val="3485997452"/>
      </p:ext>
    </p:extLst>
  </p:cSld>
  <p:clrMapOvr>
    <a:masterClrMapping/>
  </p:clrMapOvr>
</p:sld>
</file>

<file path=ppt/theme/theme1.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6715233-6AFD-4FDD-958A-B34FBFA2D82E}" vid="{D9B6BD6D-0AEC-4450-A5F9-089031AC65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 LINKS Template</Template>
  <TotalTime>17253</TotalTime>
  <Words>3223</Words>
  <Application>Microsoft Office PowerPoint</Application>
  <PresentationFormat>Widescreen</PresentationFormat>
  <Paragraphs>225</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 Math</vt:lpstr>
      <vt:lpstr>Century Gothic</vt:lpstr>
      <vt:lpstr>Courier New</vt:lpstr>
      <vt:lpstr>Times New Roman</vt:lpstr>
      <vt:lpstr>Wingdings</vt:lpstr>
      <vt:lpstr>Bank LINKS Template</vt:lpstr>
      <vt:lpstr>PowerPoint Presentation</vt:lpstr>
      <vt:lpstr>Opening</vt:lpstr>
      <vt:lpstr>Agenda</vt:lpstr>
      <vt:lpstr>Hybrid PD Model calibration</vt:lpstr>
      <vt:lpstr>Mortgage Hybrid PD calibration Overview of PRA expectations</vt:lpstr>
      <vt:lpstr>PowerPoint Presentation</vt:lpstr>
      <vt:lpstr>Mortgage Hybrid PD calibration Drivers of model cyclicality</vt:lpstr>
      <vt:lpstr>Mortgage Hybrid PD calibration Drivers of model cyclicality (cont.)</vt:lpstr>
      <vt:lpstr>Mortgage Hybrid PD calibration Assessment of model cyclicality</vt:lpstr>
      <vt:lpstr>Downturn LGD Model calibration</vt:lpstr>
      <vt:lpstr>Downturn LGD Model calibration Probability of Possession Given Default</vt:lpstr>
      <vt:lpstr>Downturn LGD Model calibration Validation of PPGD estimates during model development</vt:lpstr>
      <vt:lpstr>Downturn LGD Model calibration Design of PPGD grades using less cyclical risk drivers (e.g. LTV measures)</vt:lpstr>
      <vt:lpstr>Downturn LGD Model calibration PPGD segmentation by default status</vt:lpstr>
      <vt:lpstr>Downturn LGD Model calibration Downturn FSD estimates</vt:lpstr>
      <vt:lpstr>Downturn LGD Model calibration Downturn FSD estimates</vt:lpstr>
      <vt:lpstr>Appendix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Matteo Ruisi</dc:creator>
  <cp:lastModifiedBy>Anjalee Patel</cp:lastModifiedBy>
  <cp:revision>644</cp:revision>
  <cp:lastPrinted>2024-09-30T07:34:14Z</cp:lastPrinted>
  <dcterms:created xsi:type="dcterms:W3CDTF">2024-01-15T11:43:34Z</dcterms:created>
  <dcterms:modified xsi:type="dcterms:W3CDTF">2024-10-16T13:43:55Z</dcterms:modified>
</cp:coreProperties>
</file>