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3"/>
  </p:notesMasterIdLst>
  <p:sldIdLst>
    <p:sldId id="415" r:id="rId2"/>
    <p:sldId id="466" r:id="rId3"/>
    <p:sldId id="457" r:id="rId4"/>
    <p:sldId id="467" r:id="rId5"/>
    <p:sldId id="468" r:id="rId6"/>
    <p:sldId id="469" r:id="rId7"/>
    <p:sldId id="470" r:id="rId8"/>
    <p:sldId id="471" r:id="rId9"/>
    <p:sldId id="472" r:id="rId10"/>
    <p:sldId id="473" r:id="rId11"/>
    <p:sldId id="47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6" autoAdjust="0"/>
    <p:restoredTop sz="72611" autoAdjust="0"/>
  </p:normalViewPr>
  <p:slideViewPr>
    <p:cSldViewPr snapToGrid="0" showGuides="1">
      <p:cViewPr varScale="1">
        <p:scale>
          <a:sx n="83" d="100"/>
          <a:sy n="83" d="100"/>
        </p:scale>
        <p:origin x="1668" y="78"/>
      </p:cViewPr>
      <p:guideLst/>
    </p:cSldViewPr>
  </p:slideViewPr>
  <p:notesTextViewPr>
    <p:cViewPr>
      <p:scale>
        <a:sx n="3" d="2"/>
        <a:sy n="3" d="2"/>
      </p:scale>
      <p:origin x="0" y="0"/>
    </p:cViewPr>
  </p:notesTextViewPr>
  <p:sorterViewPr>
    <p:cViewPr>
      <p:scale>
        <a:sx n="110" d="100"/>
        <a:sy n="110" d="100"/>
      </p:scale>
      <p:origin x="0" y="-1068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31/01/2024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Average annual growth rates for periods stated. Estimates for 2023 Q4 onwards are projections consistent with the MPC’s forecast. Contributions to estimated potential supply growth are approximations calculated as the growth rate of the individual series and so do not exactly sum to the total.</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996139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Diamonds are projections for 2024 Q1, 2025 Q1, 2026 Q1 and 2027 Q1. GDP in 2023 Q4 is a Bank staff projection incorporating official data to November 2023. Estimated potential supply is derived using the MPC’s projection for the level of GDP and the level of excess demand/supply as published in Table 1.A. Both GDP and estimated potential supply are indexed to GDP in 2019 Q4. For further information on MPC projections, see Table 1.A. </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57034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Quarterly data to 2023 Q3 based on those aged 16+. The LFS series shown here uses official LFS estimates to 2023 Q2 and the ONS’s experimental alternative labour market statistics for Q3. See Box B of the November 2023 Report for further information. Stalk represents data that were available at the time of the previous supply assessment, which was conducted in February 2023.</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970752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horizontal axis shows productivity growth between 2019 Q2 and 2020 Q2, in order to proxy the initial Covid productivity shock. The vertical axis shows the average annual growth rate in productivity from 2020 Q2 to 2022 Q2 (aqua), and productivity growth between 2022 Q2 and 2023 Q2 (orange). The diamonds represent particular sectors and the dashed series the lines of best fit across them. </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895587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This chart shows coefficient estimates from a regression of energy intensity estimates on division-level quarter-on-quarter productivity growth between 2021 Q4 and 2023 Q2. Energy intensity is calculated as each industry’s energy costs at the SIC2 level using ONS Supply and Use Tables. Specifically, these measure intermediate consumption that is energy, such as petroleum, gas or electricity, as a share of total intermediate consumption including labour compensation. 90% confidence intervals are reported in the aqua bars. Given these intervals encompass zero, there does not seem to have been a statistically significant relationship between the energy intensity of an industry and that industry’s labour productivity growth.</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733161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Average annual growth rates for periods stated. Estimates for 2023 Q4 onwards are projections consistent with the MPC’s forecast. Contributions to estimated potential productivity growth are approximations calculated as the growth rate of the individual series and so do not exactly sum to the total.</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796182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Bank’s Agents.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Chart shows responses to the question: ‘How quickly do most of the productivity gains from the new AI investments accrue to your UK business?’ from respondents who had answered ‘Yes’ to the question: ‘In the </a:t>
            </a:r>
            <a:r>
              <a:rPr lang="en-GB" sz="1800">
                <a:effectLst/>
                <a:latin typeface="Arial" panose="020B0604020202020204" pitchFamily="34" charset="0"/>
                <a:ea typeface="Calibri" panose="020F0502020204030204" pitchFamily="34" charset="0"/>
                <a:cs typeface="Calibri" panose="020F0502020204030204" pitchFamily="34" charset="0"/>
              </a:rPr>
              <a:t>past 12 </a:t>
            </a:r>
            <a:r>
              <a:rPr lang="en-GB" sz="1800" dirty="0">
                <a:effectLst/>
                <a:latin typeface="Arial" panose="020B0604020202020204" pitchFamily="34" charset="0"/>
                <a:ea typeface="Calibri" panose="020F0502020204030204" pitchFamily="34" charset="0"/>
                <a:cs typeface="Calibri" panose="020F0502020204030204" pitchFamily="34" charset="0"/>
              </a:rPr>
              <a:t>months have you made any new significant or transformative AI investments in your UK business?’.</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19278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DMP Survey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DMP Survey asks firms who expect a positive impact of climate change on their capital expenditure over the next three years about the sources of climate-related investment they expect to make. Firms are asked to select from: (</a:t>
            </a:r>
            <a:r>
              <a:rPr lang="en-GB" sz="1800" dirty="0" err="1">
                <a:effectLst/>
                <a:latin typeface="Arial" panose="020B0604020202020204" pitchFamily="34" charset="0"/>
                <a:ea typeface="Calibri" panose="020F0502020204030204" pitchFamily="34" charset="0"/>
                <a:cs typeface="Calibri" panose="020F0502020204030204" pitchFamily="34" charset="0"/>
              </a:rPr>
              <a:t>i</a:t>
            </a:r>
            <a:r>
              <a:rPr lang="en-GB" sz="1800" dirty="0">
                <a:effectLst/>
                <a:latin typeface="Arial" panose="020B0604020202020204" pitchFamily="34" charset="0"/>
                <a:ea typeface="Calibri" panose="020F0502020204030204" pitchFamily="34" charset="0"/>
                <a:cs typeface="Calibri" panose="020F0502020204030204" pitchFamily="34" charset="0"/>
              </a:rPr>
              <a:t>) energy-efficiency improvements, (ii) switching to greener energy sources, (iii) carbon capture, (iv) research and development in new green technologies, (v) adaptation to physical impacts, and (vi) other. Firms are allowed to select multiple sources of investment, therefore the percentages do not add up to 100. </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154135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Average annual growth rates for periods stated. Estimates for 2023 Q4 onwards are projections consistent with the MPC’s forecast. Contributions to estimated potential labour supply growth are approximations calculated as the growth rate of the individual series and so do not exactly sum to the total.</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69760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Average annual growth rates for periods stated. Estimates for 2023 Q4 onwards are projections consistent with the MPC’s forecast. Contributions to estimated potential supply growth are approximations calculated as the growth rate of the individual series and so do not exactly sum to the total.</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6417874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February 2024</a:t>
            </a:r>
          </a:p>
          <a:p>
            <a:r>
              <a:rPr lang="en-GB" dirty="0"/>
              <a:t>In focus – The supply side of the economy</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Table 3.A: Decomposition of estimated potential supply growth</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071D933F-1404-D1F1-240B-4F6AE8079A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05504" y="1037961"/>
            <a:ext cx="9602592" cy="5362839"/>
          </a:xfrm>
          <a:prstGeom prst="rect">
            <a:avLst/>
          </a:prstGeom>
        </p:spPr>
      </p:pic>
    </p:spTree>
    <p:extLst>
      <p:ext uri="{BB962C8B-B14F-4D97-AF65-F5344CB8AC3E}">
        <p14:creationId xmlns:p14="http://schemas.microsoft.com/office/powerpoint/2010/main" val="3162657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3.9: A margin of excess supply is judged to be emerging and then to widen to around 1% in two years’ time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GDP and estimated potential supply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Estimated potential supply and GDP are judged to be broadly in line in 2023 Q4, thereafter potential supply is estimated to slowly exceed GDP over the forecast.">
            <a:extLst>
              <a:ext uri="{FF2B5EF4-FFF2-40B4-BE49-F238E27FC236}">
                <a16:creationId xmlns:a16="http://schemas.microsoft.com/office/drawing/2014/main" id="{661A5FD7-940E-F5EF-0272-E865C5562B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88095" y="1757626"/>
            <a:ext cx="11277600" cy="4457760"/>
          </a:xfrm>
          <a:prstGeom prst="rect">
            <a:avLst/>
          </a:prstGeom>
        </p:spPr>
      </p:pic>
    </p:spTree>
    <p:extLst>
      <p:ext uri="{BB962C8B-B14F-4D97-AF65-F5344CB8AC3E}">
        <p14:creationId xmlns:p14="http://schemas.microsoft.com/office/powerpoint/2010/main" val="3760072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912814"/>
          </a:xfrm>
        </p:spPr>
        <p:txBody>
          <a:bodyPr/>
          <a:lstStyle/>
          <a:p>
            <a:r>
              <a:rPr lang="en-GB" dirty="0">
                <a:latin typeface="Arial" panose="020B0604020202020204" pitchFamily="34" charset="0"/>
                <a:cs typeface="Arial" panose="020B0604020202020204" pitchFamily="34" charset="0"/>
              </a:rPr>
              <a:t>Chart 3.1: Potential supply growth has been weak in recent years, but it is expected to recover to around 1¼% by the end of the forecast horizon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contributions to potential supply growth</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In 2024, potential supply growth is expected to be weaker than its 2015–19 average. It is projected to rise slowly over the forecast.">
            <a:extLst>
              <a:ext uri="{FF2B5EF4-FFF2-40B4-BE49-F238E27FC236}">
                <a16:creationId xmlns:a16="http://schemas.microsoft.com/office/drawing/2014/main" id="{A88895C1-3EF7-8B5F-7A60-2AD1964C662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57111" y="1752600"/>
            <a:ext cx="11077778" cy="3981022"/>
          </a:xfrm>
          <a:prstGeom prst="rect">
            <a:avLst/>
          </a:prstGeom>
        </p:spPr>
      </p:pic>
    </p:spTree>
    <p:extLst>
      <p:ext uri="{BB962C8B-B14F-4D97-AF65-F5344CB8AC3E}">
        <p14:creationId xmlns:p14="http://schemas.microsoft.com/office/powerpoint/2010/main" val="2637908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3.2: The measured participation rate has risen since the previous stocktake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Labour force participation rate</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The participation rate fell during the pandemic. LFS estimates released since the last stocktake show a rebound over 2023.">
            <a:extLst>
              <a:ext uri="{FF2B5EF4-FFF2-40B4-BE49-F238E27FC236}">
                <a16:creationId xmlns:a16="http://schemas.microsoft.com/office/drawing/2014/main" id="{86F9B4A1-2899-C1E3-2DD2-8927AF79C75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51729" y="1776983"/>
            <a:ext cx="9888542" cy="4491111"/>
          </a:xfrm>
          <a:prstGeom prst="rect">
            <a:avLst/>
          </a:prstGeom>
        </p:spPr>
      </p:pic>
    </p:spTree>
    <p:extLst>
      <p:ext uri="{BB962C8B-B14F-4D97-AF65-F5344CB8AC3E}">
        <p14:creationId xmlns:p14="http://schemas.microsoft.com/office/powerpoint/2010/main" val="3234053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3.3: Industry-level data suggest that productivity growth is no longer sensitive to the initial productivity shock during the pandemic</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Initial pandemic productivity shock against productivity growth in stated periods </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7" name="Picture 6" descr="Industrial productivity growth over 2020 Q2–2022 Q2 appeared to be impacted by the initial Covid productivity shock, but that no longer seems to be the case. ">
            <a:extLst>
              <a:ext uri="{FF2B5EF4-FFF2-40B4-BE49-F238E27FC236}">
                <a16:creationId xmlns:a16="http://schemas.microsoft.com/office/drawing/2014/main" id="{0E06AA23-EAA6-9A73-11CB-D5C95D13947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68000" y="1872470"/>
            <a:ext cx="11223186" cy="4358484"/>
          </a:xfrm>
          <a:prstGeom prst="rect">
            <a:avLst/>
          </a:prstGeom>
        </p:spPr>
      </p:pic>
    </p:spTree>
    <p:extLst>
      <p:ext uri="{BB962C8B-B14F-4D97-AF65-F5344CB8AC3E}">
        <p14:creationId xmlns:p14="http://schemas.microsoft.com/office/powerpoint/2010/main" val="3815450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285088" cy="912814"/>
          </a:xfrm>
        </p:spPr>
        <p:txBody>
          <a:bodyPr/>
          <a:lstStyle/>
          <a:p>
            <a:r>
              <a:rPr lang="en-GB" dirty="0">
                <a:latin typeface="Arial" panose="020B0604020202020204" pitchFamily="34" charset="0"/>
                <a:cs typeface="Arial" panose="020B0604020202020204" pitchFamily="34" charset="0"/>
              </a:rPr>
              <a:t>Chart 3.4: Analysis suggests there is no significant evidence of the global energy price shock having negatively affected productivity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sensitivity of productivity growth to energy intensities at the </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industry level</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Regression estimates do not suggest that the global energy price shock has had a significant effect on the rate of productivity growth across industries.">
            <a:extLst>
              <a:ext uri="{FF2B5EF4-FFF2-40B4-BE49-F238E27FC236}">
                <a16:creationId xmlns:a16="http://schemas.microsoft.com/office/drawing/2014/main" id="{7E7BE49C-7A86-4553-9F41-1FD6D7D94F6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38672" y="2060319"/>
            <a:ext cx="10114656" cy="4249748"/>
          </a:xfrm>
          <a:prstGeom prst="rect">
            <a:avLst/>
          </a:prstGeom>
        </p:spPr>
      </p:pic>
    </p:spTree>
    <p:extLst>
      <p:ext uri="{BB962C8B-B14F-4D97-AF65-F5344CB8AC3E}">
        <p14:creationId xmlns:p14="http://schemas.microsoft.com/office/powerpoint/2010/main" val="4213906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297280" cy="912814"/>
          </a:xfrm>
        </p:spPr>
        <p:txBody>
          <a:bodyPr/>
          <a:lstStyle/>
          <a:p>
            <a:r>
              <a:rPr lang="en-GB" dirty="0">
                <a:latin typeface="Arial" panose="020B0604020202020204" pitchFamily="34" charset="0"/>
                <a:cs typeface="Arial" panose="020B0604020202020204" pitchFamily="34" charset="0"/>
              </a:rPr>
              <a:t>Chart 3.5: Potential productivity growth is expected to be accounted for by growth in capital per worker and total factor productivity over the forecast period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contributions to potential productivity growth</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In 2024, potential productivity growth is expected to be weaker than its 2015–19 average. It is projected to rise slowly over the forecast.">
            <a:extLst>
              <a:ext uri="{FF2B5EF4-FFF2-40B4-BE49-F238E27FC236}">
                <a16:creationId xmlns:a16="http://schemas.microsoft.com/office/drawing/2014/main" id="{9D0F4F15-6C94-421B-ECB9-AD8924374A8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07024" y="2090005"/>
            <a:ext cx="10577952" cy="4167879"/>
          </a:xfrm>
          <a:prstGeom prst="rect">
            <a:avLst/>
          </a:prstGeom>
        </p:spPr>
      </p:pic>
    </p:spTree>
    <p:extLst>
      <p:ext uri="{BB962C8B-B14F-4D97-AF65-F5344CB8AC3E}">
        <p14:creationId xmlns:p14="http://schemas.microsoft.com/office/powerpoint/2010/main" val="1196670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3.6: Businesses that have invested in AI expect productivity gains within a few years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Firm expectations of the speed of productivity gains from AI investments</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Two thirds of firms that have invested in AI expect productivity gains in a few years. Within 2–3 years is the most common expectation.">
            <a:extLst>
              <a:ext uri="{FF2B5EF4-FFF2-40B4-BE49-F238E27FC236}">
                <a16:creationId xmlns:a16="http://schemas.microsoft.com/office/drawing/2014/main" id="{F3E3C380-53CF-D5EB-328C-2ED650CDD9E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458163" y="1752600"/>
            <a:ext cx="9275673" cy="4504910"/>
          </a:xfrm>
          <a:prstGeom prst="rect">
            <a:avLst/>
          </a:prstGeom>
        </p:spPr>
      </p:pic>
    </p:spTree>
    <p:extLst>
      <p:ext uri="{BB962C8B-B14F-4D97-AF65-F5344CB8AC3E}">
        <p14:creationId xmlns:p14="http://schemas.microsoft.com/office/powerpoint/2010/main" val="1282082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3.7: The most commonly reported climate-related investments include switching to green energy sources or energy-saving production methods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Firm expectations of type of climate-related investments</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4" name="Picture 3" descr="Two thirds of firms that have invested in AI expect productivity gains in a few years. Within 2–3 years is the most common expectation.">
            <a:extLst>
              <a:ext uri="{FF2B5EF4-FFF2-40B4-BE49-F238E27FC236}">
                <a16:creationId xmlns:a16="http://schemas.microsoft.com/office/drawing/2014/main" id="{222D4B61-7B13-8861-593F-52F603957E1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738320" y="1720939"/>
            <a:ext cx="8736960" cy="4523957"/>
          </a:xfrm>
          <a:prstGeom prst="rect">
            <a:avLst/>
          </a:prstGeom>
        </p:spPr>
      </p:pic>
    </p:spTree>
    <p:extLst>
      <p:ext uri="{BB962C8B-B14F-4D97-AF65-F5344CB8AC3E}">
        <p14:creationId xmlns:p14="http://schemas.microsoft.com/office/powerpoint/2010/main" val="392410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3.8: Potential labour supply growth is expected to be primarily driven by population growth over the forecast horizon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contributions to potential labour supply growth</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Potential labour supply growth is projected to be around 0.5% in 2024 and remain around that rate for the forecast horizon.">
            <a:extLst>
              <a:ext uri="{FF2B5EF4-FFF2-40B4-BE49-F238E27FC236}">
                <a16:creationId xmlns:a16="http://schemas.microsoft.com/office/drawing/2014/main" id="{E89C027C-C6E0-D488-6FEA-F0E9E9A3EC6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94838" y="1770992"/>
            <a:ext cx="11250761" cy="4443608"/>
          </a:xfrm>
          <a:prstGeom prst="rect">
            <a:avLst/>
          </a:prstGeom>
        </p:spPr>
      </p:pic>
    </p:spTree>
    <p:extLst>
      <p:ext uri="{BB962C8B-B14F-4D97-AF65-F5344CB8AC3E}">
        <p14:creationId xmlns:p14="http://schemas.microsoft.com/office/powerpoint/2010/main" val="3403103547"/>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2202</TotalTime>
  <Words>1144</Words>
  <Application>Microsoft Office PowerPoint</Application>
  <PresentationFormat>Widescreen</PresentationFormat>
  <Paragraphs>34</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Century Gothic</vt:lpstr>
      <vt:lpstr>Bank LINKS Template</vt:lpstr>
      <vt:lpstr>PowerPoint Presentation</vt:lpstr>
      <vt:lpstr>Chart 3.1: Potential supply growth has been weak in recent years, but it is expected to recover to around 1¼% by the end of the forecast horizon Estimated contributions to potential supply growth(a)</vt:lpstr>
      <vt:lpstr>Chart 3.2: The measured participation rate has risen since the previous stocktake  Labour force participation rate(a)</vt:lpstr>
      <vt:lpstr>Chart 3.3: Industry-level data suggest that productivity growth is no longer sensitive to the initial productivity shock during the pandemic Initial pandemic productivity shock against productivity growth in stated periods (a)</vt:lpstr>
      <vt:lpstr>Chart 3.4: Analysis suggests there is no significant evidence of the global energy price shock having negatively affected productivity  Estimated sensitivity of productivity growth to energy intensities at the  industry level(a)</vt:lpstr>
      <vt:lpstr>Chart 3.5: Potential productivity growth is expected to be accounted for by growth in capital per worker and total factor productivity over the forecast period Estimated contributions to potential productivity growth(a)</vt:lpstr>
      <vt:lpstr>Chart 3.6: Businesses that have invested in AI expect productivity gains within a few years  Firm expectations of the speed of productivity gains from AI investments(a)</vt:lpstr>
      <vt:lpstr>Chart 3.7: The most commonly reported climate-related investments include switching to green energy sources or energy-saving production methods Firm expectations of type of climate-related investments(a)</vt:lpstr>
      <vt:lpstr>Chart 3.8: Potential labour supply growth is expected to be primarily driven by population growth over the forecast horizon   Estimated contributions to potential labour supply growth(a)</vt:lpstr>
      <vt:lpstr>Table 3.A: Decomposition of estimated potential supply growth(a)</vt:lpstr>
      <vt:lpstr>Chart 3.9: A margin of excess supply is judged to be emerging and then to widen to around 1% in two years’ time GDP and estimated potential supply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2024</dc:title>
  <dc:subject>Section 3: In focus – The supply side of the economy</dc:subject>
  <dc:creator>Bank of England</dc:creator>
  <cp:lastModifiedBy>Lowe, Paul</cp:lastModifiedBy>
  <cp:revision>161</cp:revision>
  <dcterms:created xsi:type="dcterms:W3CDTF">2022-03-15T15:50:20Z</dcterms:created>
  <dcterms:modified xsi:type="dcterms:W3CDTF">2024-01-31T14:32:09Z</dcterms:modified>
</cp:coreProperties>
</file>