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20.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0"/>
  </p:notesMasterIdLst>
  <p:sldIdLst>
    <p:sldId id="415" r:id="rId2"/>
    <p:sldId id="509" r:id="rId3"/>
    <p:sldId id="510" r:id="rId4"/>
    <p:sldId id="520" r:id="rId5"/>
    <p:sldId id="521" r:id="rId6"/>
    <p:sldId id="522" r:id="rId7"/>
    <p:sldId id="523" r:id="rId8"/>
    <p:sldId id="524" r:id="rId9"/>
    <p:sldId id="525" r:id="rId10"/>
    <p:sldId id="526" r:id="rId11"/>
    <p:sldId id="527" r:id="rId12"/>
    <p:sldId id="528" r:id="rId13"/>
    <p:sldId id="529" r:id="rId14"/>
    <p:sldId id="530" r:id="rId15"/>
    <p:sldId id="534" r:id="rId16"/>
    <p:sldId id="519" r:id="rId17"/>
    <p:sldId id="511" r:id="rId18"/>
    <p:sldId id="512" r:id="rId19"/>
    <p:sldId id="514" r:id="rId20"/>
    <p:sldId id="515" r:id="rId21"/>
    <p:sldId id="516" r:id="rId22"/>
    <p:sldId id="513" r:id="rId23"/>
    <p:sldId id="535" r:id="rId24"/>
    <p:sldId id="536" r:id="rId25"/>
    <p:sldId id="537" r:id="rId26"/>
    <p:sldId id="481" r:id="rId27"/>
    <p:sldId id="517" r:id="rId28"/>
    <p:sldId id="51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72909" autoAdjust="0"/>
  </p:normalViewPr>
  <p:slideViewPr>
    <p:cSldViewPr snapToGrid="0" showGuides="1">
      <p:cViewPr varScale="1">
        <p:scale>
          <a:sx n="83" d="100"/>
          <a:sy n="83" d="100"/>
        </p:scale>
        <p:origin x="990" y="84"/>
      </p:cViewPr>
      <p:guideLst/>
    </p:cSldViewPr>
  </p:slideViewPr>
  <p:notesTextViewPr>
    <p:cViewPr>
      <p:scale>
        <a:sx n="3" d="2"/>
        <a:sy n="3" d="2"/>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09/02/2024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‘Household M4’ refers to monetary financial institutions’ sterling M4 liabilities to the household sector. Data on household M4 are available until December 2023. Data on disposable income are available until 2023 Q3. The final data point for 2023 Q4 is based on a staff projection for disposable income. </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1017269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Diamonds show quarterly headline GDP growth. Figures for 2023 Q4 and 2024 Q1 are Bank staff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790756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S&amp;P Global/CIPS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 reading of above 50 indicates an increase on the previous month while a reading below 50 indicates a fall. Dashed lines represent the long-run series averages, calculated from January 1998 for the current output and new orders series and July 2012 for the output expectations series. Latest data are flash estimates for January 2024.</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392037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Nationwide, ONS, Refinitiv Eikon from LSEG, Rightmove.co.uk, S&amp;P Global/Halifax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 for the ONS House Price Index is November 2023. Halifax, Nationwide and Rightmove data are advanced to reflect the respective timing of each data source in the house-buying process.</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303547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HMRC, KPMG/REC/S&amp;P Global UK Report on Jobs, Lloyds Business Barometer, ONS, S&amp;P Global/CIPS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Employment growth is the quarterly change in employment for people aged 16+. Latest data point is for 2023 Q3. The series shown here uses official LFS estimates up to 2023 Q2, and the ONS’s experimental alternative labour market statistics (based on HMRC payrolls data) for Q3. See Box B of the November 2023 Report for further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Bank staff’s indicator-based model of near-term employment growth uses mixed-data sampling (MIDAS) techniques (see Daniell and Moreira (2023) for more detail). A range of indicators inform the model, including series from the Bank of England Agents, the Lloyds Business Barometer, ONS/HMRC PAYE payrolls, S&amp;P Global/CIPS purchasing managers’ index and the KPMG/REC UK Report on Jobs. Indicators are weighted together according to their relative forecast performance in the recent past. Diamonds represent projections for 2023 Q4 and 2024 Q1.</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527642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Latest data points are for the three months to November 2023. The LFS unemployment series shown in these charts use the official LFS estimates up to June 2023 and thereafter use the ONS’s experimental alternative labour market statistics (based on claimant count data). See Box B of the November 2023 Report for further information. Contributions to the change in the vacancies to unemployment ratio since 2019 Q4 are approximations calculated as changes in the individual series and so do not exactly sum to the total. </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763608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model of trend wage growth is based on the approach of Stock and Watson (2016), estimated using quarterly AWE data for 24 industrial sectors. Pay growth in each sector is decomposed into a common trend, a sector-specific trend, a common transitory shock and a sector-specific transitory shock using a dynamic factor model. The common and sector-specific trends are then weighted using employment shares to produce an estimate of the trend in aggregate AWE growth. The shaded area shows ±1 standard deviation around the underlying trend estimate. Diamonds indicate the latest monthly outturns. Data are to 2023 Q3 (AWE and trend estimate) and November 2023 (AWE monthly data).</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39428298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DMP Survey, Indeed Hiring Lab, KPMG/REC/S&amp;P Global UK Report on Jobs,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Lines show measures of realised pay growth, while diamonds indicate projections or expectations. Definitions of wage growth vary between each of the measures. Private sector regular pay growth is Bank staff’s estimate of underlying pay growth from January to March 2022 and ONS private sector regular pay growth otherwise. DMP shows three-month average realised pay growth from the DMP Survey. KPMG/REC shows average starting salaries for permanent staff compared to the previous month. The REC index is mean-variance adjusted to ONS private sector regular pay growth over March 2001–19 and is advanced by 12 months, which coincides with the greatest correlation with private sector regular pay growth. The HMRC Real Time Information (RTI) measure is adjusted to strip out pay in sectors with a high share of public workers, such as public administration and defence, social security, education, health and social work, to proxy private sector wage developments. In contrast to the AWE measure of private sector regular pay, HMRC RTI data include bonus payments. Latest data points are the three months to November 2023 (ONS private sector regular pay), December 2023 (REC, HMRC RTI and Indeed Wage Tracker) and January 2024 (DMP Survey).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The Agents’ pay survey diamond shows respondents’ expected average pay settlements in 2024, weighted by employment and sector. The DMP diamond shows average expected pay growth one year ahead for respondents to the January 2024 DMP Survey. Pay growth projections are for 2024 Q1 to 2024 Q4.</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686009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Wage equation based on Yellen (2017). Private sector regular pay growth is Bank staff’s estimate of underlying pay growth between January 2020 and March 2022 and ONS private sector regular pay growth otherwise. Short-term inflation expectations are based on the Barclays Basix Index and the YouGov/Citigroup one year ahead measure of household inflation expectations and projected forward based on a Bayesian VAR estimation. Slack is based on the MPC’s estimates, informed by the vacancies to unemployment ratio. Productivity growth is based on long-run market sector productivity growth per head. The unexplained component is the residual. Data are to 2023 Q3, projections are for 2023 Q4 and 2024 Q1.</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3268655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2023. Data to December 2023. Component-level Bank staff projections from January 2024 to June 2024. Diamonds indicate projections for headline inflation in 2024 Q3 and Q4. The food component is defined as food and non-alcoholic beverages (FNAB). Fuels and lubricants estimates use Department for Energy Security and Net Zero petrol price data for January 2024 and then are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349621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November 2023 Monetary Policy Report. The darker diamonds show Bank staff’s current projections. Projections for GDP growth and the unemployment rate are quarterly and show 2023 Q4 and 2024 Q1 (November projections show 2023 Q3 to 2024 Q1). Projections for CPI inflation are monthly and show January to March 2024 (November projections show October 2023 to March 2024). The GDP growth rate projection for 2023 Q4 is based on official data to November, the CPI inflation figure is an outturn. For unemployment, up to 2023 Q2 the series is based on official LFS data and then experimental data up to November. Beyond this point, the Committee is drawing on the collective steer from other indicators of unemployment to inform its projection.</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Core goods is defined as goods excluding FNAB, alcohol, tobacco and energy. Data to December 2023. Bank staff projections from January 2024 to June 2024.</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676842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methodology for an aggregate underlying inflation measure is set out in </a:t>
            </a:r>
            <a:r>
              <a:rPr lang="en-GB" sz="1800" dirty="0" err="1">
                <a:effectLst/>
                <a:latin typeface="Arial" panose="020B0604020202020204" pitchFamily="34" charset="0"/>
                <a:ea typeface="Calibri" panose="020F0502020204030204" pitchFamily="34" charset="0"/>
                <a:cs typeface="Calibri" panose="020F0502020204030204" pitchFamily="34" charset="0"/>
              </a:rPr>
              <a:t>Potjagailo</a:t>
            </a:r>
            <a:r>
              <a:rPr lang="en-GB" sz="1800" dirty="0">
                <a:effectLst/>
                <a:latin typeface="Arial" panose="020B0604020202020204" pitchFamily="34" charset="0"/>
                <a:ea typeface="Calibri" panose="020F0502020204030204" pitchFamily="34" charset="0"/>
                <a:cs typeface="Calibri" panose="020F0502020204030204" pitchFamily="34" charset="0"/>
              </a:rPr>
              <a:t> et al (2022). The underlying services inflation measure shown here focuses on </a:t>
            </a:r>
            <a:r>
              <a:rPr lang="en-GB" sz="1800" dirty="0" err="1">
                <a:effectLst/>
                <a:latin typeface="Arial" panose="020B0604020202020204" pitchFamily="34" charset="0"/>
                <a:ea typeface="Calibri" panose="020F0502020204030204" pitchFamily="34" charset="0"/>
                <a:cs typeface="Calibri" panose="020F0502020204030204" pitchFamily="34" charset="0"/>
              </a:rPr>
              <a:t>comovement</a:t>
            </a:r>
            <a:r>
              <a:rPr lang="en-GB" sz="1800" dirty="0">
                <a:effectLst/>
                <a:latin typeface="Arial" panose="020B0604020202020204" pitchFamily="34" charset="0"/>
                <a:ea typeface="Calibri" panose="020F0502020204030204" pitchFamily="34" charset="0"/>
                <a:cs typeface="Calibri" panose="020F0502020204030204" pitchFamily="34" charset="0"/>
              </a:rPr>
              <a:t> in the prices of services items rather than all items. The inflation rate of each item is disentangled into a common component and idiosyncratic fluctuations using a dynamic factor model. In a second step, the common components of individual services price items are aggregated into the underlying services inflation measure using the CPI item weights. The latest data are for December 2023, the projection is to June 2024.</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545821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Citigroup, DMP Survey, YouGov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Short-term inflation expectations are shown in solid lines, medium-term expectations in dashed lines. Household expectations are taken from the YouGov/Citigroup survey for the next 12 months (short term) and five to 10 years ahead (medium term). Businesses’ expectations are three-month averages from the DMP Survey. Short-term expectations show firms’ own-price growth expectations for one year ahead, while medium-term expectations are firms’ CPI expectations three years ahead. Short-term financial market expectations are median one year ahead CPI expectations from the Bank’s Market Participants Survey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Medium-term financial market expectations are five years ahead CPI expectations from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The latest data are for January 2024 (DMP and YouGov/Citigroup survey) and February 2024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2903587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15893300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Tradeweb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UK implied real spot curves based on yields on UK index-linked government bond prices. Data to 23 January 2024. The proposal from the UK Statistics Authority to align methods and data sources of RPI to CPIH in February 2030 is likely to impact the moves in the 10-year rates. </a:t>
            </a: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2673533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Bank of England/Ipsos Inflation Attitudes Survey, Bank of England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Bloomberg Finance L.P., Consensus Economics, HMT, ONS, </a:t>
            </a:r>
            <a:r>
              <a:rPr lang="en-GB" sz="1800" dirty="0" err="1">
                <a:effectLst/>
                <a:latin typeface="Arial" panose="020B0604020202020204" pitchFamily="34" charset="0"/>
                <a:ea typeface="Calibri" panose="020F0502020204030204" pitchFamily="34" charset="0"/>
                <a:cs typeface="Calibri" panose="020F0502020204030204" pitchFamily="34" charset="0"/>
              </a:rPr>
              <a:t>TradeWeb</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Estimate for 2023 Q4. Model estimated with data from 1988 Q3 to 2023 Q3. Estimates of the average real-rate gap over the next three years are attained from a model using the Kalman filter. The model specification relates the current output gap to past and expected future output gaps, as well as the real-rate gap.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Estimate for December 2023. Range of estimates from three models. The models estimate the nominal policy rate and are adjusted for inflation expectations. Nominal interest rates are zero-coupon 10-year forward rates derived from UK government bond prices. Inflation expectations estimates are for consumer price inflation six to 10 years ahead from the half-year Consensus survey and are assumed constant in the intervening months. Expected policy rates are derived by stripping out term premia estimated using the following three models: the benchmark models in Malik and Meldrum (2016), </a:t>
            </a:r>
            <a:r>
              <a:rPr lang="en-GB" sz="1800" dirty="0" err="1">
                <a:effectLst/>
                <a:latin typeface="Arial" panose="020B0604020202020204" pitchFamily="34" charset="0"/>
                <a:ea typeface="Calibri" panose="020F0502020204030204" pitchFamily="34" charset="0"/>
                <a:cs typeface="Calibri" panose="020F0502020204030204" pitchFamily="34" charset="0"/>
              </a:rPr>
              <a:t>Vlieghe</a:t>
            </a:r>
            <a:r>
              <a:rPr lang="en-GB" sz="1800" dirty="0">
                <a:effectLst/>
                <a:latin typeface="Arial" panose="020B0604020202020204" pitchFamily="34" charset="0"/>
                <a:ea typeface="Calibri" panose="020F0502020204030204" pitchFamily="34" charset="0"/>
                <a:cs typeface="Calibri" panose="020F0502020204030204" pitchFamily="34" charset="0"/>
              </a:rPr>
              <a:t> (2016) and Meldrum and Roberts-Sklar (2015).</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Estimate for February 2024.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implied perceptions of the average monetary stance over the horizon, calculated as the difference between each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respondent’s weighted mean nominal Bank Rate expectations over the next three years and their own perceptions of the nominal neutral rate, averaged across respondents.</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3779966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596881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Bank of England Agents. </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When calculating these balances, reports of ‘slight’ pressure were given a 50% weight and reports of ‘significant’ pressure were given 100% weight.</a:t>
            </a: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2876109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Arial" panose="020B0604020202020204" pitchFamily="34" charset="0"/>
                <a:ea typeface="Calibri" panose="020F0502020204030204" pitchFamily="34" charset="0"/>
                <a:cs typeface="Calibri" panose="020F0502020204030204" pitchFamily="34" charset="0"/>
              </a:rPr>
              <a:t>Source: Bank of England Agents.</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3660936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See footnote (c) of Table 1.D for definition. Figures for 2023 Q4 to 2024 Q3 are Bank staff projections. These projections do not include the advance estimate of US GDP in 2023 Q4 or the preliminary flash estimate of euro-area GDP for the same quarter, which were released after the data cut-off. </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717723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Oil prices are Brent crude, converted to sterling. Gas prices are Bloomberg UK NBP Natural Gas Forward Day price. Dashed lines refer to respective futures curves using one-month forward prices based on the 15-day average to 23 January 2024, while dotted lines are based on the 15-day average to 24 October 2023. The final data points refer to futures curves at March 2027. </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628592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err="1">
                <a:effectLst/>
                <a:latin typeface="Arial" panose="020B0604020202020204" pitchFamily="34" charset="0"/>
                <a:ea typeface="Calibri" panose="020F0502020204030204" pitchFamily="34" charset="0"/>
                <a:cs typeface="Calibri" panose="020F0502020204030204" pitchFamily="34" charset="0"/>
              </a:rPr>
              <a:t>Freightos</a:t>
            </a:r>
            <a:r>
              <a:rPr lang="en-GB" sz="1800" dirty="0">
                <a:effectLst/>
                <a:latin typeface="Arial" panose="020B0604020202020204" pitchFamily="34" charset="0"/>
                <a:ea typeface="Calibri" panose="020F0502020204030204" pitchFamily="34" charset="0"/>
                <a:cs typeface="Calibri" panose="020F0502020204030204" pitchFamily="34" charset="0"/>
              </a:rPr>
              <a:t> Baltic Index, Refinitiv from LSEG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a:t>
            </a:r>
            <a:r>
              <a:rPr lang="en-GB" sz="1800" dirty="0" err="1">
                <a:effectLst/>
                <a:latin typeface="Arial" panose="020B0604020202020204" pitchFamily="34" charset="0"/>
                <a:ea typeface="Calibri" panose="020F0502020204030204" pitchFamily="34" charset="0"/>
                <a:cs typeface="Calibri" panose="020F0502020204030204" pitchFamily="34" charset="0"/>
              </a:rPr>
              <a:t>Freightos</a:t>
            </a:r>
            <a:r>
              <a:rPr lang="en-GB" sz="1800" dirty="0">
                <a:effectLst/>
                <a:latin typeface="Arial" panose="020B0604020202020204" pitchFamily="34" charset="0"/>
                <a:ea typeface="Calibri" panose="020F0502020204030204" pitchFamily="34" charset="0"/>
                <a:cs typeface="Calibri" panose="020F0502020204030204" pitchFamily="34" charset="0"/>
              </a:rPr>
              <a:t> Baltic indices are measures of the cost of container transport. Data are up to 23 January 2024. </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559651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Bureau of Economic Analysis, Eurostat,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UK CPI core goods inflation refers to goods excluding energy, alcohol, tobacco, food and non-alcoholic beverages. Euro-area HICP core goods inflation refers to Eurostat’s series for non-energy industrial goods. US PCE core goods inflation is an in-house measure constructed from the goods inflation subcomponents to be broadly comparable to the euro-area and UK data. Similarly, the US PCE services inflation measure shown here excludes energy services to improve comparability to euro-area and UK data. The chart shows data up to December 2023. </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173022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All data as of 23 January 2024. The November curves are estimated based on the 15 UK working days to 24 October 2023. The February curves are estimated using the 15 working days to 23 January 2024. Federal funds rate is the upper bound of the announced target range. ECB deposit rate is based on the date from which changes in policy rates are effective. The final data points refer to futures curves at March 2027.</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046060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reference rate for mortgages and fixed-rate savings bonds is the two-year overnight index swap (OIS) rate. The Bank’s quoted rates series are weighted monthly average rates advertised by all UK banks and building societies with products meeting the specific criteria. Diamonds for mortgage and savings products represent averages of daily quoted rates using data to 23 January 2024 and were provisional. OIS rate and Bank Rate show monthly averages and the respective diamonds show the average of daily rates to 23 January 2024. </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019355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‘Aggregate money’ and ‘aggregate lending’ refer to M4ex and M4Lex respectively, </a:t>
            </a:r>
            <a:r>
              <a:rPr lang="en-GB" sz="1800" dirty="0" err="1">
                <a:effectLst/>
                <a:latin typeface="Arial" panose="020B0604020202020204" pitchFamily="34" charset="0"/>
                <a:ea typeface="Calibri" panose="020F0502020204030204" pitchFamily="34" charset="0"/>
                <a:cs typeface="Calibri" panose="020F0502020204030204" pitchFamily="34" charset="0"/>
              </a:rPr>
              <a:t>ie</a:t>
            </a:r>
            <a:r>
              <a:rPr lang="en-GB" sz="1800" dirty="0">
                <a:effectLst/>
                <a:latin typeface="Arial" panose="020B0604020202020204" pitchFamily="34" charset="0"/>
                <a:ea typeface="Calibri" panose="020F0502020204030204" pitchFamily="34" charset="0"/>
                <a:cs typeface="Calibri" panose="020F0502020204030204" pitchFamily="34" charset="0"/>
              </a:rPr>
              <a:t> M4 and M4 Lending, both excluding intermediate other financial corporations (IOFCs). ‘Aggregate money, excluding other financial corporations’ refers to M4 excluding all other financial corporations (OFCs). IOFCs are specialised entities that mainly provide intermediation services to banks and building societies. OFCs also include non-intermediary financial corporations, for example insurance companies and pension funds. Only quarterly data are available for the aggregate money and aggregate lending series from 1998 Q4 to 2010 Q2. All other data are at a monthly frequency. The final data points refer to December 2023. For more information on these data, see Further details about M4 data, Further details about M4 excluding intermediate other financial corporations (OFCs) data and Further details about M4 lending excluding lending to intermediate other financial corporations data.</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5393573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2024</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2.9: The recent weakness in household money growth reflects in part a reversal in the money overhang that emerged during the pandemic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Ratio of household M4 to annualised gross disposable income</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ratio of household M4 to household income increased sharply during the pandemic but has since normalised. ">
            <a:extLst>
              <a:ext uri="{FF2B5EF4-FFF2-40B4-BE49-F238E27FC236}">
                <a16:creationId xmlns:a16="http://schemas.microsoft.com/office/drawing/2014/main" id="{0DA2A4C1-FA0E-4106-E03F-AA02A0F279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142" y="1875600"/>
            <a:ext cx="11167716" cy="3681548"/>
          </a:xfrm>
          <a:prstGeom prst="rect">
            <a:avLst/>
          </a:prstGeom>
        </p:spPr>
      </p:pic>
    </p:spTree>
    <p:extLst>
      <p:ext uri="{BB962C8B-B14F-4D97-AF65-F5344CB8AC3E}">
        <p14:creationId xmlns:p14="http://schemas.microsoft.com/office/powerpoint/2010/main" val="1913466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2.10: GDP was subdued during 2023, but is expected to pick up from 2024 Q1</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GDP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GDP fell by 0.1% 2023 Q3 and is expected to have been flat in Q4 but pick up a bit in 2024 Q1. ">
            <a:extLst>
              <a:ext uri="{FF2B5EF4-FFF2-40B4-BE49-F238E27FC236}">
                <a16:creationId xmlns:a16="http://schemas.microsoft.com/office/drawing/2014/main" id="{493333CC-1E17-31C2-7843-EDEE9F5CC5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6284" y="1864800"/>
            <a:ext cx="9159432" cy="4703726"/>
          </a:xfrm>
          <a:prstGeom prst="rect">
            <a:avLst/>
          </a:prstGeom>
        </p:spPr>
      </p:pic>
    </p:spTree>
    <p:extLst>
      <p:ext uri="{BB962C8B-B14F-4D97-AF65-F5344CB8AC3E}">
        <p14:creationId xmlns:p14="http://schemas.microsoft.com/office/powerpoint/2010/main" val="3626941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2.11: Business survey measures suggest an improvement in economic activity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output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Near-term growth indicators edged up above the 50 'no change' mark. Forward-looking measures are just above their long-run averages.">
            <a:extLst>
              <a:ext uri="{FF2B5EF4-FFF2-40B4-BE49-F238E27FC236}">
                <a16:creationId xmlns:a16="http://schemas.microsoft.com/office/drawing/2014/main" id="{055343C6-CBB0-3848-BA51-35EFA3A896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585" y="1839600"/>
            <a:ext cx="11080830" cy="4734472"/>
          </a:xfrm>
          <a:prstGeom prst="rect">
            <a:avLst/>
          </a:prstGeom>
        </p:spPr>
      </p:pic>
    </p:spTree>
    <p:extLst>
      <p:ext uri="{BB962C8B-B14F-4D97-AF65-F5344CB8AC3E}">
        <p14:creationId xmlns:p14="http://schemas.microsoft.com/office/powerpoint/2010/main" val="1903633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2.12: Nominal house prices have edged down, although some timelier indicators have picked up recently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official measure of house prices has been flat, whereas some indicators have started to pick up. ">
            <a:extLst>
              <a:ext uri="{FF2B5EF4-FFF2-40B4-BE49-F238E27FC236}">
                <a16:creationId xmlns:a16="http://schemas.microsoft.com/office/drawing/2014/main" id="{4B230BF4-50F6-3522-75F7-1A1953195E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89" y="1850400"/>
            <a:ext cx="11231822" cy="4321564"/>
          </a:xfrm>
          <a:prstGeom prst="rect">
            <a:avLst/>
          </a:prstGeom>
        </p:spPr>
      </p:pic>
    </p:spTree>
    <p:extLst>
      <p:ext uri="{BB962C8B-B14F-4D97-AF65-F5344CB8AC3E}">
        <p14:creationId xmlns:p14="http://schemas.microsoft.com/office/powerpoint/2010/main" val="668942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2.13: Survey-based model estimates suggest that employment growth continued to slow around the turn of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quarterly employment growth</a:t>
            </a:r>
            <a:r>
              <a:rPr lang="en-GB" b="0" baseline="30000" dirty="0">
                <a:latin typeface="Arial" panose="020B0604020202020204" pitchFamily="34" charset="0"/>
                <a:cs typeface="Arial" panose="020B0604020202020204" pitchFamily="34" charset="0"/>
              </a:rPr>
              <a:t>(a)(b)</a:t>
            </a:r>
            <a:r>
              <a:rPr lang="en-GB" b="0" dirty="0">
                <a:latin typeface="Arial" panose="020B0604020202020204" pitchFamily="34" charset="0"/>
                <a:cs typeface="Arial" panose="020B0604020202020204" pitchFamily="34" charset="0"/>
              </a:rPr>
              <a:t> </a:t>
            </a:r>
          </a:p>
        </p:txBody>
      </p:sp>
      <p:pic>
        <p:nvPicPr>
          <p:cNvPr id="4" name="Picture 3" descr="A staff model of employment growth suggests the downward trend since late 2021 has continued, with growth expected to be modest or close to flat in coming quarters. ">
            <a:extLst>
              <a:ext uri="{FF2B5EF4-FFF2-40B4-BE49-F238E27FC236}">
                <a16:creationId xmlns:a16="http://schemas.microsoft.com/office/drawing/2014/main" id="{120FECEF-3020-2C16-9198-DB4B07EB9F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276" y="1846800"/>
            <a:ext cx="11263448" cy="3720202"/>
          </a:xfrm>
          <a:prstGeom prst="rect">
            <a:avLst/>
          </a:prstGeom>
        </p:spPr>
      </p:pic>
    </p:spTree>
    <p:extLst>
      <p:ext uri="{BB962C8B-B14F-4D97-AF65-F5344CB8AC3E}">
        <p14:creationId xmlns:p14="http://schemas.microsoft.com/office/powerpoint/2010/main" val="299475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2.14: Although loosening, the labour market remains tight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to unemployment ratio and contributions to changes in the vacancies to unemployment ratio since 2019 Q4</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fall in the vacancies to unemployment ratio has been driven by both falls in vacancies and recent rises in unemployment.">
            <a:extLst>
              <a:ext uri="{FF2B5EF4-FFF2-40B4-BE49-F238E27FC236}">
                <a16:creationId xmlns:a16="http://schemas.microsoft.com/office/drawing/2014/main" id="{36A6400A-3FEF-F6A9-649A-4A25B3E23F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147" y="1864800"/>
            <a:ext cx="10131706" cy="4679854"/>
          </a:xfrm>
          <a:prstGeom prst="rect">
            <a:avLst/>
          </a:prstGeom>
        </p:spPr>
      </p:pic>
    </p:spTree>
    <p:extLst>
      <p:ext uri="{BB962C8B-B14F-4D97-AF65-F5344CB8AC3E}">
        <p14:creationId xmlns:p14="http://schemas.microsoft.com/office/powerpoint/2010/main" val="3462107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2.15: An estimate of the underlying trend in pay growth was relatively stable over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whole-economy total AWE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fficial pay growth has been more volatile than an estimate of its underlying trend in recent years.">
            <a:extLst>
              <a:ext uri="{FF2B5EF4-FFF2-40B4-BE49-F238E27FC236}">
                <a16:creationId xmlns:a16="http://schemas.microsoft.com/office/drawing/2014/main" id="{DF625A3A-B357-88A0-16E2-5BE5852DFA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8494" y="1846800"/>
            <a:ext cx="9695012" cy="4787960"/>
          </a:xfrm>
          <a:prstGeom prst="rect">
            <a:avLst/>
          </a:prstGeom>
        </p:spPr>
      </p:pic>
    </p:spTree>
    <p:extLst>
      <p:ext uri="{BB962C8B-B14F-4D97-AF65-F5344CB8AC3E}">
        <p14:creationId xmlns:p14="http://schemas.microsoft.com/office/powerpoint/2010/main" val="1103068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2.16: Annual private sector regular pay growth has fallen, in line with other measures</a:t>
            </a:r>
            <a:br>
              <a:rPr lang="en-GB" dirty="0">
                <a:latin typeface="Arial" panose="020B0604020202020204" pitchFamily="34" charset="0"/>
                <a:cs typeface="Arial" panose="020B0604020202020204" pitchFamily="34" charset="0"/>
              </a:rPr>
            </a:br>
            <a:r>
              <a:rPr lang="en-GB" b="0" dirty="0" err="1">
                <a:latin typeface="Arial" panose="020B0604020202020204" pitchFamily="34" charset="0"/>
                <a:cs typeface="Arial" panose="020B0604020202020204" pitchFamily="34" charset="0"/>
              </a:rPr>
              <a:t>Measures</a:t>
            </a:r>
            <a:r>
              <a:rPr lang="en-GB" b="0" dirty="0">
                <a:latin typeface="Arial" panose="020B0604020202020204" pitchFamily="34" charset="0"/>
                <a:cs typeface="Arial" panose="020B0604020202020204" pitchFamily="34" charset="0"/>
              </a:rPr>
              <a:t> of annual private sector wage growth</a:t>
            </a:r>
            <a:r>
              <a:rPr lang="en-GB" b="0" baseline="30000" dirty="0">
                <a:latin typeface="Arial" panose="020B0604020202020204" pitchFamily="34" charset="0"/>
                <a:cs typeface="Arial" panose="020B0604020202020204" pitchFamily="34" charset="0"/>
              </a:rPr>
              <a:t>(a)(b)</a:t>
            </a:r>
            <a:endParaRPr lang="en-GB" b="0" dirty="0">
              <a:latin typeface="Arial" panose="020B0604020202020204" pitchFamily="34" charset="0"/>
              <a:cs typeface="Arial" panose="020B0604020202020204" pitchFamily="34" charset="0"/>
            </a:endParaRPr>
          </a:p>
        </p:txBody>
      </p:sp>
      <p:pic>
        <p:nvPicPr>
          <p:cNvPr id="4" name="Picture 3" descr="Most measures suggest pay growth is now between 6% and 7%. It is projected to fall to around 5% in 2024.">
            <a:extLst>
              <a:ext uri="{FF2B5EF4-FFF2-40B4-BE49-F238E27FC236}">
                <a16:creationId xmlns:a16="http://schemas.microsoft.com/office/drawing/2014/main" id="{3D13F908-EF56-FE49-6A59-723DDFDA9D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277" y="1846025"/>
            <a:ext cx="11245446" cy="4809862"/>
          </a:xfrm>
          <a:prstGeom prst="rect">
            <a:avLst/>
          </a:prstGeom>
        </p:spPr>
      </p:pic>
    </p:spTree>
    <p:extLst>
      <p:ext uri="{BB962C8B-B14F-4D97-AF65-F5344CB8AC3E}">
        <p14:creationId xmlns:p14="http://schemas.microsoft.com/office/powerpoint/2010/main" val="781627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2.17: Falling inflation expectations and a looser labour market are expected to reduce pay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Pay growth is expected to fall in 2024 as inflation expectations and slack decline, but there is still some unexplained strength.">
            <a:extLst>
              <a:ext uri="{FF2B5EF4-FFF2-40B4-BE49-F238E27FC236}">
                <a16:creationId xmlns:a16="http://schemas.microsoft.com/office/drawing/2014/main" id="{10BFAC2D-1E2B-6C08-1C5E-6B3E61B67A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2030" y="1864800"/>
            <a:ext cx="8927940" cy="4698766"/>
          </a:xfrm>
          <a:prstGeom prst="rect">
            <a:avLst/>
          </a:prstGeom>
        </p:spPr>
      </p:pic>
    </p:spTree>
    <p:extLst>
      <p:ext uri="{BB962C8B-B14F-4D97-AF65-F5344CB8AC3E}">
        <p14:creationId xmlns:p14="http://schemas.microsoft.com/office/powerpoint/2010/main" val="3409296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2.18: Consumer price inflation has fallen since last year’s peak and is projected to fall further before rising again in 2024 H2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PI inflation has fallen significantly, and is expected to reach 2% in 2024 Q2 before rising a little in Q3 and Q4.">
            <a:extLst>
              <a:ext uri="{FF2B5EF4-FFF2-40B4-BE49-F238E27FC236}">
                <a16:creationId xmlns:a16="http://schemas.microsoft.com/office/drawing/2014/main" id="{5C96EF06-F3C6-8FAA-531C-D5A2FA5F9B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23" y="1850400"/>
            <a:ext cx="11219954" cy="4434974"/>
          </a:xfrm>
          <a:prstGeom prst="rect">
            <a:avLst/>
          </a:prstGeom>
        </p:spPr>
      </p:pic>
    </p:spTree>
    <p:extLst>
      <p:ext uri="{BB962C8B-B14F-4D97-AF65-F5344CB8AC3E}">
        <p14:creationId xmlns:p14="http://schemas.microsoft.com/office/powerpoint/2010/main" val="3558044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In the MPC’s latest projections, GDP picks up a little in 2024 Q1 following weakness in 2023, the unemployment rate continues to drift up and CPI inflation rises in January before falling again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6" name="Picture 5" descr="GDP growth is expected to pick up a little in 2024 Q1, following weakness over 2023 H2. The unemployment rate is expected to increase slightly to 4.4% in 2024 Q1, and CPI inflation is expected to fall 0.6 percentage points to 3.6% over 2024 Q1.">
            <a:extLst>
              <a:ext uri="{FF2B5EF4-FFF2-40B4-BE49-F238E27FC236}">
                <a16:creationId xmlns:a16="http://schemas.microsoft.com/office/drawing/2014/main" id="{D5736A8B-6F0E-AC94-DA3D-CF3E726C63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3240" y="1997738"/>
            <a:ext cx="4101536" cy="4543200"/>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2.19: Services price inflation is still high and is expected to decline more slowly than goods inflation</a:t>
            </a:r>
            <a:br>
              <a:rPr lang="en-GB" dirty="0">
                <a:latin typeface="Arial" panose="020B0604020202020204" pitchFamily="34" charset="0"/>
                <a:cs typeface="Arial" panose="020B0604020202020204" pitchFamily="34" charset="0"/>
              </a:rPr>
            </a:br>
            <a:r>
              <a:rPr lang="en-GB" b="0" dirty="0" err="1">
                <a:latin typeface="Arial" panose="020B0604020202020204" pitchFamily="34" charset="0"/>
                <a:cs typeface="Arial" panose="020B0604020202020204" pitchFamily="34" charset="0"/>
              </a:rPr>
              <a:t>Inflation</a:t>
            </a:r>
            <a:r>
              <a:rPr lang="en-GB" b="0" dirty="0">
                <a:latin typeface="Arial" panose="020B0604020202020204" pitchFamily="34" charset="0"/>
                <a:cs typeface="Arial" panose="020B0604020202020204" pitchFamily="34" charset="0"/>
              </a:rPr>
              <a:t> rates for components of CPI</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7" name="Picture 6" descr="Services inflation is elevated, and is expected to fall more slowly than food and goods inflation.">
            <a:extLst>
              <a:ext uri="{FF2B5EF4-FFF2-40B4-BE49-F238E27FC236}">
                <a16:creationId xmlns:a16="http://schemas.microsoft.com/office/drawing/2014/main" id="{B823EEDA-2D62-AC83-59B2-831F3A0C69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333" y="1824415"/>
            <a:ext cx="10333571" cy="4761579"/>
          </a:xfrm>
          <a:prstGeom prst="rect">
            <a:avLst/>
          </a:prstGeom>
        </p:spPr>
      </p:pic>
    </p:spTree>
    <p:extLst>
      <p:ext uri="{BB962C8B-B14F-4D97-AF65-F5344CB8AC3E}">
        <p14:creationId xmlns:p14="http://schemas.microsoft.com/office/powerpoint/2010/main" val="1661918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2.20: Measures of services inflation have been falling gradually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services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 measure of underlying services inflation has been falling since early 2023, ahead of the headline rate.">
            <a:extLst>
              <a:ext uri="{FF2B5EF4-FFF2-40B4-BE49-F238E27FC236}">
                <a16:creationId xmlns:a16="http://schemas.microsoft.com/office/drawing/2014/main" id="{38D072DF-5EE8-075F-EAB6-C29FF413BB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209" y="1501200"/>
            <a:ext cx="11235582" cy="4809182"/>
          </a:xfrm>
          <a:prstGeom prst="rect">
            <a:avLst/>
          </a:prstGeom>
        </p:spPr>
      </p:pic>
    </p:spTree>
    <p:extLst>
      <p:ext uri="{BB962C8B-B14F-4D97-AF65-F5344CB8AC3E}">
        <p14:creationId xmlns:p14="http://schemas.microsoft.com/office/powerpoint/2010/main" val="2787146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2.21: Inflation expectations have fallen since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inflation expectations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hort-term inflation expectations peaked in 2022 and continue to fall slowly. Medium-term expectations have been roughly flat since July.">
            <a:extLst>
              <a:ext uri="{FF2B5EF4-FFF2-40B4-BE49-F238E27FC236}">
                <a16:creationId xmlns:a16="http://schemas.microsoft.com/office/drawing/2014/main" id="{4C1E53D8-A775-E841-7A97-3A21A668CD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0618" y="1494000"/>
            <a:ext cx="9830764" cy="5115092"/>
          </a:xfrm>
          <a:prstGeom prst="rect">
            <a:avLst/>
          </a:prstGeom>
        </p:spPr>
      </p:pic>
    </p:spTree>
    <p:extLst>
      <p:ext uri="{BB962C8B-B14F-4D97-AF65-F5344CB8AC3E}">
        <p14:creationId xmlns:p14="http://schemas.microsoft.com/office/powerpoint/2010/main" val="37907910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C: Assessing the restrictiveness of the monetary policy stance</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29481517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Real interest rates have risen since early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real interest rates from index-linked bonds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Real interest rates across different maturities have risen materially since 2022 and are currently positive.">
            <a:extLst>
              <a:ext uri="{FF2B5EF4-FFF2-40B4-BE49-F238E27FC236}">
                <a16:creationId xmlns:a16="http://schemas.microsoft.com/office/drawing/2014/main" id="{E9E175DC-FDF0-43C0-19C6-F9F8FE837A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116" y="1586089"/>
            <a:ext cx="10986876" cy="4386448"/>
          </a:xfrm>
          <a:prstGeom prst="rect">
            <a:avLst/>
          </a:prstGeom>
        </p:spPr>
      </p:pic>
    </p:spTree>
    <p:extLst>
      <p:ext uri="{BB962C8B-B14F-4D97-AF65-F5344CB8AC3E}">
        <p14:creationId xmlns:p14="http://schemas.microsoft.com/office/powerpoint/2010/main" val="812461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Table 1: A range of approaches to measuring the monetary stance indicate that it is currently restrictive</a:t>
            </a:r>
            <a:endParaRPr lang="en-GB" b="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0F2F5B7F-AD24-2A4D-ED91-7EC26503B0B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429" y="2727690"/>
            <a:ext cx="11321142" cy="1402620"/>
          </a:xfrm>
          <a:prstGeom prst="rect">
            <a:avLst/>
          </a:prstGeom>
        </p:spPr>
      </p:pic>
    </p:spTree>
    <p:extLst>
      <p:ext uri="{BB962C8B-B14F-4D97-AF65-F5344CB8AC3E}">
        <p14:creationId xmlns:p14="http://schemas.microsoft.com/office/powerpoint/2010/main" val="2343686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D: Agents’ update on business conditions </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46424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Most factors affecting pay settlements are expected to exert less pressure in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Factors affecting average pay settlements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hart A is bar chart expressed in net balance of respondents that ranks factors affecting pay settlements in 2024 from largest to smallest. It includes comparator bars for 2023.  The factors most contributing to pay settlements are changes in the minimum wages, consumer price inflation, market/industry pay changes and ability to recruit and retain staff. The factors dragging on settlements are ability to pass on cost increases to prices, changes in profitability and economic uncertainty.">
            <a:extLst>
              <a:ext uri="{FF2B5EF4-FFF2-40B4-BE49-F238E27FC236}">
                <a16:creationId xmlns:a16="http://schemas.microsoft.com/office/drawing/2014/main" id="{233530DE-91BE-0EC4-665C-F4D3784BB2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9352" y="1850400"/>
            <a:ext cx="8673296" cy="4755972"/>
          </a:xfrm>
          <a:prstGeom prst="rect">
            <a:avLst/>
          </a:prstGeom>
        </p:spPr>
      </p:pic>
    </p:spTree>
    <p:extLst>
      <p:ext uri="{BB962C8B-B14F-4D97-AF65-F5344CB8AC3E}">
        <p14:creationId xmlns:p14="http://schemas.microsoft.com/office/powerpoint/2010/main" val="2150977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Expected pay settlements are lower in sectors facing weaker demand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pay settlements</a:t>
            </a:r>
          </a:p>
        </p:txBody>
      </p:sp>
      <p:pic>
        <p:nvPicPr>
          <p:cNvPr id="4" name="Picture 3" descr="Chart B is a bar graph comparing pay settlement outturns in 2023 to expected settlements in 2024 for different sectors and All firms. It shows that pay settlements in manufacturing, construction and business services are expected to fall around 1 percentage point in 2024, while they are expected to rise slightly in consumer services and consumer goods.">
            <a:extLst>
              <a:ext uri="{FF2B5EF4-FFF2-40B4-BE49-F238E27FC236}">
                <a16:creationId xmlns:a16="http://schemas.microsoft.com/office/drawing/2014/main" id="{4D8469D6-9E9B-8901-0B52-A3345345DC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5798" y="1812075"/>
            <a:ext cx="9860404" cy="4832374"/>
          </a:xfrm>
          <a:prstGeom prst="rect">
            <a:avLst/>
          </a:prstGeom>
        </p:spPr>
      </p:pic>
    </p:spTree>
    <p:extLst>
      <p:ext uri="{BB962C8B-B14F-4D97-AF65-F5344CB8AC3E}">
        <p14:creationId xmlns:p14="http://schemas.microsoft.com/office/powerpoint/2010/main" val="3049121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 Global GDP growth continues to be subdued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world GDP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UK-weighted world GDP growth fell over 2022 and has stayed below its 2010-19 average since 2022 Q4. This is projected to continue into 2024.">
            <a:extLst>
              <a:ext uri="{FF2B5EF4-FFF2-40B4-BE49-F238E27FC236}">
                <a16:creationId xmlns:a16="http://schemas.microsoft.com/office/drawing/2014/main" id="{6BF19091-E48E-FF07-2AD8-F0A6E1411E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1" y="1490400"/>
            <a:ext cx="10267518" cy="5014144"/>
          </a:xfrm>
          <a:prstGeom prst="rect">
            <a:avLst/>
          </a:prstGeom>
        </p:spPr>
      </p:pic>
    </p:spTree>
    <p:extLst>
      <p:ext uri="{BB962C8B-B14F-4D97-AF65-F5344CB8AC3E}">
        <p14:creationId xmlns:p14="http://schemas.microsoft.com/office/powerpoint/2010/main" val="4131890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 Oil and gas prices have fallen materially since the November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gas and oil prices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Both oil and gas futures prices are materially lower than in November.">
            <a:extLst>
              <a:ext uri="{FF2B5EF4-FFF2-40B4-BE49-F238E27FC236}">
                <a16:creationId xmlns:a16="http://schemas.microsoft.com/office/drawing/2014/main" id="{B55B27A9-B00F-2F80-2A5F-81E6412FD7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39600"/>
            <a:ext cx="11256000" cy="4458454"/>
          </a:xfrm>
          <a:prstGeom prst="rect">
            <a:avLst/>
          </a:prstGeom>
        </p:spPr>
      </p:pic>
    </p:spTree>
    <p:extLst>
      <p:ext uri="{BB962C8B-B14F-4D97-AF65-F5344CB8AC3E}">
        <p14:creationId xmlns:p14="http://schemas.microsoft.com/office/powerpoint/2010/main" val="1075275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2.4: Shipping costs have increased following disruption in the Red Sea</a:t>
            </a:r>
            <a:br>
              <a:rPr lang="en-GB" dirty="0">
                <a:latin typeface="Arial" panose="020B0604020202020204" pitchFamily="34" charset="0"/>
                <a:cs typeface="Arial" panose="020B0604020202020204" pitchFamily="34" charset="0"/>
              </a:rPr>
            </a:br>
            <a:r>
              <a:rPr lang="en-GB" b="0" dirty="0" err="1">
                <a:latin typeface="Arial" panose="020B0604020202020204" pitchFamily="34" charset="0"/>
                <a:cs typeface="Arial" panose="020B0604020202020204" pitchFamily="34" charset="0"/>
              </a:rPr>
              <a:t>Freightos</a:t>
            </a:r>
            <a:r>
              <a:rPr lang="en-GB" b="0" dirty="0">
                <a:latin typeface="Arial" panose="020B0604020202020204" pitchFamily="34" charset="0"/>
                <a:cs typeface="Arial" panose="020B0604020202020204" pitchFamily="34" charset="0"/>
              </a:rPr>
              <a:t> Baltic container indices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dices of shipping costs from East Asia to Europe have increased in recent weeks, but remain well below 2021 levels. ">
            <a:extLst>
              <a:ext uri="{FF2B5EF4-FFF2-40B4-BE49-F238E27FC236}">
                <a16:creationId xmlns:a16="http://schemas.microsoft.com/office/drawing/2014/main" id="{920390CC-3A01-89BC-DDF5-BB81804242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523" y="1454400"/>
            <a:ext cx="10414954" cy="5086144"/>
          </a:xfrm>
          <a:prstGeom prst="rect">
            <a:avLst/>
          </a:prstGeom>
        </p:spPr>
      </p:pic>
    </p:spTree>
    <p:extLst>
      <p:ext uri="{BB962C8B-B14F-4D97-AF65-F5344CB8AC3E}">
        <p14:creationId xmlns:p14="http://schemas.microsoft.com/office/powerpoint/2010/main" val="285941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2.5: Core goods inflation has fallen more quickly than services inflation across advanced economies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core goods and services consumer price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ore goods inflation has fallen sharply across countries, while services inflation has proven more sticky. ">
            <a:extLst>
              <a:ext uri="{FF2B5EF4-FFF2-40B4-BE49-F238E27FC236}">
                <a16:creationId xmlns:a16="http://schemas.microsoft.com/office/drawing/2014/main" id="{9F87B3D1-E986-886F-1ABA-73FAA8C289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572" y="1864025"/>
            <a:ext cx="10154856" cy="4735310"/>
          </a:xfrm>
          <a:prstGeom prst="rect">
            <a:avLst/>
          </a:prstGeom>
        </p:spPr>
      </p:pic>
    </p:spTree>
    <p:extLst>
      <p:ext uri="{BB962C8B-B14F-4D97-AF65-F5344CB8AC3E}">
        <p14:creationId xmlns:p14="http://schemas.microsoft.com/office/powerpoint/2010/main" val="2475709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2.6: Policy rate expectations have fallen materially across advanced economies since the November Report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forward curves for the US, euro area and UK</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market-implied paths of policy rates in the UK and US have converged since the November Report, remaining higher than in the euro area.">
            <a:extLst>
              <a:ext uri="{FF2B5EF4-FFF2-40B4-BE49-F238E27FC236}">
                <a16:creationId xmlns:a16="http://schemas.microsoft.com/office/drawing/2014/main" id="{CD516323-147C-3BF5-2E53-16F501656E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298" y="1850400"/>
            <a:ext cx="11325404" cy="4482378"/>
          </a:xfrm>
          <a:prstGeom prst="rect">
            <a:avLst/>
          </a:prstGeom>
        </p:spPr>
      </p:pic>
    </p:spTree>
    <p:extLst>
      <p:ext uri="{BB962C8B-B14F-4D97-AF65-F5344CB8AC3E}">
        <p14:creationId xmlns:p14="http://schemas.microsoft.com/office/powerpoint/2010/main" val="942905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2.7: Falls in reference rates have fed through to mortgage rates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quoted interest rates on two-year fixed-rate mortgages, fixed-rate savings bonds, instant-access accounts, and their respective reference rates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ixed-rate mortgage and bond rates have tracked reference rates, rising in 2022-23, and falling more recently. Instant access deposit rates have risen more slowly.">
            <a:extLst>
              <a:ext uri="{FF2B5EF4-FFF2-40B4-BE49-F238E27FC236}">
                <a16:creationId xmlns:a16="http://schemas.microsoft.com/office/drawing/2014/main" id="{D0320FF2-5069-09E3-D153-FE400019F2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544" y="1861200"/>
            <a:ext cx="11266912" cy="4459228"/>
          </a:xfrm>
          <a:prstGeom prst="rect">
            <a:avLst/>
          </a:prstGeom>
        </p:spPr>
      </p:pic>
    </p:spTree>
    <p:extLst>
      <p:ext uri="{BB962C8B-B14F-4D97-AF65-F5344CB8AC3E}">
        <p14:creationId xmlns:p14="http://schemas.microsoft.com/office/powerpoint/2010/main" val="1738125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2.8: Aggregate money and lending growth remain historically 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Twelve-month growth rate of aggregate money and lending</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ggregate money and lending growth rose in 2020, have since fallen and were negative in September.">
            <a:extLst>
              <a:ext uri="{FF2B5EF4-FFF2-40B4-BE49-F238E27FC236}">
                <a16:creationId xmlns:a16="http://schemas.microsoft.com/office/drawing/2014/main" id="{3958092D-6420-35EE-148A-84C710A8F1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878" y="1494000"/>
            <a:ext cx="11256244" cy="4458550"/>
          </a:xfrm>
          <a:prstGeom prst="rect">
            <a:avLst/>
          </a:prstGeom>
        </p:spPr>
      </p:pic>
    </p:spTree>
    <p:extLst>
      <p:ext uri="{BB962C8B-B14F-4D97-AF65-F5344CB8AC3E}">
        <p14:creationId xmlns:p14="http://schemas.microsoft.com/office/powerpoint/2010/main" val="237786380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2658</TotalTime>
  <Words>3493</Words>
  <Application>Microsoft Office PowerPoint</Application>
  <PresentationFormat>Widescreen</PresentationFormat>
  <Paragraphs>127</Paragraphs>
  <Slides>28</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Century Gothic</vt:lpstr>
      <vt:lpstr>Bank LINKS Template</vt:lpstr>
      <vt:lpstr>PowerPoint Presentation</vt:lpstr>
      <vt:lpstr>Chart 2.1: In the MPC’s latest projections, GDP picks up a little in 2024 Q1 following weakness in 2023, the unemployment rate continues to drift up and CPI inflation rises in January before falling again Near-term projections(a) </vt:lpstr>
      <vt:lpstr>Chart 2.2: Global GDP growth continues to be subdued Four-quarter UK-weighted world GDP growth(a) </vt:lpstr>
      <vt:lpstr>Chart 2.3: Oil and gas prices have fallen materially since the November Report UK wholesale gas and oil prices(a) </vt:lpstr>
      <vt:lpstr>Chart 2.4: Shipping costs have increased following disruption in the Red Sea Freightos Baltic container indices(a) </vt:lpstr>
      <vt:lpstr>Chart 2.5: Core goods inflation has fallen more quickly than services inflation across advanced economies Annual core goods and services consumer price inflation(a) </vt:lpstr>
      <vt:lpstr>Chart 2.6: Policy rate expectations have fallen materially across advanced economies since the November Report  Policy rates and forward curves for the US, euro area and UK(a) </vt:lpstr>
      <vt:lpstr>Chart 2.7: Falls in reference rates have fed through to mortgage rates  Average quoted interest rates on two-year fixed-rate mortgages, fixed-rate savings bonds, instant-access accounts, and their respective reference rates(a) </vt:lpstr>
      <vt:lpstr>Chart 2.8: Aggregate money and lending growth remain historically low Twelve-month growth rate of aggregate money and lending(a) </vt:lpstr>
      <vt:lpstr>Chart 2.9: The recent weakness in household money growth reflects in part a reversal in the money overhang that emerged during the pandemic  Ratio of household M4 to annualised gross disposable income(a) </vt:lpstr>
      <vt:lpstr>Chart 2.10: GDP was subdued during 2023, but is expected to pick up from 2024 Q1 Contributions to quarterly GDP growth(a) </vt:lpstr>
      <vt:lpstr>Chart 2.11: Business survey measures suggest an improvement in economic activity Survey indicators of UK output growth(a) </vt:lpstr>
      <vt:lpstr>Chart 2.12: Nominal house prices have edged down, although some timelier indicators have picked up recently House price indices(a) </vt:lpstr>
      <vt:lpstr>Chart 2.13: Survey-based model estimates suggest that employment growth continued to slow around the turn of this year Measures of quarterly employment growth(a)(b) </vt:lpstr>
      <vt:lpstr>Chart 2.14: Although loosening, the labour market remains tight Vacancies to unemployment ratio and contributions to changes in the vacancies to unemployment ratio since 2019 Q4(a) </vt:lpstr>
      <vt:lpstr>Chart 2.15: An estimate of the underlying trend in pay growth was relatively stable over 2023 Annual whole-economy total AWE growth(a) </vt:lpstr>
      <vt:lpstr>Chart 2.16: Annual private sector regular pay growth has fallen, in line with other measures Measures of annual private sector wage growth(a)(b)</vt:lpstr>
      <vt:lpstr>Chart 2.17: Falling inflation expectations and a looser labour market are expected to reduce pay growth Contributions to annual private sector regular pay growth(a) </vt:lpstr>
      <vt:lpstr>Chart 2.18: Consumer price inflation has fallen since last year’s peak and is projected to fall further before rising again in 2024 H2 Contributions to CPI inflation(a) </vt:lpstr>
      <vt:lpstr>Chart 2.19: Services price inflation is still high and is expected to decline more slowly than goods inflation Inflation rates for components of CPI(a) </vt:lpstr>
      <vt:lpstr>Chart 2.20: Measures of services inflation have been falling gradually Measures of services inflation(a) </vt:lpstr>
      <vt:lpstr>Chart 2.21: Inflation expectations have fallen since 2022 Survey-based measures of inflation expectations(a) </vt:lpstr>
      <vt:lpstr>Box C: Assessing the restrictiveness of the monetary policy stance</vt:lpstr>
      <vt:lpstr>Chart A: Real interest rates have risen since early 2022 Annual real interest rates from index-linked bonds (a) </vt:lpstr>
      <vt:lpstr>Table 1: A range of approaches to measuring the monetary stance indicate that it is currently restrictive</vt:lpstr>
      <vt:lpstr>Box D: Agents’ update on business conditions </vt:lpstr>
      <vt:lpstr>Chart A: Most factors affecting pay settlements are expected to exert less pressure in 2024 Factors affecting average pay settlements(a) </vt:lpstr>
      <vt:lpstr>Chart B: Expected pay settlements are lower in sectors facing weaker demand Average pay settlements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2024</dc:title>
  <dc:subject>Section 2: Current economic conditions</dc:subject>
  <dc:creator>Bank of England</dc:creator>
  <cp:lastModifiedBy>Sadler, Paulet</cp:lastModifiedBy>
  <cp:revision>242</cp:revision>
  <dcterms:created xsi:type="dcterms:W3CDTF">2022-03-15T15:50:20Z</dcterms:created>
  <dcterms:modified xsi:type="dcterms:W3CDTF">2024-02-09T13:31:59Z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-351364231</vt:i4>
  </property>
  <property fmtid="{D5CDD505-2E9C-101B-9397-08002B2CF9AE}" pid="3" name="_NewReviewCycle">
    <vt:lpwstr/>
  </property>
  <property fmtid="{D5CDD505-2E9C-101B-9397-08002B2CF9AE}" pid="4" name="_EmailSubject">
    <vt:lpwstr>Update to February MPR</vt:lpwstr>
  </property>
  <property fmtid="{D5CDD505-2E9C-101B-9397-08002B2CF9AE}" pid="5" name="_AuthorEmail">
    <vt:lpwstr>Paulet.Sadler@bankofengland.co.uk</vt:lpwstr>
  </property>
  <property fmtid="{D5CDD505-2E9C-101B-9397-08002B2CF9AE}" pid="6" name="_AuthorEmailDisplayName">
    <vt:lpwstr>Sadler, Paulet</vt:lpwstr>
  </property>
</Properties>
</file>