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1"/>
  </p:notesMasterIdLst>
  <p:sldIdLst>
    <p:sldId id="415" r:id="rId2"/>
    <p:sldId id="421" r:id="rId3"/>
    <p:sldId id="428" r:id="rId4"/>
    <p:sldId id="436" r:id="rId5"/>
    <p:sldId id="446" r:id="rId6"/>
    <p:sldId id="444" r:id="rId7"/>
    <p:sldId id="443" r:id="rId8"/>
    <p:sldId id="437" r:id="rId9"/>
    <p:sldId id="44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18" autoAdjust="0"/>
    <p:restoredTop sz="69338" autoAdjust="0"/>
  </p:normalViewPr>
  <p:slideViewPr>
    <p:cSldViewPr snapToGrid="0" showGuides="1">
      <p:cViewPr varScale="1">
        <p:scale>
          <a:sx n="79" d="100"/>
          <a:sy n="79" d="100"/>
        </p:scale>
        <p:origin x="1266" y="84"/>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11/05/2023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 Figures in parentheses show the corresponding projections in the February 2023 Monetary Policy Report.</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(b) Unless otherwise stated, the projections shown in this section are conditioned on the assumptions described in Section 1.1. The main assumptions are set out in Monetary Policy Report – Download the chart slides and data – May 2023. </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(c) Four-quarter growth in real GDP. </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(d) Four-quarter inflation rate. </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(e) Per cent of potential GDP. A negative figure implies output is below potential and a positive that it is above. </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(f) Per cent. The path for Bank Rate implied by forward market interest rates. The curves are based on overnight index swap rates. </a:t>
            </a: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2563780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Spot price is the one-day forward price of UK natural gas. The projections in May 2023, February 2023 and November 2022 are conditioned on wholesale gas prices following futures curves. These futures curves are the 15 working day averages to 28 April 2023 and 24 January respectively for May and February 2023 and the seven working day average to 25 October 2022 for November 2022. The projections in August 2022 were conditioned on wholesale gas prices following the futures curve in the 15 working days to 26 July for the first six months and then remaining constant.</a:t>
            </a: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829604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Office for Budget Responsibility (OBR), ONS, Refinitiv Eikon from LSEG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February 2023 Monetary Policy Report.</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Financial market data are based on averages in the 15 working days to 28 April 2023. Figures show the average level in Q4 of each year, unless otherwise stated. </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(c) Per cent. The path for Bank Rate implied by forward market interest rates. The curves are based on overnight index swap rates.</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(d) Index. January 2005 = 100. The convention is that the sterling exchange rate follows a path that is half way between the starting level of the sterling ERI and a path implied by interest rate differentials. </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(e) Dollars per barrel, based on monthly Brent futures prices. </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(f) Pence per </a:t>
            </a:r>
            <a:r>
              <a:rPr lang="en-GB" sz="1800" dirty="0" err="1">
                <a:effectLst/>
                <a:latin typeface="Arial" panose="020B0604020202020204" pitchFamily="34" charset="0"/>
                <a:ea typeface="Calibri" panose="020F0502020204030204" pitchFamily="34" charset="0"/>
                <a:cs typeface="Calibri" panose="020F0502020204030204" pitchFamily="34" charset="0"/>
              </a:rPr>
              <a:t>therm</a:t>
            </a:r>
            <a:r>
              <a:rPr lang="en-GB" sz="1800" dirty="0">
                <a:effectLst/>
                <a:latin typeface="Arial" panose="020B0604020202020204" pitchFamily="34" charset="0"/>
                <a:ea typeface="Calibri" panose="020F0502020204030204" pitchFamily="34" charset="0"/>
                <a:cs typeface="Calibri" panose="020F0502020204030204" pitchFamily="34" charset="0"/>
              </a:rPr>
              <a:t>, based on monthly natural gas futures prices. </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(g) Annual average growth rate. Nominal general government consumption and investment. Projections are based on the OBR’s March 2023 Economic and Fiscal Outlook. Historical data based on NMRP+D7QK.</a:t>
            </a: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262811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GDP growth. It has been conditioned on Bank Rate following a path implied by market yields, but allows the Committee’s judgement on the risks around the other conditioning assumptions set out in Section 1.1, including wholesale energy prices, to affect the calibration of the fan chart skew.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See the Box on page 39 of the November 2007 Inflation Report for a fuller description of the fan chart and what it represents.</a:t>
            </a:r>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619933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LFS unemployment. It has been conditioned on Bank Rate following a path implied by market yields, but allows the Committee’s judgement on the risks around the other conditioning assumptions set out in Section 1.1, including wholesale energy prices, to affect the calibration of the fan chart skew. The coloured bands have the same interpretation as in Chart 1.2, and portray 90% of the probability distribution. The fan begins in 2023 Q1, a quarter earlier than for CPI inflation. That is because Q1 is a staff projection for the unemployment rate, based in part on data for January and February. The unemployment rate was 3.8% in the three months to February, and is also projected to be 3.8% in Q1 as a whole. A significant proportion of this distribution lies below Bank staff’s current estimate of the long-term equilibrium unemployment rate. There is therefore uncertainty about the precise calibration of this fan chart.</a:t>
            </a:r>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672846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CPI inflation in the future. It has been conditioned on Bank Rate following a path implied by market yields, but allows the Committee’s judgement on the risks around the other conditioning assumptions set out in Section 1.1, including wholesale energy prices, to affect the calibration of the fan chart skew.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See the Box on pages 48–49 of the May 2002 Inflation Report for a fuller description of the fan chart and what it represents.</a:t>
            </a:r>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4258919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Four-quarter inflation rate.</a:t>
            </a:r>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1501703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Department for Business, Energy and Industrial Strategy, Eurostat, IMF World Economic Outlook (WEO), National Bureau of Statistics of China, ONS, US Bureau of Economic Analysis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profiles in this table should be viewed as broadly consistent with the MPC’s projections for GDP growth, CPI inflation and unemployment (as presented in the fan charts).</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Figures show annual average growth rates unless otherwise stated. Figures in parentheses show the corresponding projections in the February 2023 Monetary Policy Report. Calculations for back data based on ONS data are shown using ONS series identifiers.</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(c) Chained-volume measure. Constructed using real GDP growth rates of 188 countries weighted according to their shares in UK exports.</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(d) Chained-volume measure. Constructed using real GDP growth rates of 189 countries weighted according to their shares in world GDP using the IMF’s purchasing power parity (PPP) weights.</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(e) Chained-volume measure. Forecast was finalised before the release of the preliminary flash estimate of euro-area GDP for Q1, so that has not been incorporated.</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(f) Chained-volume measure. Forecast was finalised before the release of the advance estimate of US GDP for Q1, so that has not been incorporated.</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(g) Chained-volume measure. Constructed using real GDP growth rates of 155 emerging market economy countries, as defined by the IMF WEO, weighted according to their relative shares in world GDP using the IMF’s PPP weights.</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(h) Chained-volume measure.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t>
            </a:r>
            <a:r>
              <a:rPr lang="en-GB" sz="1800" dirty="0" err="1">
                <a:effectLst/>
                <a:latin typeface="Arial" panose="020B0604020202020204" pitchFamily="34" charset="0"/>
                <a:ea typeface="Calibri" panose="020F0502020204030204" pitchFamily="34" charset="0"/>
                <a:cs typeface="Calibri" panose="020F0502020204030204" pitchFamily="34" charset="0"/>
              </a:rPr>
              <a:t>i</a:t>
            </a:r>
            <a:r>
              <a:rPr lang="en-GB" sz="1800" dirty="0">
                <a:effectLst/>
                <a:latin typeface="Arial" panose="020B0604020202020204" pitchFamily="34" charset="0"/>
                <a:ea typeface="Calibri" panose="020F0502020204030204" pitchFamily="34" charset="0"/>
                <a:cs typeface="Calibri" panose="020F0502020204030204" pitchFamily="34" charset="0"/>
              </a:rPr>
              <a:t>) Excludes the </a:t>
            </a:r>
            <a:r>
              <a:rPr lang="en-GB" sz="1800" dirty="0" err="1">
                <a:effectLst/>
                <a:latin typeface="Arial" panose="020B0604020202020204" pitchFamily="34" charset="0"/>
                <a:ea typeface="Calibri" panose="020F0502020204030204" pitchFamily="34" charset="0"/>
                <a:cs typeface="Calibri" panose="020F0502020204030204" pitchFamily="34" charset="0"/>
              </a:rPr>
              <a:t>backcast</a:t>
            </a:r>
            <a:r>
              <a:rPr lang="en-GB" sz="1800" dirty="0">
                <a:effectLst/>
                <a:latin typeface="Arial" panose="020B0604020202020204" pitchFamily="34" charset="0"/>
                <a:ea typeface="Calibri" panose="020F0502020204030204" pitchFamily="34" charset="0"/>
                <a:cs typeface="Calibri" panose="020F0502020204030204" pitchFamily="34" charset="0"/>
              </a:rPr>
              <a:t> for GDP.</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(j) Chained-volume measure. Includes non-profit institutions serving households. Based on ABJR+HAYO.</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(k) Chained-volume measure. Based on GAN8.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(l) Chained-volume measure. Whole-economy measure. Includes new dwellings, improvements and spending on services associated with the sale and purchase of property. Based on DFEG+L635+L637.</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(m) Chained-volume measure. The historical data exclude the impact of missing trader intra‑community (MTIC) fraud. Since 1998 based on IKBK-OFNN/(BOKH/BQKO). Prior to 1998 based on IKBK.</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(n) Chained-volume measure. The historical data exclude the impact of MTIC fraud. Since 1998 based on IKBL-OFNN/(BOKH/BQKO). Prior to 1998 based on IKBL.</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(o) Chained-volume measure. Exports less imports.</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dirty="0" err="1">
                <a:effectLst/>
                <a:latin typeface="Arial" panose="020B0604020202020204" pitchFamily="34" charset="0"/>
                <a:ea typeface="Calibri" panose="020F0502020204030204" pitchFamily="34" charset="0"/>
                <a:cs typeface="Calibri" panose="020F0502020204030204" pitchFamily="34" charset="0"/>
              </a:rPr>
              <a:t>backdata</a:t>
            </a:r>
            <a:r>
              <a:rPr lang="en-GB" sz="1800" dirty="0">
                <a:effectLst/>
                <a:latin typeface="Arial" panose="020B0604020202020204" pitchFamily="34" charset="0"/>
                <a:ea typeface="Calibri" panose="020F0502020204030204" pitchFamily="34" charset="0"/>
                <a:cs typeface="Calibri" panose="020F0502020204030204" pitchFamily="34" charset="0"/>
              </a:rPr>
              <a:t> for this series are available at Monetary Policy Report – Download the chart slides and data – May 2023.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(q) Total available household resources, deflated by the consumer expenditure deflator. Based on [RPQK/((ABJQ+HAYE)/(ABJR+HAYO))].</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(r) Annual average. Percentage of total available household resources. Based on NRJS.</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 Level in Q4. Percentage point spread over reference rates. Based on a weighted average of household and corporate loan and deposit spreads over appropriate risk-free rates. Indexed to equal zero in 2007 Q3.</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 Annual average. Per cent of potential GDP. A negative figure implies output is below potential and a positive figure that it is above.</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(u) GDP per hour worked. GDP data based on the mode of the MPC's GDP </a:t>
            </a:r>
            <a:r>
              <a:rPr lang="en-GB" sz="1800" dirty="0" err="1">
                <a:effectLst/>
                <a:latin typeface="Arial" panose="020B0604020202020204" pitchFamily="34" charset="0"/>
                <a:ea typeface="Calibri" panose="020F0502020204030204" pitchFamily="34" charset="0"/>
                <a:cs typeface="Calibri" panose="020F0502020204030204" pitchFamily="34" charset="0"/>
              </a:rPr>
              <a:t>backcast</a:t>
            </a:r>
            <a:r>
              <a:rPr lang="en-GB" sz="1800" dirty="0">
                <a:effectLst/>
                <a:latin typeface="Arial" panose="020B0604020202020204" pitchFamily="34" charset="0"/>
                <a:ea typeface="Calibri" panose="020F0502020204030204" pitchFamily="34" charset="0"/>
                <a:cs typeface="Calibri" panose="020F0502020204030204" pitchFamily="34" charset="0"/>
              </a:rPr>
              <a:t>. Hours worked based on YBUS.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(v) Four-quarter growth in LFS employment in Q4. Based on MGRZ.</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(w) Level in Q4. Average weekly hours worked, in main job and second job. Based on YBUS/MGRZ.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(x) LFS unemployment rate in Q4. Based on MGSX.</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(y) Level in Q4. Percentage of the 16+ population. Based on MGWG.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(z) Four-quarter inflation rate in Q4.</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(aa) Four-quarter inflation rate in Q4 excluding fuel and the impact of MTIC fraud.</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(ab) Contribution of fuels and lubricants and gas and electricity prices to four-quarter CPI inflation in Q4.</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(ac) Four-quarter growth in whole‑economy total pay in Q4. Growth rate since 2001 based on KAB9. Prior to 2001, growth rates are based on historical estimates of Average Weekly Earnings, with ONS series identifier MD9M.</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(ad) Four-quarter growth in unit labour costs in Q4. Whole‑economy total labour costs divided by GDP at constant prices. Total labour costs comprise compensation of employees and the labour share multiplied by mixed income.</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(ae) Four-quarter growth in private sector regular pay based unit wage costs in Q4. Private sector wage costs divided by private sector output at constant prices. Private sector wage costs are average weekly earnings (excluding bonuses) multiplied by private sector employment.</a:t>
            </a:r>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2409525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May 2023</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1.A: Forecast summary of the MPC’s modal projections </a:t>
            </a:r>
            <a:r>
              <a:rPr lang="en-GB" sz="2400" baseline="30000" dirty="0">
                <a:latin typeface="Arial" panose="020B0604020202020204" pitchFamily="34" charset="0"/>
                <a:cs typeface="Arial" panose="020B0604020202020204" pitchFamily="34" charset="0"/>
              </a:rPr>
              <a:t>(a) (b)</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751B20E1-9AF6-46E2-9A6B-48BB74D17230}"/>
              </a:ext>
            </a:extLst>
          </p:cNvPr>
          <p:cNvPicPr>
            <a:picLocks noChangeAspect="1"/>
          </p:cNvPicPr>
          <p:nvPr/>
        </p:nvPicPr>
        <p:blipFill>
          <a:blip r:embed="rId3"/>
          <a:stretch>
            <a:fillRect/>
          </a:stretch>
        </p:blipFill>
        <p:spPr>
          <a:xfrm>
            <a:off x="468000" y="1138925"/>
            <a:ext cx="11382624" cy="4930756"/>
          </a:xfrm>
          <a:prstGeom prst="rect">
            <a:avLst/>
          </a:prstGeom>
        </p:spPr>
      </p:pic>
    </p:spTree>
    <p:extLst>
      <p:ext uri="{BB962C8B-B14F-4D97-AF65-F5344CB8AC3E}">
        <p14:creationId xmlns:p14="http://schemas.microsoft.com/office/powerpoint/2010/main" val="4070096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1.1: Wholesale gas spot price and forecast conditioning assumptions for wholesale gas prices </a:t>
            </a:r>
            <a:r>
              <a:rPr lang="en-GB" sz="240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he futures curve fell materially between November 2022 and February 2023, especially over the near term, and has fallen a little further since then. The August assumption where prices remained constant after six months finishes much higher than any of the subsequent futures curves.">
            <a:extLst>
              <a:ext uri="{FF2B5EF4-FFF2-40B4-BE49-F238E27FC236}">
                <a16:creationId xmlns:a16="http://schemas.microsoft.com/office/drawing/2014/main" id="{F70CE647-016A-4E76-AAE1-E711919733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2906" y="1781552"/>
            <a:ext cx="9726188" cy="3294895"/>
          </a:xfrm>
          <a:prstGeom prst="rect">
            <a:avLst/>
          </a:prstGeom>
        </p:spPr>
      </p:pic>
    </p:spTree>
    <p:extLst>
      <p:ext uri="{BB962C8B-B14F-4D97-AF65-F5344CB8AC3E}">
        <p14:creationId xmlns:p14="http://schemas.microsoft.com/office/powerpoint/2010/main" val="3105426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1.B: Conditioning assumptions </a:t>
            </a:r>
            <a:r>
              <a:rPr lang="en-GB" sz="2400" baseline="30000" dirty="0">
                <a:latin typeface="Arial" panose="020B0604020202020204" pitchFamily="34" charset="0"/>
                <a:cs typeface="Arial" panose="020B0604020202020204" pitchFamily="34" charset="0"/>
              </a:rPr>
              <a:t>(a) (b)</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45F511CE-346A-479F-992B-C223238A03D5}"/>
              </a:ext>
            </a:extLst>
          </p:cNvPr>
          <p:cNvPicPr>
            <a:picLocks noChangeAspect="1"/>
          </p:cNvPicPr>
          <p:nvPr/>
        </p:nvPicPr>
        <p:blipFill>
          <a:blip r:embed="rId3"/>
          <a:stretch>
            <a:fillRect/>
          </a:stretch>
        </p:blipFill>
        <p:spPr>
          <a:xfrm>
            <a:off x="2078367" y="876525"/>
            <a:ext cx="8035265" cy="5585236"/>
          </a:xfrm>
          <a:prstGeom prst="rect">
            <a:avLst/>
          </a:prstGeom>
        </p:spPr>
      </p:pic>
    </p:spTree>
    <p:extLst>
      <p:ext uri="{BB962C8B-B14F-4D97-AF65-F5344CB8AC3E}">
        <p14:creationId xmlns:p14="http://schemas.microsoft.com/office/powerpoint/2010/main" val="3620133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1.2: GDP growth projection based on market interest rate expectations, other policy measures as announced</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Shaded fan chart for the projection of four quarter G D P growth. There is uncertainty around the O N S data, because they may be revised over time. The distribution widens over the forecast period to reflect uncertainty around the outlook for G D P growth.">
            <a:extLst>
              <a:ext uri="{FF2B5EF4-FFF2-40B4-BE49-F238E27FC236}">
                <a16:creationId xmlns:a16="http://schemas.microsoft.com/office/drawing/2014/main" id="{79CBA94B-C05C-4062-B1E5-B52C5D439A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9858" y="1484367"/>
            <a:ext cx="9732284" cy="4916434"/>
          </a:xfrm>
          <a:prstGeom prst="rect">
            <a:avLst/>
          </a:prstGeom>
        </p:spPr>
      </p:pic>
    </p:spTree>
    <p:extLst>
      <p:ext uri="{BB962C8B-B14F-4D97-AF65-F5344CB8AC3E}">
        <p14:creationId xmlns:p14="http://schemas.microsoft.com/office/powerpoint/2010/main" val="169010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1.3: </a:t>
            </a:r>
            <a:r>
              <a:rPr lang="en-GB" sz="2400" dirty="0">
                <a:effectLst/>
                <a:latin typeface="Arial" panose="020B0604020202020204" pitchFamily="34" charset="0"/>
                <a:ea typeface="Calibri" panose="020F0502020204030204" pitchFamily="34" charset="0"/>
                <a:cs typeface="Calibri" panose="020F0502020204030204" pitchFamily="34" charset="0"/>
              </a:rPr>
              <a:t>Unemployment rate projection based on market interest rate expectations, other policy measures as announced</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Shaded fan chart for the unemployment rate projection. The distribution widens over the forecast period.">
            <a:extLst>
              <a:ext uri="{FF2B5EF4-FFF2-40B4-BE49-F238E27FC236}">
                <a16:creationId xmlns:a16="http://schemas.microsoft.com/office/drawing/2014/main" id="{010C0E13-41FC-4343-8ADB-CE2E051402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773044"/>
            <a:ext cx="9677420" cy="4270257"/>
          </a:xfrm>
          <a:prstGeom prst="rect">
            <a:avLst/>
          </a:prstGeom>
        </p:spPr>
      </p:pic>
    </p:spTree>
    <p:extLst>
      <p:ext uri="{BB962C8B-B14F-4D97-AF65-F5344CB8AC3E}">
        <p14:creationId xmlns:p14="http://schemas.microsoft.com/office/powerpoint/2010/main" val="1435477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1.4: CPI inflation projection based on market interest rate expectations, other policy measures as announced</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Shaded fan chart for the C P I inflation projection. The distribution widens over the forecast period.">
            <a:extLst>
              <a:ext uri="{FF2B5EF4-FFF2-40B4-BE49-F238E27FC236}">
                <a16:creationId xmlns:a16="http://schemas.microsoft.com/office/drawing/2014/main" id="{121E406B-7652-459B-B2AA-F3A593C51F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569715"/>
            <a:ext cx="9677420" cy="4523241"/>
          </a:xfrm>
          <a:prstGeom prst="rect">
            <a:avLst/>
          </a:prstGeom>
        </p:spPr>
      </p:pic>
    </p:spTree>
    <p:extLst>
      <p:ext uri="{BB962C8B-B14F-4D97-AF65-F5344CB8AC3E}">
        <p14:creationId xmlns:p14="http://schemas.microsoft.com/office/powerpoint/2010/main" val="3056779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1.C: The quarterly modal projection for CPI inflation </a:t>
            </a:r>
            <a:r>
              <a:rPr lang="en-GB" sz="240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30A4D0CF-3804-4A7A-B6A9-29F376C5671C}"/>
              </a:ext>
            </a:extLst>
          </p:cNvPr>
          <p:cNvPicPr>
            <a:picLocks noChangeAspect="1"/>
          </p:cNvPicPr>
          <p:nvPr/>
        </p:nvPicPr>
        <p:blipFill>
          <a:blip r:embed="rId3"/>
          <a:stretch>
            <a:fillRect/>
          </a:stretch>
        </p:blipFill>
        <p:spPr>
          <a:xfrm>
            <a:off x="546288" y="1115121"/>
            <a:ext cx="11099424" cy="5001886"/>
          </a:xfrm>
          <a:prstGeom prst="rect">
            <a:avLst/>
          </a:prstGeom>
        </p:spPr>
      </p:pic>
    </p:spTree>
    <p:extLst>
      <p:ext uri="{BB962C8B-B14F-4D97-AF65-F5344CB8AC3E}">
        <p14:creationId xmlns:p14="http://schemas.microsoft.com/office/powerpoint/2010/main" val="3992124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457199"/>
            <a:ext cx="11511965" cy="1315845"/>
          </a:xfrm>
        </p:spPr>
        <p:txBody>
          <a:bodyPr anchor="t"/>
          <a:lstStyle/>
          <a:p>
            <a:r>
              <a:rPr lang="en-GB" sz="2400" dirty="0">
                <a:latin typeface="Arial" panose="020B0604020202020204" pitchFamily="34" charset="0"/>
                <a:cs typeface="Arial" panose="020B0604020202020204" pitchFamily="34" charset="0"/>
              </a:rPr>
              <a:t>Table 1.D: Indicative projections consistent with the MPC’s modal forecast </a:t>
            </a:r>
            <a:r>
              <a:rPr lang="en-GB" sz="2400" baseline="30000" dirty="0">
                <a:latin typeface="Arial" panose="020B0604020202020204" pitchFamily="34" charset="0"/>
                <a:cs typeface="Arial" panose="020B0604020202020204" pitchFamily="34" charset="0"/>
              </a:rPr>
              <a:t>(a) (b)</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B8A6F983-C2E7-49CA-9555-AEA8487D0B55}"/>
              </a:ext>
            </a:extLst>
          </p:cNvPr>
          <p:cNvPicPr>
            <a:picLocks noChangeAspect="1"/>
          </p:cNvPicPr>
          <p:nvPr/>
        </p:nvPicPr>
        <p:blipFill>
          <a:blip r:embed="rId3"/>
          <a:stretch>
            <a:fillRect/>
          </a:stretch>
        </p:blipFill>
        <p:spPr>
          <a:xfrm>
            <a:off x="446401" y="1200465"/>
            <a:ext cx="3655899" cy="5055555"/>
          </a:xfrm>
          <a:prstGeom prst="rect">
            <a:avLst/>
          </a:prstGeom>
        </p:spPr>
      </p:pic>
      <p:pic>
        <p:nvPicPr>
          <p:cNvPr id="10" name="Picture 9">
            <a:extLst>
              <a:ext uri="{FF2B5EF4-FFF2-40B4-BE49-F238E27FC236}">
                <a16:creationId xmlns:a16="http://schemas.microsoft.com/office/drawing/2014/main" id="{5399D8DF-D4B4-4926-B48F-E56F69B911CD}"/>
              </a:ext>
            </a:extLst>
          </p:cNvPr>
          <p:cNvPicPr>
            <a:picLocks noChangeAspect="1"/>
          </p:cNvPicPr>
          <p:nvPr/>
        </p:nvPicPr>
        <p:blipFill>
          <a:blip r:embed="rId4"/>
          <a:stretch>
            <a:fillRect/>
          </a:stretch>
        </p:blipFill>
        <p:spPr>
          <a:xfrm>
            <a:off x="7813962" y="1223325"/>
            <a:ext cx="3818074" cy="1815150"/>
          </a:xfrm>
          <a:prstGeom prst="rect">
            <a:avLst/>
          </a:prstGeom>
        </p:spPr>
      </p:pic>
      <p:pic>
        <p:nvPicPr>
          <p:cNvPr id="6" name="Picture 5">
            <a:extLst>
              <a:ext uri="{FF2B5EF4-FFF2-40B4-BE49-F238E27FC236}">
                <a16:creationId xmlns:a16="http://schemas.microsoft.com/office/drawing/2014/main" id="{9E60A725-2570-4555-8F31-87C0D3161B87}"/>
              </a:ext>
            </a:extLst>
          </p:cNvPr>
          <p:cNvPicPr>
            <a:picLocks noChangeAspect="1"/>
          </p:cNvPicPr>
          <p:nvPr/>
        </p:nvPicPr>
        <p:blipFill>
          <a:blip r:embed="rId5"/>
          <a:stretch>
            <a:fillRect/>
          </a:stretch>
        </p:blipFill>
        <p:spPr>
          <a:xfrm>
            <a:off x="4214081" y="1204275"/>
            <a:ext cx="3519597" cy="5032695"/>
          </a:xfrm>
          <a:prstGeom prst="rect">
            <a:avLst/>
          </a:prstGeom>
        </p:spPr>
      </p:pic>
    </p:spTree>
    <p:extLst>
      <p:ext uri="{BB962C8B-B14F-4D97-AF65-F5344CB8AC3E}">
        <p14:creationId xmlns:p14="http://schemas.microsoft.com/office/powerpoint/2010/main" val="4130291553"/>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1959</TotalTime>
  <Words>2237</Words>
  <Application>Microsoft Office PowerPoint</Application>
  <PresentationFormat>Widescreen</PresentationFormat>
  <Paragraphs>74</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Century Gothic</vt:lpstr>
      <vt:lpstr>Bank LINKS Template</vt:lpstr>
      <vt:lpstr>PowerPoint Presentation</vt:lpstr>
      <vt:lpstr>Table 1.A: Forecast summary of the MPC’s modal projections (a) (b) </vt:lpstr>
      <vt:lpstr>Chart 1.1: Wholesale gas spot price and forecast conditioning assumptions for wholesale gas prices (a) </vt:lpstr>
      <vt:lpstr>Table 1.B: Conditioning assumptions (a) (b) </vt:lpstr>
      <vt:lpstr>Chart 1.2: GDP growth projection based on market interest rate expectations, other policy measures as announced </vt:lpstr>
      <vt:lpstr>Chart 1.3: Unemployment rate projection based on market interest rate expectations, other policy measures as announced </vt:lpstr>
      <vt:lpstr>Chart 1.4: CPI inflation projection based on market interest rate expectations, other policy measures as announced </vt:lpstr>
      <vt:lpstr>Table 1.C: The quarterly modal projection for CPI inflation (a) </vt:lpstr>
      <vt:lpstr>Table 1.D: Indicative projections consistent with the MPC’s modal forecast (a) (b)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2023</dc:title>
  <dc:subject>1: The economic outlook</dc:subject>
  <dc:creator>Bank of England</dc:creator>
  <cp:lastModifiedBy>Cobbin, Jon</cp:lastModifiedBy>
  <cp:revision>134</cp:revision>
  <dcterms:created xsi:type="dcterms:W3CDTF">2022-03-15T15:50:20Z</dcterms:created>
  <dcterms:modified xsi:type="dcterms:W3CDTF">2023-05-11T09:20:49Z</dcterms:modified>
</cp:coreProperties>
</file>