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4"/>
  </p:notesMasterIdLst>
  <p:sldIdLst>
    <p:sldId id="415" r:id="rId2"/>
    <p:sldId id="42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92" autoAdjust="0"/>
    <p:restoredTop sz="73660" autoAdjust="0"/>
  </p:normalViewPr>
  <p:slideViewPr>
    <p:cSldViewPr snapToGrid="0" showGuides="1">
      <p:cViewPr varScale="1">
        <p:scale>
          <a:sx n="84" d="100"/>
          <a:sy n="84" d="100"/>
        </p:scale>
        <p:origin x="1332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10" d="100"/>
        <a:sy n="110" d="100"/>
      </p:scale>
      <p:origin x="0" y="-13961"/>
    </p:cViewPr>
  </p:sorterViewPr>
  <p:notesViewPr>
    <p:cSldViewPr snapToGrid="0" showGuides="1">
      <p:cViewPr varScale="1">
        <p:scale>
          <a:sx n="44" d="100"/>
          <a:sy n="44" d="100"/>
        </p:scale>
        <p:origin x="2554" y="4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12/05/2023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solidFill>
                  <a:srgbClr val="1F497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(a</a:t>
            </a:r>
            <a:r>
              <a:rPr lang="en-GB" sz="1800">
                <a:solidFill>
                  <a:srgbClr val="1F497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) </a:t>
            </a:r>
            <a:r>
              <a:rPr lang="en-GB" sz="1800">
                <a:solidFill>
                  <a:srgbClr val="1F497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On 12 May, the axis labels for </a:t>
            </a:r>
            <a:r>
              <a:rPr lang="en-GB" sz="1800">
                <a:solidFill>
                  <a:srgbClr val="1F497D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unemployment</a:t>
            </a:r>
            <a:r>
              <a:rPr lang="en-GB" sz="1800">
                <a:solidFill>
                  <a:srgbClr val="1F497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were corrected.</a:t>
            </a:r>
            <a:endParaRPr lang="en-GB" sz="1800" dirty="0">
              <a:solidFill>
                <a:srgbClr val="1F497D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7757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7" r="9040"/>
          <a:stretch/>
        </p:blipFill>
        <p:spPr>
          <a:xfrm>
            <a:off x="7623174" y="0"/>
            <a:ext cx="4559808" cy="68616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55613" y="457199"/>
            <a:ext cx="11278483" cy="912815"/>
          </a:xfrm>
        </p:spPr>
        <p:txBody>
          <a:bodyPr/>
          <a:lstStyle/>
          <a:p>
            <a:pPr lvl="0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1533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Fourth level</a:t>
            </a:r>
          </a:p>
          <a:p>
            <a:pPr lvl="1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48" r:id="rId3"/>
    <p:sldLayoutId id="2147483721" r:id="rId4"/>
    <p:sldLayoutId id="2147483747" r:id="rId5"/>
    <p:sldLayoutId id="2147483731" r:id="rId6"/>
    <p:sldLayoutId id="2147483739" r:id="rId7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400" b="1" kern="1200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b="0" dirty="0"/>
              <a:t>Monetary Policy Report</a:t>
            </a:r>
            <a:br>
              <a:rPr lang="en-GB" b="0" dirty="0"/>
            </a:br>
            <a:r>
              <a:rPr lang="en-GB" b="0" dirty="0"/>
              <a:t>May 2023</a:t>
            </a:r>
          </a:p>
          <a:p>
            <a:r>
              <a:rPr lang="en-GB" b="0" dirty="0"/>
              <a:t>Annex: Other forecasters’ expectations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55613" y="457199"/>
            <a:ext cx="11278483" cy="1388854"/>
          </a:xfrm>
        </p:spPr>
        <p:txBody>
          <a:bodyPr/>
          <a:lstStyle/>
          <a:p>
            <a:r>
              <a:rPr lang="en-GB" dirty="0"/>
              <a:t>Chart A: At the three-year horizon, external forecasters expected four-quarter GDP growth to be 1.8%, the unemployment rate to be 4.2%, and CPI inflation to be 1.9%</a:t>
            </a:r>
          </a:p>
          <a:p>
            <a:pPr lvl="1"/>
            <a:r>
              <a:rPr lang="en-GB" dirty="0"/>
              <a:t>Projections for GDP, the unemployment rate and CPI inflation </a:t>
            </a:r>
            <a:r>
              <a:rPr lang="en-GB" baseline="30000" dirty="0"/>
              <a:t>(a)</a:t>
            </a:r>
          </a:p>
        </p:txBody>
      </p:sp>
      <p:pic>
        <p:nvPicPr>
          <p:cNvPr id="4" name="Picture 3" descr="Charts show MPC projections below external forecasters for GDP, rising above external forecasters for unemployment, and falling below external forecasters for CPI inflation.">
            <a:extLst>
              <a:ext uri="{FF2B5EF4-FFF2-40B4-BE49-F238E27FC236}">
                <a16:creationId xmlns:a16="http://schemas.microsoft.com/office/drawing/2014/main" id="{74D0E830-434A-6B6B-CC0E-111D8564DD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4696" y="2100302"/>
            <a:ext cx="8550089" cy="449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521524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1456</TotalTime>
  <Words>73</Words>
  <Application>Microsoft Office PowerPoint</Application>
  <PresentationFormat>Widescreen</PresentationFormat>
  <Paragraphs>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Century Gothic</vt:lpstr>
      <vt:lpstr>Bank LINKS Template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May 2023</dc:title>
  <dc:subject>Annex: Other forecasters’ expectations</dc:subject>
  <dc:creator>Bank of England</dc:creator>
  <cp:lastModifiedBy>Chapman, Wayne</cp:lastModifiedBy>
  <cp:revision>76</cp:revision>
  <dcterms:created xsi:type="dcterms:W3CDTF">2022-03-15T15:50:20Z</dcterms:created>
  <dcterms:modified xsi:type="dcterms:W3CDTF">2023-05-12T15:40:54Z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1841446837</vt:i4>
  </property>
  <property fmtid="{D5CDD505-2E9C-101B-9397-08002B2CF9AE}" pid="3" name="_NewReviewCycle">
    <vt:lpwstr/>
  </property>
  <property fmtid="{D5CDD505-2E9C-101B-9397-08002B2CF9AE}" pid="4" name="_EmailSubject">
    <vt:lpwstr>Annex chart</vt:lpwstr>
  </property>
  <property fmtid="{D5CDD505-2E9C-101B-9397-08002B2CF9AE}" pid="5" name="_AuthorEmail">
    <vt:lpwstr>Paulet.Sadler@bankofengland.co.uk</vt:lpwstr>
  </property>
  <property fmtid="{D5CDD505-2E9C-101B-9397-08002B2CF9AE}" pid="6" name="_AuthorEmailDisplayName">
    <vt:lpwstr>Sadler, Paulet</vt:lpwstr>
  </property>
</Properties>
</file>