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9"/>
  </p:notesMasterIdLst>
  <p:sldIdLst>
    <p:sldId id="415" r:id="rId2"/>
    <p:sldId id="456" r:id="rId3"/>
    <p:sldId id="483" r:id="rId4"/>
    <p:sldId id="484" r:id="rId5"/>
    <p:sldId id="485" r:id="rId6"/>
    <p:sldId id="486" r:id="rId7"/>
    <p:sldId id="487" r:id="rId8"/>
    <p:sldId id="488" r:id="rId9"/>
    <p:sldId id="490" r:id="rId10"/>
    <p:sldId id="491" r:id="rId11"/>
    <p:sldId id="492" r:id="rId12"/>
    <p:sldId id="493" r:id="rId13"/>
    <p:sldId id="494" r:id="rId14"/>
    <p:sldId id="495" r:id="rId15"/>
    <p:sldId id="496" r:id="rId16"/>
    <p:sldId id="489" r:id="rId17"/>
    <p:sldId id="498" r:id="rId18"/>
    <p:sldId id="497" r:id="rId19"/>
    <p:sldId id="503" r:id="rId20"/>
    <p:sldId id="504" r:id="rId21"/>
    <p:sldId id="481" r:id="rId22"/>
    <p:sldId id="506" r:id="rId23"/>
    <p:sldId id="482" r:id="rId24"/>
    <p:sldId id="499" r:id="rId25"/>
    <p:sldId id="500" r:id="rId26"/>
    <p:sldId id="501" r:id="rId27"/>
    <p:sldId id="50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909" autoAdjust="0"/>
  </p:normalViewPr>
  <p:slideViewPr>
    <p:cSldViewPr snapToGrid="0" showGuides="1">
      <p:cViewPr varScale="1">
        <p:scale>
          <a:sx n="83" d="100"/>
          <a:sy n="83" d="100"/>
        </p:scale>
        <p:origin x="1668" y="96"/>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11/05/2023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February 2023 Monetary Policy Report. The darker diamonds show Bank staff’s current projections. Projections for GDP growth and the unemployment rate are quarterly and show 2023 Q1 and 2023 Q2 (February projections show Q4 to Q2). Projections for CPI inflation are monthly and show April to June 2023 (February projections show January to June 2023). GDP growth and unemployment rate 2023 Q1 projections are based on official data to February, the CPI inflation figure is an outturn.</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4283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S&amp;P Global/CIPS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Measures of current monthly UK composite (services and manufacturing) output, new orders and future output. All data series are mean-adjusted: zero represents the average level for that measure between 1998 and 2023 (for the future output series this is done between July 2012 and 2023). The series are also adjusted to show the distance from average level based on historic variation in the series over the same period. The latest data points are flash estimates for April 2023; the final release of these data was more positive, suggesting faster economic growth than represented in this chart.</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437983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indices for sales and price growth uncertainty are three-month moving averages based on the average standard deviation in firms’ own expectations for sales and prices respectively – 100 represents the average level in 2019. Data are weighted by industry and firm size to match the population of UK firms with at least 10 employees. The latest data points are for March 2023. Sales growth and price growth series are based on responses to the respective questions: ‘Looking a year ahead from the first/second/third/fourth quarter of this year to the first/second/third/fourth quarter of next year, by what percentage do you expect your sales revenue to have changed in each of the following scenarios: lowest, low, middle, high and highest?’ and ‘Looking ahead, from now to 12 months from now, what approximate percentage change in your average price would you expect in each of the following scenarios: lowest, low, middle, high and highest?’, and respondents were then asked to assign a probability to each scenario.</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999763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Diamonds show Bank staff projections. The orange diamonds show projections from the February Report for 2022 Q4, 2023 Q1 and Q2. The aqua diamonds show the latest projections for 2023 Q1, Q2 and Q3. Income includes non-profit institutions serving households. See footnote (q) in Table 1.D for the definition of real post-tax household income.</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2606501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GfK,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GfK Consumer Confidence Index is based on the net balances of respondents reporting how their personal financial situation and the general economic situation have improved over the past 12 months or how the situations are expected to change in the next 12 months. The orange line shows one of the five sub-indices that make up the overall measure. Averages calculated over 1996 to 2023. Latest data points are for April 2023. Data are not seasonally adjusted.</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4016356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KPMG/REC/S&amp;P Global UK Report on Jobs, Lloyds Business Barometer, ONS, S&amp;P Global/CIPS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ONS employment growth is the change in headline employment level for people aged 16+ over the value three months earlier. The PAYE employees growth series is the three-month change in the monthly number of PAYE employees. Indicators include surveys from: the Bank’s Agents (employment intentions over the next six months); KPMG/REC/S&amp;P Global (index of demand for staff); Lloyds Business Barometer (balance of higher staffing levels over next 12 months); and S&amp;P Global/CIPS (PMI composite employment index). Surveys are taken from a range of sources with varying samples and questions but have been mean and variance adjusted to match the ONS employment growth series between 2000 and 2019, and are therefore shown consistent with the three-month on three-month growth rate.</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1491826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aqua line shows the ONS’s headline vacancy measure which is a moving three-month average, aligned to the middle month. The orange line is the more volatile single month measure, which is not designated a national statistic and is not seasonally adjusted. The last data points are the three months to March 2023 and March 2023 respectively.</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2327572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 Changes from the three months to July 2022, based on those aged 16–64. Other reasons include: discouraged workers; those awaiting the results of a job application; have not yet started looking for work; do not need or want employment; have given an uncategorised reason; or have not given a reason. Sickness includes both those long-term and temporarily sick.</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290483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2023. Data to March 2023. Bank staff projections from April to September 2023. Fuels and lubricants estimates use Department for Energy Security and Net Zero</a:t>
            </a:r>
            <a:r>
              <a:rPr lang="en-GB" sz="1800" dirty="0">
                <a:effectLst/>
                <a:highlight>
                  <a:srgbClr val="FFFF00"/>
                </a:highlight>
                <a:latin typeface="Arial" panose="020B0604020202020204" pitchFamily="34" charset="0"/>
                <a:ea typeface="Calibri" panose="020F0502020204030204" pitchFamily="34" charset="0"/>
                <a:cs typeface="Calibri" panose="020F0502020204030204" pitchFamily="34" charset="0"/>
              </a:rPr>
              <a:t> </a:t>
            </a:r>
            <a:r>
              <a:rPr lang="en-GB" sz="1800" dirty="0">
                <a:effectLst/>
                <a:latin typeface="Arial" panose="020B0604020202020204" pitchFamily="34" charset="0"/>
                <a:ea typeface="Calibri" panose="020F0502020204030204" pitchFamily="34" charset="0"/>
                <a:cs typeface="Calibri" panose="020F0502020204030204" pitchFamily="34" charset="0"/>
              </a:rPr>
              <a:t>petrol price data for April 2023 and then are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41082094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food CPI series is for food and non-alcoholic beverages. The overall output PPI series is the headline ONS measure for manufacturing output producer prices. The food output PPI series is the producer price series for outputs of food products. The PPI series have been mean and variance adjusted to match the corresponding CPI series between 2010 and 2023. In addition, to reflect lags between producer and consumer prices, the PPI series have been shifted to maximise the correlation with CPI. The final data points are for March 2023.</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2205341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Refinitiv Eikon from LSEG.</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Euro area data series is the HICP measure of food and non-alcoholic beverages. UK data series is the CPI measure of food and non-alcoholic beverages. US data series is the PCE measure of food and non-alcoholic beverages purchased for off premises consumption.</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1024593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Dutch Title Transfer Facility pricing point is used for the European price. UK prices have been converted to euros. Dashed lines refer to the 15-day average to 24 January 2023. Dotted lines refer to the 15-day average to 28 April 2023.</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2684632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596881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Bank’s quoted and effective rates series are weighted averages of rates from a sample of banks and building societies with products meeting the specific criteria, such as being widely accessible. Data are not seasonally adjusted.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Sterling-only monthly average quoted and effective rates. The latest data points are for March 2023.</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Sterling-only monthly average effective rates. The latest data points are for March 2023.</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Bank Rate is reported as end of month value and OIS rates are monthly averages. The latest data points are for March 2023.</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951130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points are March 2023. </a:t>
            </a:r>
            <a:r>
              <a:rPr lang="en-GB"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The Bank’s quoted and effective rates series are weighted averages of rates from a sample of banks and building societies with products meeting the specific criteria, such as being widely accessible. The data are sterling-only monthly averages and are not seasonally adjusted.</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1471591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FCA Product Sales Database,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Chart shows estimates of the impact of changes in mortgage rates on consumption, based on the maturity profile of the stock of mortgages at the end of 2021. Up until 2023 Q1, it assumes fixed-rate mortgages were </a:t>
            </a:r>
            <a:r>
              <a:rPr lang="en-GB" sz="1800" dirty="0" err="1">
                <a:effectLst/>
                <a:latin typeface="Arial" panose="020B0604020202020204" pitchFamily="34" charset="0"/>
                <a:ea typeface="Calibri" panose="020F0502020204030204" pitchFamily="34" charset="0"/>
                <a:cs typeface="Calibri" panose="020F0502020204030204" pitchFamily="34" charset="0"/>
              </a:rPr>
              <a:t>remortgaged</a:t>
            </a:r>
            <a:r>
              <a:rPr lang="en-GB" sz="1800" dirty="0">
                <a:effectLst/>
                <a:latin typeface="Arial" panose="020B0604020202020204" pitchFamily="34" charset="0"/>
                <a:ea typeface="Calibri" panose="020F0502020204030204" pitchFamily="34" charset="0"/>
                <a:cs typeface="Calibri" panose="020F0502020204030204" pitchFamily="34" charset="0"/>
              </a:rPr>
              <a:t> at the effective rate on new lending. Variable-rate mortgages are assumed to change in line with changes in Bank Rate. Beyond that, it uses a projection for quoted rates on new secured lending for households, taking into account the market-implied path for interest rates. Figures are shown relative to nominal consumption in 2021, and assume that on average households reduce consumption by 40 pence for every £1 increase in their mortgage repayments.</a:t>
            </a: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1997513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Share of value of outstanding mortgage stock. Data from January 2016 are for individuals and individual trusts only. Latest data points are March 2023.</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70361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NMG Consulting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figures are based on responses to the following questions in the March 2023 NMG survey: ‘What impact has this rise in interest rates had on your household finances in the last twelve months?’ and ‘What impact do you expect the rise in interest rates to have on your household finances in the next twelve months?’. Mortgagors are defined as households who have a mortgage and whose net savings are less than zero, while savers are households with positive net savings.</a:t>
            </a:r>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28528537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Based on responses to the questions between November 2022 and January 2023: ‘Holding other factors constant, how do you expect changes in interest rates to affect the number of employees that your business has over the next year?’ and ‘Holding other factors constant, how do you expect changes in interest rates to affect the capital expenditure of your business over the next year?’. Firms are split into those with or without debt based on responses to the question: ‘Approximately how much interest-bearing borrowing does your business have on its balance sheet, both now and at the end of 2021?’.</a:t>
            </a: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853277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S&amp;P Global/CIPS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Indicators are estimated by Bank staff using principal component analysis on a range of PMIs for supply constraints in the manufacturing sector (supplier delivery times, stocks of purchases, stocks of finished goods, input prices and backlogs of work). Before principal components are estimated, these indicators are regressed on the new orders PMI to control for movements in demand. Latest data for the Global and China series are for March 2023, and April 2023 for the US and the euro-area series.</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298434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Eurostat, ONS, Refinitiv Eikon from LSEG, US Bureau of Economic Analysis, US Bureau of </a:t>
            </a:r>
            <a:r>
              <a:rPr lang="en-GB" sz="1800" dirty="0" err="1">
                <a:effectLst/>
                <a:latin typeface="Arial" panose="020B0604020202020204" pitchFamily="34" charset="0"/>
                <a:ea typeface="Calibri" panose="020F0502020204030204" pitchFamily="34" charset="0"/>
                <a:cs typeface="Calibri" panose="020F0502020204030204" pitchFamily="34" charset="0"/>
              </a:rPr>
              <a:t>Labor</a:t>
            </a:r>
            <a:r>
              <a:rPr lang="en-GB" sz="1800" dirty="0">
                <a:effectLst/>
                <a:latin typeface="Arial" panose="020B0604020202020204" pitchFamily="34" charset="0"/>
                <a:ea typeface="Calibri" panose="020F0502020204030204" pitchFamily="34" charset="0"/>
                <a:cs typeface="Calibri" panose="020F0502020204030204" pitchFamily="34" charset="0"/>
              </a:rPr>
              <a:t> Statistics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Energy includes fuel and household energy bills. Other goods is the difference between overall inflation and the other contributions identified on the chart, and therefore includes alcohol and tobacco. The latest data are March 2023 outturns.</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13562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All data as of 28 April 2023. The February curves are estimated based on the 15 working days to 24 January 2023. The May curves are estimated using the 15 working days to 28 April 2023. Federal funds rate is the upper bound of the target range.</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279871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Daily data to 28 April 2023. The banking sector series for the UK, Europe and US are: FTSE UK Banks Index, the Stoxx Europe 600 Banks, S&amp;P 500 Banks and the KBW Regional Banking Index.</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656127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Constant-maturity weighted average of secondary market spreads to mid-swaps for the major UK lenders’ five-year bonds or a suitable proxy when unavailable. Holding company bonds and covered bonds are denominated in US dollars and euros respectively. For more detail on unsecured bonds issued by operating and holding companies, see the 2017 Q3 Credit Conditions Review. Latest data points are 28 April 2023.</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117396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Moneyfacts.co.uk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Bank’s quoted rates series are weighted monthly average rates advertised by all UK banks and building societies with products meeting the specific criteria. In March 2019 the method used to calculate these data was changed. For more information, see Introduction of new Quoted Rates data – </a:t>
            </a:r>
            <a:r>
              <a:rPr lang="en-GB" sz="1800" dirty="0" err="1">
                <a:effectLst/>
                <a:latin typeface="Arial" panose="020B0604020202020204" pitchFamily="34" charset="0"/>
                <a:ea typeface="Calibri" panose="020F0502020204030204" pitchFamily="34" charset="0"/>
                <a:cs typeface="Calibri" panose="020F0502020204030204" pitchFamily="34" charset="0"/>
              </a:rPr>
              <a:t>Bankstats</a:t>
            </a:r>
            <a:r>
              <a:rPr lang="en-GB" sz="1800" dirty="0">
                <a:effectLst/>
                <a:latin typeface="Arial" panose="020B0604020202020204" pitchFamily="34" charset="0"/>
                <a:ea typeface="Calibri" panose="020F0502020204030204" pitchFamily="34" charset="0"/>
                <a:cs typeface="Calibri" panose="020F0502020204030204" pitchFamily="34" charset="0"/>
              </a:rPr>
              <a:t> article. Diamonds for mortgage products represent averages of daily quoted rates using data to 28 April and were provisional. The final data were published on 9 May.</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079617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Market sector output is total GDP excluding public sector output. The adjusted measure removes Bank staff estimated impacts of the Platinum Jubilee, the Queen’s state funeral, and strike action.</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1497176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2023</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1295400"/>
          </a:xfrm>
        </p:spPr>
        <p:txBody>
          <a:bodyPr/>
          <a:lstStyle/>
          <a:p>
            <a:r>
              <a:rPr lang="en-GB" dirty="0">
                <a:latin typeface="Arial" panose="020B0604020202020204" pitchFamily="34" charset="0"/>
                <a:cs typeface="Arial" panose="020B0604020202020204" pitchFamily="34" charset="0"/>
              </a:rPr>
              <a:t>Chart 2.9: GDP, adjusted for temporary factors, was flat in 2022 H2, but has picked up in early 2023</a:t>
            </a:r>
            <a:br>
              <a:rPr lang="en-GB">
                <a:latin typeface="Arial" panose="020B0604020202020204" pitchFamily="34" charset="0"/>
                <a:cs typeface="Arial" panose="020B0604020202020204" pitchFamily="34" charset="0"/>
              </a:rPr>
            </a:br>
            <a:r>
              <a:rPr lang="en-GB" b="0">
                <a:latin typeface="Arial" panose="020B0604020202020204" pitchFamily="34" charset="0"/>
                <a:cs typeface="Arial" panose="020B0604020202020204" pitchFamily="34" charset="0"/>
              </a:rPr>
              <a:t>Change in UK market sector GDP since 2019 Q4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fficial GDP outturns have been volatile. Underlying market sector GDP has grown slowly by around 1% since the start of 2022 and, in February 2023, it was 1.4% larger than the level in 2019 Q4.">
            <a:extLst>
              <a:ext uri="{FF2B5EF4-FFF2-40B4-BE49-F238E27FC236}">
                <a16:creationId xmlns:a16="http://schemas.microsoft.com/office/drawing/2014/main" id="{A80C6DF9-3FF3-52F1-8ED2-D19B872CCA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9142" y="1752600"/>
            <a:ext cx="10073716" cy="4629150"/>
          </a:xfrm>
          <a:prstGeom prst="rect">
            <a:avLst/>
          </a:prstGeom>
        </p:spPr>
      </p:pic>
    </p:spTree>
    <p:extLst>
      <p:ext uri="{BB962C8B-B14F-4D97-AF65-F5344CB8AC3E}">
        <p14:creationId xmlns:p14="http://schemas.microsoft.com/office/powerpoint/2010/main" val="1521566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912814"/>
          </a:xfrm>
        </p:spPr>
        <p:txBody>
          <a:bodyPr/>
          <a:lstStyle/>
          <a:p>
            <a:r>
              <a:rPr lang="en-GB" dirty="0">
                <a:latin typeface="Arial" panose="020B0604020202020204" pitchFamily="34" charset="0"/>
                <a:cs typeface="Arial" panose="020B0604020202020204" pitchFamily="34" charset="0"/>
              </a:rPr>
              <a:t>Chart 2.10: Business surveys suggest the outlook for growth has improved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output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dicators of economic growth fell below average in mid-2022. Indicators have since recovered to around average.">
            <a:extLst>
              <a:ext uri="{FF2B5EF4-FFF2-40B4-BE49-F238E27FC236}">
                <a16:creationId xmlns:a16="http://schemas.microsoft.com/office/drawing/2014/main" id="{92E80080-1883-2AF4-74C1-CEFEE077BA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91697"/>
            <a:ext cx="11256000" cy="4094703"/>
          </a:xfrm>
          <a:prstGeom prst="rect">
            <a:avLst/>
          </a:prstGeom>
        </p:spPr>
      </p:pic>
    </p:spTree>
    <p:extLst>
      <p:ext uri="{BB962C8B-B14F-4D97-AF65-F5344CB8AC3E}">
        <p14:creationId xmlns:p14="http://schemas.microsoft.com/office/powerpoint/2010/main" val="29444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912813"/>
          </a:xfrm>
        </p:spPr>
        <p:txBody>
          <a:bodyPr/>
          <a:lstStyle/>
          <a:p>
            <a:r>
              <a:rPr lang="en-GB" dirty="0">
                <a:latin typeface="Arial" panose="020B0604020202020204" pitchFamily="34" charset="0"/>
                <a:cs typeface="Arial" panose="020B0604020202020204" pitchFamily="34" charset="0"/>
              </a:rPr>
              <a:t>Chart 2.11: Businesses are reporting lower uncertainty about price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Firms’ uncertainty about sales and price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irms' sales and price growth uncertainty rose sharply at the start of the pandemic. Sales growth uncertainty has gradually fallen since and is now close to 2019 levels. Prices growth remains elevated but has fallen notable during the first three months of 2023.">
            <a:extLst>
              <a:ext uri="{FF2B5EF4-FFF2-40B4-BE49-F238E27FC236}">
                <a16:creationId xmlns:a16="http://schemas.microsoft.com/office/drawing/2014/main" id="{3C388591-0805-ABFD-718A-FEEABB740C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370013"/>
            <a:ext cx="11260231" cy="3801880"/>
          </a:xfrm>
          <a:prstGeom prst="rect">
            <a:avLst/>
          </a:prstGeom>
        </p:spPr>
      </p:pic>
    </p:spTree>
    <p:extLst>
      <p:ext uri="{BB962C8B-B14F-4D97-AF65-F5344CB8AC3E}">
        <p14:creationId xmlns:p14="http://schemas.microsoft.com/office/powerpoint/2010/main" val="2223409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1295400"/>
          </a:xfrm>
        </p:spPr>
        <p:txBody>
          <a:bodyPr/>
          <a:lstStyle/>
          <a:p>
            <a:r>
              <a:rPr lang="en-GB" dirty="0">
                <a:latin typeface="Arial" panose="020B0604020202020204" pitchFamily="34" charset="0"/>
                <a:cs typeface="Arial" panose="020B0604020202020204" pitchFamily="34" charset="0"/>
              </a:rPr>
              <a:t>Chart 2.12: Higher nominal income growth in 2022 Q4 and lower energy prices mean real household incomes are no longer expected to fall in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real household income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Real post-tax household income growth projections are materially higher than projections in February. The change to the EPG in 2023 Q2 contributes a little over a third of the upwards revision to the income projection.">
            <a:extLst>
              <a:ext uri="{FF2B5EF4-FFF2-40B4-BE49-F238E27FC236}">
                <a16:creationId xmlns:a16="http://schemas.microsoft.com/office/drawing/2014/main" id="{AB24992C-BF6B-9654-6641-CED87F36D0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491" y="1752600"/>
            <a:ext cx="10879018" cy="4629150"/>
          </a:xfrm>
          <a:prstGeom prst="rect">
            <a:avLst/>
          </a:prstGeom>
        </p:spPr>
      </p:pic>
    </p:spTree>
    <p:extLst>
      <p:ext uri="{BB962C8B-B14F-4D97-AF65-F5344CB8AC3E}">
        <p14:creationId xmlns:p14="http://schemas.microsoft.com/office/powerpoint/2010/main" val="626363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2.13: Consumer confidence has improved but remains 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consumer confidence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onsumer confidence fell sharply in 2022. It has since partially recovered but remains around 1.5 standard deviations below long-term averages.">
            <a:extLst>
              <a:ext uri="{FF2B5EF4-FFF2-40B4-BE49-F238E27FC236}">
                <a16:creationId xmlns:a16="http://schemas.microsoft.com/office/drawing/2014/main" id="{5B6F157C-12F5-E64D-966F-D07A3DE30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370014"/>
            <a:ext cx="11279741" cy="4046496"/>
          </a:xfrm>
          <a:prstGeom prst="rect">
            <a:avLst/>
          </a:prstGeom>
        </p:spPr>
      </p:pic>
    </p:spTree>
    <p:extLst>
      <p:ext uri="{BB962C8B-B14F-4D97-AF65-F5344CB8AC3E}">
        <p14:creationId xmlns:p14="http://schemas.microsoft.com/office/powerpoint/2010/main" val="1675504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295400"/>
          </a:xfrm>
        </p:spPr>
        <p:txBody>
          <a:bodyPr/>
          <a:lstStyle/>
          <a:p>
            <a:r>
              <a:rPr lang="en-GB" dirty="0">
                <a:latin typeface="Arial" panose="020B0604020202020204" pitchFamily="34" charset="0"/>
                <a:cs typeface="Arial" panose="020B0604020202020204" pitchFamily="34" charset="0"/>
              </a:rPr>
              <a:t>Chart 2.14: Employment growth has been positive, and surveys of employment intentions point to further growth in the near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employment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Measures of survey growth fell sharply during the pandemic and turned positive in 2021. In the most recent data, survey measures and the official ONS employment series have increased slightly.">
            <a:extLst>
              <a:ext uri="{FF2B5EF4-FFF2-40B4-BE49-F238E27FC236}">
                <a16:creationId xmlns:a16="http://schemas.microsoft.com/office/drawing/2014/main" id="{AE8C1BBD-2842-A414-FDEA-407BE1C1DF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995" y="1752600"/>
            <a:ext cx="9904011" cy="4629150"/>
          </a:xfrm>
          <a:prstGeom prst="rect">
            <a:avLst/>
          </a:prstGeom>
        </p:spPr>
      </p:pic>
    </p:spTree>
    <p:extLst>
      <p:ext uri="{BB962C8B-B14F-4D97-AF65-F5344CB8AC3E}">
        <p14:creationId xmlns:p14="http://schemas.microsoft.com/office/powerpoint/2010/main" val="3408818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200"/>
            <a:ext cx="10796010" cy="1295400"/>
          </a:xfrm>
        </p:spPr>
        <p:txBody>
          <a:bodyPr/>
          <a:lstStyle/>
          <a:p>
            <a:r>
              <a:rPr lang="en-GB" dirty="0">
                <a:latin typeface="Arial" panose="020B0604020202020204" pitchFamily="34" charset="0"/>
                <a:cs typeface="Arial" panose="020B0604020202020204" pitchFamily="34" charset="0"/>
              </a:rPr>
              <a:t>Chart 2.15: The number of vacancies has fallen but the pace of decline has slowed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Job vacancies fell by more than half during the pandemic but recovered by mid-2021 and then reached a high in mid-2022, around 500 thousand more than the typical level in 2019. The single-month measure suggests the recent falls in vacancies have slowed.">
            <a:extLst>
              <a:ext uri="{FF2B5EF4-FFF2-40B4-BE49-F238E27FC236}">
                <a16:creationId xmlns:a16="http://schemas.microsoft.com/office/drawing/2014/main" id="{5736739B-D571-816A-9BCA-8B0F20D2BB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1" y="1752600"/>
            <a:ext cx="11288566" cy="4106549"/>
          </a:xfrm>
          <a:prstGeom prst="rect">
            <a:avLst/>
          </a:prstGeom>
        </p:spPr>
      </p:pic>
    </p:spTree>
    <p:extLst>
      <p:ext uri="{BB962C8B-B14F-4D97-AF65-F5344CB8AC3E}">
        <p14:creationId xmlns:p14="http://schemas.microsoft.com/office/powerpoint/2010/main" val="1470909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295400"/>
          </a:xfrm>
        </p:spPr>
        <p:txBody>
          <a:bodyPr/>
          <a:lstStyle/>
          <a:p>
            <a:r>
              <a:rPr lang="en-GB" dirty="0">
                <a:latin typeface="Arial" panose="020B0604020202020204" pitchFamily="34" charset="0"/>
                <a:cs typeface="Arial" panose="020B0604020202020204" pitchFamily="34" charset="0"/>
              </a:rPr>
              <a:t>Chart 2.16: The trend of fewer working-age people </a:t>
            </a:r>
            <a:r>
              <a:rPr lang="en-GB">
                <a:latin typeface="Arial" panose="020B0604020202020204" pitchFamily="34" charset="0"/>
                <a:cs typeface="Arial" panose="020B0604020202020204" pitchFamily="34" charset="0"/>
              </a:rPr>
              <a:t>being outside </a:t>
            </a:r>
            <a:r>
              <a:rPr lang="en-GB" dirty="0">
                <a:latin typeface="Arial" panose="020B0604020202020204" pitchFamily="34" charset="0"/>
                <a:cs typeface="Arial" panose="020B0604020202020204" pitchFamily="34" charset="0"/>
              </a:rPr>
              <a:t>the labour force since mid-2022 has mostly been driven by students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 in inactivity since July 2022 by reason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verall numbers of people not in the labour force have fallen since July 2022. There are 200 thousand fewer students, close to 100 thousand fewer retired people and around 50 thousand fewer looking after family or home. Offsetting this fall, there are 100 thousand more people out of the labour force for other reasons and about 50 thousand more people who are sick.">
            <a:extLst>
              <a:ext uri="{FF2B5EF4-FFF2-40B4-BE49-F238E27FC236}">
                <a16:creationId xmlns:a16="http://schemas.microsoft.com/office/drawing/2014/main" id="{6BA2DF16-58FB-02D0-FCDD-074ECAA5CE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0"/>
            <a:ext cx="11297473" cy="4124022"/>
          </a:xfrm>
          <a:prstGeom prst="rect">
            <a:avLst/>
          </a:prstGeom>
        </p:spPr>
      </p:pic>
    </p:spTree>
    <p:extLst>
      <p:ext uri="{BB962C8B-B14F-4D97-AF65-F5344CB8AC3E}">
        <p14:creationId xmlns:p14="http://schemas.microsoft.com/office/powerpoint/2010/main" val="787282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2.17: CPI inflation is expected to fall to around 7% by mid-2023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flation is expected to continue to fall in the near term, mainly due to a falling contribution from energy prices.">
            <a:extLst>
              <a:ext uri="{FF2B5EF4-FFF2-40B4-BE49-F238E27FC236}">
                <a16:creationId xmlns:a16="http://schemas.microsoft.com/office/drawing/2014/main" id="{C301F2FB-2FE0-F8FC-A664-6ED70968CC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266800" cy="4850933"/>
          </a:xfrm>
          <a:prstGeom prst="rect">
            <a:avLst/>
          </a:prstGeom>
        </p:spPr>
      </p:pic>
    </p:spTree>
    <p:extLst>
      <p:ext uri="{BB962C8B-B14F-4D97-AF65-F5344CB8AC3E}">
        <p14:creationId xmlns:p14="http://schemas.microsoft.com/office/powerpoint/2010/main" val="2381950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912813"/>
          </a:xfrm>
        </p:spPr>
        <p:txBody>
          <a:bodyPr/>
          <a:lstStyle/>
          <a:p>
            <a:r>
              <a:rPr lang="en-GB" dirty="0">
                <a:latin typeface="Arial" panose="020B0604020202020204" pitchFamily="34" charset="0"/>
                <a:cs typeface="Arial" panose="020B0604020202020204" pitchFamily="34" charset="0"/>
              </a:rPr>
              <a:t>Chart 2.18: Producer price inflation is falling, but less so in the food sector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of select CPI and PPI components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verall output PPI inflation has roughly halved since mid-2022. Food output PPI inflation has only recently started to fall.">
            <a:extLst>
              <a:ext uri="{FF2B5EF4-FFF2-40B4-BE49-F238E27FC236}">
                <a16:creationId xmlns:a16="http://schemas.microsoft.com/office/drawing/2014/main" id="{6A07FB76-F6D9-7394-19C9-7D6BAF245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11275771" cy="4279465"/>
          </a:xfrm>
          <a:prstGeom prst="rect">
            <a:avLst/>
          </a:prstGeom>
        </p:spPr>
      </p:pic>
    </p:spTree>
    <p:extLst>
      <p:ext uri="{BB962C8B-B14F-4D97-AF65-F5344CB8AC3E}">
        <p14:creationId xmlns:p14="http://schemas.microsoft.com/office/powerpoint/2010/main" val="1193677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 GDP and the unemployment rate are expected to be broadly flat in 2023 H1 but inflation is expected to fall sharply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GDP growth is expected to be close to zero in the near term; unemployment is expected to remain low; and CPI inflation is expected to fall, albeit remaining elevated.">
            <a:extLst>
              <a:ext uri="{FF2B5EF4-FFF2-40B4-BE49-F238E27FC236}">
                <a16:creationId xmlns:a16="http://schemas.microsoft.com/office/drawing/2014/main" id="{A44B228F-221A-B0B4-F7FC-B494190591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5607" y="1770970"/>
            <a:ext cx="3980785" cy="4694010"/>
          </a:xfrm>
          <a:prstGeom prst="rect">
            <a:avLst/>
          </a:prstGeom>
        </p:spPr>
      </p:pic>
    </p:spTree>
    <p:extLst>
      <p:ext uri="{BB962C8B-B14F-4D97-AF65-F5344CB8AC3E}">
        <p14:creationId xmlns:p14="http://schemas.microsoft.com/office/powerpoint/2010/main" val="3519649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801834" cy="1295400"/>
          </a:xfrm>
        </p:spPr>
        <p:txBody>
          <a:bodyPr/>
          <a:lstStyle/>
          <a:p>
            <a:r>
              <a:rPr lang="en-GB" dirty="0">
                <a:latin typeface="Arial" panose="020B0604020202020204" pitchFamily="34" charset="0"/>
                <a:cs typeface="Arial" panose="020B0604020202020204" pitchFamily="34" charset="0"/>
              </a:rPr>
              <a:t>Chart 2.19: Food price inflation rates are similar in the euro area and the UK, suggesting common increases in production costs are a main cause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food and non-alcoholic beverages price inflation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ood inflation in the UK and euro area has exceeded 15% since 2022 Q4 and continues to rise in the latest data. US food inflation peaked in August 2022 and has since fallen to around 10%.">
            <a:extLst>
              <a:ext uri="{FF2B5EF4-FFF2-40B4-BE49-F238E27FC236}">
                <a16:creationId xmlns:a16="http://schemas.microsoft.com/office/drawing/2014/main" id="{3D6F0E0E-F5C4-621F-08DD-9385158444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52601"/>
            <a:ext cx="11266801" cy="3761515"/>
          </a:xfrm>
          <a:prstGeom prst="rect">
            <a:avLst/>
          </a:prstGeom>
        </p:spPr>
      </p:pic>
    </p:spTree>
    <p:extLst>
      <p:ext uri="{BB962C8B-B14F-4D97-AF65-F5344CB8AC3E}">
        <p14:creationId xmlns:p14="http://schemas.microsoft.com/office/powerpoint/2010/main" val="871848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B: The cash-flow channel </a:t>
            </a:r>
            <a:br>
              <a:rPr lang="en-GB" dirty="0"/>
            </a:br>
            <a:r>
              <a:rPr lang="en-GB" dirty="0"/>
              <a:t>of monetary policy</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464242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7999" y="457199"/>
            <a:ext cx="10749417" cy="1738525"/>
          </a:xfrm>
        </p:spPr>
        <p:txBody>
          <a:bodyPr/>
          <a:lstStyle/>
          <a:p>
            <a:r>
              <a:rPr lang="en-GB" dirty="0">
                <a:latin typeface="Arial" panose="020B0604020202020204" pitchFamily="34" charset="0"/>
                <a:cs typeface="Arial" panose="020B0604020202020204" pitchFamily="34" charset="0"/>
              </a:rPr>
              <a:t>Table 1: The rise in Bank Rate has increased borrowing rates for households and firms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Retail deposit and lending interest rates, corporate borrowing rates and reference rates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a:extLst>
              <a:ext uri="{FF2B5EF4-FFF2-40B4-BE49-F238E27FC236}">
                <a16:creationId xmlns:a16="http://schemas.microsoft.com/office/drawing/2014/main" id="{AA88F9EB-1C3A-5F1A-88A4-B2212FA11474}"/>
              </a:ext>
            </a:extLst>
          </p:cNvPr>
          <p:cNvPicPr>
            <a:picLocks noChangeAspect="1"/>
          </p:cNvPicPr>
          <p:nvPr/>
        </p:nvPicPr>
        <p:blipFill rotWithShape="1">
          <a:blip r:embed="rId3"/>
          <a:srcRect b="820"/>
          <a:stretch/>
        </p:blipFill>
        <p:spPr>
          <a:xfrm>
            <a:off x="457200" y="2339525"/>
            <a:ext cx="3706126" cy="3146875"/>
          </a:xfrm>
          <a:prstGeom prst="rect">
            <a:avLst/>
          </a:prstGeom>
        </p:spPr>
      </p:pic>
      <p:grpSp>
        <p:nvGrpSpPr>
          <p:cNvPr id="18" name="Group 17">
            <a:extLst>
              <a:ext uri="{FF2B5EF4-FFF2-40B4-BE49-F238E27FC236}">
                <a16:creationId xmlns:a16="http://schemas.microsoft.com/office/drawing/2014/main" id="{BA901C97-D98C-B6DB-E4E2-63F5D05FC4AE}"/>
              </a:ext>
            </a:extLst>
          </p:cNvPr>
          <p:cNvGrpSpPr/>
          <p:nvPr/>
        </p:nvGrpSpPr>
        <p:grpSpPr>
          <a:xfrm>
            <a:off x="4249518" y="2339525"/>
            <a:ext cx="3706126" cy="2179337"/>
            <a:chOff x="4249518" y="2339525"/>
            <a:chExt cx="3706126" cy="2179337"/>
          </a:xfrm>
        </p:grpSpPr>
        <p:pic>
          <p:nvPicPr>
            <p:cNvPr id="8" name="Picture 7">
              <a:extLst>
                <a:ext uri="{FF2B5EF4-FFF2-40B4-BE49-F238E27FC236}">
                  <a16:creationId xmlns:a16="http://schemas.microsoft.com/office/drawing/2014/main" id="{7D379B58-3BB0-A355-0E8B-29F92CA5F2CD}"/>
                </a:ext>
              </a:extLst>
            </p:cNvPr>
            <p:cNvPicPr>
              <a:picLocks noChangeAspect="1"/>
            </p:cNvPicPr>
            <p:nvPr/>
          </p:nvPicPr>
          <p:blipFill rotWithShape="1">
            <a:blip r:embed="rId4"/>
            <a:srcRect b="6231"/>
            <a:stretch/>
          </p:blipFill>
          <p:spPr>
            <a:xfrm>
              <a:off x="4249518" y="2715863"/>
              <a:ext cx="3706126" cy="1802999"/>
            </a:xfrm>
            <a:prstGeom prst="rect">
              <a:avLst/>
            </a:prstGeom>
          </p:spPr>
        </p:pic>
        <p:pic>
          <p:nvPicPr>
            <p:cNvPr id="10" name="Picture 9">
              <a:extLst>
                <a:ext uri="{FF2B5EF4-FFF2-40B4-BE49-F238E27FC236}">
                  <a16:creationId xmlns:a16="http://schemas.microsoft.com/office/drawing/2014/main" id="{9BCDF6F9-5884-CCFE-04E6-3439D98B47B0}"/>
                </a:ext>
              </a:extLst>
            </p:cNvPr>
            <p:cNvPicPr>
              <a:picLocks/>
            </p:cNvPicPr>
            <p:nvPr/>
          </p:nvPicPr>
          <p:blipFill rotWithShape="1">
            <a:blip r:embed="rId5"/>
            <a:srcRect b="1907"/>
            <a:stretch/>
          </p:blipFill>
          <p:spPr>
            <a:xfrm>
              <a:off x="4249518" y="2339525"/>
              <a:ext cx="3706126" cy="448558"/>
            </a:xfrm>
            <a:prstGeom prst="rect">
              <a:avLst/>
            </a:prstGeom>
          </p:spPr>
        </p:pic>
      </p:grpSp>
      <p:pic>
        <p:nvPicPr>
          <p:cNvPr id="14" name="Picture 13">
            <a:extLst>
              <a:ext uri="{FF2B5EF4-FFF2-40B4-BE49-F238E27FC236}">
                <a16:creationId xmlns:a16="http://schemas.microsoft.com/office/drawing/2014/main" id="{04DEEC12-7777-CB7C-3FA6-E9AB104149F4}"/>
              </a:ext>
            </a:extLst>
          </p:cNvPr>
          <p:cNvPicPr>
            <a:picLocks noChangeAspect="1"/>
          </p:cNvPicPr>
          <p:nvPr/>
        </p:nvPicPr>
        <p:blipFill>
          <a:blip r:embed="rId6"/>
          <a:stretch>
            <a:fillRect/>
          </a:stretch>
        </p:blipFill>
        <p:spPr>
          <a:xfrm>
            <a:off x="8041835" y="2339525"/>
            <a:ext cx="3706126" cy="1673612"/>
          </a:xfrm>
          <a:prstGeom prst="rect">
            <a:avLst/>
          </a:prstGeom>
        </p:spPr>
      </p:pic>
    </p:spTree>
    <p:extLst>
      <p:ext uri="{BB962C8B-B14F-4D97-AF65-F5344CB8AC3E}">
        <p14:creationId xmlns:p14="http://schemas.microsoft.com/office/powerpoint/2010/main" val="29254176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0736448" cy="1750173"/>
          </a:xfrm>
        </p:spPr>
        <p:txBody>
          <a:bodyPr/>
          <a:lstStyle/>
          <a:p>
            <a:r>
              <a:rPr lang="en-GB" dirty="0">
                <a:latin typeface="Arial" panose="020B0604020202020204" pitchFamily="34" charset="0"/>
                <a:cs typeface="Arial" panose="020B0604020202020204" pitchFamily="34" charset="0"/>
              </a:rPr>
              <a:t>Chart A: Rates on the stock of mortgages have risen by much less than quoted rates on new mortgages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Quoted interest rates on new two-year 75% LTV mortgages, effective rate on new lending and effective rate on existing stock of mortgages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Rates on the stock of mortgages have risen by much less than rates being quoted on new mortgages.">
            <a:extLst>
              <a:ext uri="{FF2B5EF4-FFF2-40B4-BE49-F238E27FC236}">
                <a16:creationId xmlns:a16="http://schemas.microsoft.com/office/drawing/2014/main" id="{CB1938C0-80C3-D050-3873-CB40E12B58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599" y="2256038"/>
            <a:ext cx="11266801" cy="4144763"/>
          </a:xfrm>
          <a:prstGeom prst="rect">
            <a:avLst/>
          </a:prstGeom>
        </p:spPr>
      </p:pic>
    </p:spTree>
    <p:extLst>
      <p:ext uri="{BB962C8B-B14F-4D97-AF65-F5344CB8AC3E}">
        <p14:creationId xmlns:p14="http://schemas.microsoft.com/office/powerpoint/2010/main" val="1536215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667878" cy="1295400"/>
          </a:xfrm>
        </p:spPr>
        <p:txBody>
          <a:bodyPr/>
          <a:lstStyle/>
          <a:p>
            <a:r>
              <a:rPr lang="en-GB" dirty="0">
                <a:latin typeface="Arial" panose="020B0604020202020204" pitchFamily="34" charset="0"/>
                <a:cs typeface="Arial" panose="020B0604020202020204" pitchFamily="34" charset="0"/>
              </a:rPr>
              <a:t>Chart B: The cash-flow effects of higher interest rates are expected to increase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in mortgage interest payments as a share of consumption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cash-flow effects of higher mortgage payments are expected to increase over the coming years.">
            <a:extLst>
              <a:ext uri="{FF2B5EF4-FFF2-40B4-BE49-F238E27FC236}">
                <a16:creationId xmlns:a16="http://schemas.microsoft.com/office/drawing/2014/main" id="{6B292540-A411-CCC5-3810-F9F5BBB3AC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752599"/>
            <a:ext cx="11266800" cy="4499623"/>
          </a:xfrm>
          <a:prstGeom prst="rect">
            <a:avLst/>
          </a:prstGeom>
        </p:spPr>
      </p:pic>
    </p:spTree>
    <p:extLst>
      <p:ext uri="{BB962C8B-B14F-4D97-AF65-F5344CB8AC3E}">
        <p14:creationId xmlns:p14="http://schemas.microsoft.com/office/powerpoint/2010/main" val="4090618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736448" cy="912813"/>
          </a:xfrm>
        </p:spPr>
        <p:txBody>
          <a:bodyPr/>
          <a:lstStyle/>
          <a:p>
            <a:r>
              <a:rPr lang="en-GB" dirty="0">
                <a:latin typeface="Arial" panose="020B0604020202020204" pitchFamily="34" charset="0"/>
                <a:cs typeface="Arial" panose="020B0604020202020204" pitchFamily="34" charset="0"/>
              </a:rPr>
              <a:t>Chart C: The share of fixed-rate mortgages has increased over time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Distribution of mortgages by type of product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proportion of fixed rate mortgages - especially those with fixed periods longer than two years - has increased in recent years.">
            <a:extLst>
              <a:ext uri="{FF2B5EF4-FFF2-40B4-BE49-F238E27FC236}">
                <a16:creationId xmlns:a16="http://schemas.microsoft.com/office/drawing/2014/main" id="{9B00107C-0066-43FC-0EEE-956EAB714C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538" y="1370013"/>
            <a:ext cx="9042925" cy="5035557"/>
          </a:xfrm>
          <a:prstGeom prst="rect">
            <a:avLst/>
          </a:prstGeom>
        </p:spPr>
      </p:pic>
    </p:spTree>
    <p:extLst>
      <p:ext uri="{BB962C8B-B14F-4D97-AF65-F5344CB8AC3E}">
        <p14:creationId xmlns:p14="http://schemas.microsoft.com/office/powerpoint/2010/main" val="1729421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7999" y="457200"/>
            <a:ext cx="10749417" cy="1295400"/>
          </a:xfrm>
        </p:spPr>
        <p:txBody>
          <a:bodyPr/>
          <a:lstStyle/>
          <a:p>
            <a:r>
              <a:rPr lang="en-GB" dirty="0">
                <a:latin typeface="Arial" panose="020B0604020202020204" pitchFamily="34" charset="0"/>
                <a:cs typeface="Arial" panose="020B0604020202020204" pitchFamily="34" charset="0"/>
              </a:rPr>
              <a:t>Chart D: Households expect interest rate effects to be greater in the coming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Reported impact of higher interest rates on household finances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Mortgagors household finances have been negatively affected as a result of higher rates and expect this to increase in the coming year, while net savers have seen a smaller positive effect on their incomes and expect this to be broadly similar over the next 12 months.">
            <a:extLst>
              <a:ext uri="{FF2B5EF4-FFF2-40B4-BE49-F238E27FC236}">
                <a16:creationId xmlns:a16="http://schemas.microsoft.com/office/drawing/2014/main" id="{4728E59B-84DD-1EDC-537E-AEC519C40B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52600"/>
            <a:ext cx="11256002" cy="4183333"/>
          </a:xfrm>
          <a:prstGeom prst="rect">
            <a:avLst/>
          </a:prstGeom>
        </p:spPr>
      </p:pic>
    </p:spTree>
    <p:extLst>
      <p:ext uri="{BB962C8B-B14F-4D97-AF65-F5344CB8AC3E}">
        <p14:creationId xmlns:p14="http://schemas.microsoft.com/office/powerpoint/2010/main" val="2036864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736448" cy="1662810"/>
          </a:xfrm>
        </p:spPr>
        <p:txBody>
          <a:bodyPr/>
          <a:lstStyle/>
          <a:p>
            <a:r>
              <a:rPr lang="en-GB" dirty="0">
                <a:latin typeface="Arial" panose="020B0604020202020204" pitchFamily="34" charset="0"/>
                <a:cs typeface="Arial" panose="020B0604020202020204" pitchFamily="34" charset="0"/>
              </a:rPr>
              <a:t>Chart E: Firms expect to reduce investment and employment over the next year as a result of higher interest rates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Expected impact of higher interest rates on firms’ investment and employment over the next year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s a result of higher interest rates, companies expect investment to fall by about 8% on average over the next year, and employment by 2%.">
            <a:extLst>
              <a:ext uri="{FF2B5EF4-FFF2-40B4-BE49-F238E27FC236}">
                <a16:creationId xmlns:a16="http://schemas.microsoft.com/office/drawing/2014/main" id="{CFCAFE26-E986-93FF-27A5-AE765E3B22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9204" y="2120010"/>
            <a:ext cx="9833593" cy="4261740"/>
          </a:xfrm>
          <a:prstGeom prst="rect">
            <a:avLst/>
          </a:prstGeom>
        </p:spPr>
      </p:pic>
    </p:spTree>
    <p:extLst>
      <p:ext uri="{BB962C8B-B14F-4D97-AF65-F5344CB8AC3E}">
        <p14:creationId xmlns:p14="http://schemas.microsoft.com/office/powerpoint/2010/main" val="1175632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2.2: Gas prices have declined since the February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International wholesale gas spot and futures prices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Wholesale gas spot and futures prices in the UK and Europe have fallen further since the February Report.">
            <a:extLst>
              <a:ext uri="{FF2B5EF4-FFF2-40B4-BE49-F238E27FC236}">
                <a16:creationId xmlns:a16="http://schemas.microsoft.com/office/drawing/2014/main" id="{91F48F1F-BB35-BE86-5984-DBCF818B4D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370013"/>
            <a:ext cx="11277600" cy="4411282"/>
          </a:xfrm>
          <a:prstGeom prst="rect">
            <a:avLst/>
          </a:prstGeom>
        </p:spPr>
      </p:pic>
    </p:spTree>
    <p:extLst>
      <p:ext uri="{BB962C8B-B14F-4D97-AF65-F5344CB8AC3E}">
        <p14:creationId xmlns:p14="http://schemas.microsoft.com/office/powerpoint/2010/main" val="2004474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2.3: Supply chain constraints have continued to ease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supply constraints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upply constraints indices have fallen since the February Report.">
            <a:extLst>
              <a:ext uri="{FF2B5EF4-FFF2-40B4-BE49-F238E27FC236}">
                <a16:creationId xmlns:a16="http://schemas.microsoft.com/office/drawing/2014/main" id="{0569B40E-3C7D-CAAB-A5CD-662C8F31B4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370013"/>
            <a:ext cx="11282193" cy="4786170"/>
          </a:xfrm>
          <a:prstGeom prst="rect">
            <a:avLst/>
          </a:prstGeom>
        </p:spPr>
      </p:pic>
    </p:spTree>
    <p:extLst>
      <p:ext uri="{BB962C8B-B14F-4D97-AF65-F5344CB8AC3E}">
        <p14:creationId xmlns:p14="http://schemas.microsoft.com/office/powerpoint/2010/main" val="803146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2.4: Inflation has fallen in the US and euro area in recent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consumer price inflation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Headline inflation has fallen in the UK, US and euro area driven by a falling contribution from energy prices. But the contribution from services inflation has been more stable.">
            <a:extLst>
              <a:ext uri="{FF2B5EF4-FFF2-40B4-BE49-F238E27FC236}">
                <a16:creationId xmlns:a16="http://schemas.microsoft.com/office/drawing/2014/main" id="{C717C4DE-8F46-DA82-FB70-0956A55C32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055" y="1370014"/>
            <a:ext cx="10189890" cy="5011736"/>
          </a:xfrm>
          <a:prstGeom prst="rect">
            <a:avLst/>
          </a:prstGeom>
        </p:spPr>
      </p:pic>
    </p:spTree>
    <p:extLst>
      <p:ext uri="{BB962C8B-B14F-4D97-AF65-F5344CB8AC3E}">
        <p14:creationId xmlns:p14="http://schemas.microsoft.com/office/powerpoint/2010/main" val="966626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912814"/>
          </a:xfrm>
        </p:spPr>
        <p:txBody>
          <a:bodyPr/>
          <a:lstStyle/>
          <a:p>
            <a:r>
              <a:rPr lang="en-GB" dirty="0">
                <a:latin typeface="Arial" panose="020B0604020202020204" pitchFamily="34" charset="0"/>
                <a:cs typeface="Arial" panose="020B0604020202020204" pitchFamily="34" charset="0"/>
              </a:rPr>
              <a:t>Chart 2.5: Market participants think that policy rates are nearing their peaks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International forward interest rates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market-implied paths of policy rates in the UK, US and euro area are, on average, a little higher than at the time of the February Report.">
            <a:extLst>
              <a:ext uri="{FF2B5EF4-FFF2-40B4-BE49-F238E27FC236}">
                <a16:creationId xmlns:a16="http://schemas.microsoft.com/office/drawing/2014/main" id="{826BAE51-A5CA-2489-ED07-D96538B72D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648" y="1360623"/>
            <a:ext cx="11268235" cy="4136754"/>
          </a:xfrm>
          <a:prstGeom prst="rect">
            <a:avLst/>
          </a:prstGeom>
        </p:spPr>
      </p:pic>
    </p:spTree>
    <p:extLst>
      <p:ext uri="{BB962C8B-B14F-4D97-AF65-F5344CB8AC3E}">
        <p14:creationId xmlns:p14="http://schemas.microsoft.com/office/powerpoint/2010/main" val="3173201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830955" cy="1295400"/>
          </a:xfrm>
        </p:spPr>
        <p:txBody>
          <a:bodyPr/>
          <a:lstStyle/>
          <a:p>
            <a:r>
              <a:rPr lang="en-GB" dirty="0">
                <a:latin typeface="Arial" panose="020B0604020202020204" pitchFamily="34" charset="0"/>
                <a:cs typeface="Arial" panose="020B0604020202020204" pitchFamily="34" charset="0"/>
              </a:rPr>
              <a:t>Chart 2.6: Global equity prices fell following the failure of SVB, but have since recovered. But banking stocks, in particular in the US, remain lower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International equity prices and banking sector indices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While headline equity indices have recovered from the falls seen after the SVB collapse, banking sector indices remain lower, particularly in the US.">
            <a:extLst>
              <a:ext uri="{FF2B5EF4-FFF2-40B4-BE49-F238E27FC236}">
                <a16:creationId xmlns:a16="http://schemas.microsoft.com/office/drawing/2014/main" id="{7984C605-03FB-5F9B-AF0F-54FA67BD3C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63"/>
          <a:stretch/>
        </p:blipFill>
        <p:spPr>
          <a:xfrm>
            <a:off x="785587" y="1752600"/>
            <a:ext cx="10620826" cy="4629150"/>
          </a:xfrm>
          <a:prstGeom prst="rect">
            <a:avLst/>
          </a:prstGeom>
        </p:spPr>
      </p:pic>
    </p:spTree>
    <p:extLst>
      <p:ext uri="{BB962C8B-B14F-4D97-AF65-F5344CB8AC3E}">
        <p14:creationId xmlns:p14="http://schemas.microsoft.com/office/powerpoint/2010/main" val="1851592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295400"/>
          </a:xfrm>
        </p:spPr>
        <p:txBody>
          <a:bodyPr/>
          <a:lstStyle/>
          <a:p>
            <a:r>
              <a:rPr lang="en-GB" dirty="0">
                <a:latin typeface="Arial" panose="020B0604020202020204" pitchFamily="34" charset="0"/>
                <a:cs typeface="Arial" panose="020B0604020202020204" pitchFamily="34" charset="0"/>
              </a:rPr>
              <a:t>Chart 2.7: UK wholesale funding spreads rose sharply after the failure of SVB, but have since fallen back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banks’ indicative funding spreads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dicators of bank funding costs rose after the failure of SVB, but have now returned to around their levels at the time of the February Report. Spreads on covered bonds rose slightly over the same time period.">
            <a:extLst>
              <a:ext uri="{FF2B5EF4-FFF2-40B4-BE49-F238E27FC236}">
                <a16:creationId xmlns:a16="http://schemas.microsoft.com/office/drawing/2014/main" id="{CE5686BA-7A7A-AC98-D294-5790800CA9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931"/>
          <a:stretch/>
        </p:blipFill>
        <p:spPr>
          <a:xfrm>
            <a:off x="468000" y="1752600"/>
            <a:ext cx="11270623" cy="4269627"/>
          </a:xfrm>
          <a:prstGeom prst="rect">
            <a:avLst/>
          </a:prstGeom>
        </p:spPr>
      </p:pic>
    </p:spTree>
    <p:extLst>
      <p:ext uri="{BB962C8B-B14F-4D97-AF65-F5344CB8AC3E}">
        <p14:creationId xmlns:p14="http://schemas.microsoft.com/office/powerpoint/2010/main" val="3893939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66800" cy="1295400"/>
          </a:xfrm>
        </p:spPr>
        <p:txBody>
          <a:bodyPr/>
          <a:lstStyle/>
          <a:p>
            <a:r>
              <a:rPr lang="en-GB" dirty="0">
                <a:latin typeface="Arial" panose="020B0604020202020204" pitchFamily="34" charset="0"/>
                <a:cs typeface="Arial" panose="020B0604020202020204" pitchFamily="34" charset="0"/>
              </a:rPr>
              <a:t>Chart 2.8: Mortgage rates have fallen slightly further since the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February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quoted rates on two-year fixed-rate mortgages and two-year OIS rate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terest rates on fixed-rate mortgages have fallen a little since the February Report.">
            <a:extLst>
              <a:ext uri="{FF2B5EF4-FFF2-40B4-BE49-F238E27FC236}">
                <a16:creationId xmlns:a16="http://schemas.microsoft.com/office/drawing/2014/main" id="{79141C26-DD5E-D7A6-56E1-EA82503CF45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482"/>
          <a:stretch/>
        </p:blipFill>
        <p:spPr>
          <a:xfrm>
            <a:off x="468000" y="1752601"/>
            <a:ext cx="11233721" cy="4622496"/>
          </a:xfrm>
          <a:prstGeom prst="rect">
            <a:avLst/>
          </a:prstGeom>
        </p:spPr>
      </p:pic>
    </p:spTree>
    <p:extLst>
      <p:ext uri="{BB962C8B-B14F-4D97-AF65-F5344CB8AC3E}">
        <p14:creationId xmlns:p14="http://schemas.microsoft.com/office/powerpoint/2010/main" val="104464489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2188</TotalTime>
  <Words>3158</Words>
  <Application>Microsoft Office PowerPoint</Application>
  <PresentationFormat>Widescreen</PresentationFormat>
  <Paragraphs>82</Paragraphs>
  <Slides>27</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Century Gothic</vt:lpstr>
      <vt:lpstr>Bank LINKS Template</vt:lpstr>
      <vt:lpstr>PowerPoint Presentation</vt:lpstr>
      <vt:lpstr>Chart 2.1: GDP and the unemployment rate are expected to be broadly flat in 2023 H1 but inflation is expected to fall sharply Near-term projections (a) </vt:lpstr>
      <vt:lpstr>Chart 2.2: Gas prices have declined since the February Report International wholesale gas spot and futures prices (a) </vt:lpstr>
      <vt:lpstr>Chart 2.3: Supply chain constraints have continued to ease Indicators of supply constraints (a) </vt:lpstr>
      <vt:lpstr>Chart 2.4: Inflation has fallen in the US and euro area in recent months Contributions to annual consumer price inflation (a) </vt:lpstr>
      <vt:lpstr>Chart 2.5: Market participants think that policy rates are nearing their peaks International forward interest rates (a) </vt:lpstr>
      <vt:lpstr>Chart 2.6: Global equity prices fell following the failure of SVB, but have since recovered. But banking stocks, in particular in the US, remain lower International equity prices and banking sector indices (a) </vt:lpstr>
      <vt:lpstr>Chart 2.7: UK wholesale funding spreads rose sharply after the failure of SVB, but have since fallen back UK banks’ indicative funding spreads (a) </vt:lpstr>
      <vt:lpstr>Chart 2.8: Mortgage rates have fallen slightly further since the  February Report Average quoted rates on two-year fixed-rate mortgages and two-year OIS rate (a) </vt:lpstr>
      <vt:lpstr>Chart 2.9: GDP, adjusted for temporary factors, was flat in 2022 H2, but has picked up in early 2023 Change in UK market sector GDP since 2019 Q4 (a) </vt:lpstr>
      <vt:lpstr>Chart 2.10: Business surveys suggest the outlook for growth has improved Survey indicators of UK output growth (a) </vt:lpstr>
      <vt:lpstr>Chart 2.11: Businesses are reporting lower uncertainty about price growth Firms’ uncertainty about sales and price growth (a) </vt:lpstr>
      <vt:lpstr>Chart 2.12: Higher nominal income growth in 2022 Q4 and lower energy prices mean real household incomes are no longer expected to fall in 2023 Four-quarter real household income growth (a) </vt:lpstr>
      <vt:lpstr>Chart 2.13: Consumer confidence has improved but remains low UK consumer confidence (a) </vt:lpstr>
      <vt:lpstr>Chart 2.14: Employment growth has been positive, and surveys of employment intentions point to further growth in the near term Measures of employment growth (a) </vt:lpstr>
      <vt:lpstr>Chart 2.15: The number of vacancies has fallen but the pace of decline has slowed Vacancies (a) </vt:lpstr>
      <vt:lpstr>Chart 2.16: The trend of fewer working-age people being outside the labour force since mid-2022 has mostly been driven by students Change in inactivity since July 2022 by reason (a) </vt:lpstr>
      <vt:lpstr>Chart 2.17: CPI inflation is expected to fall to around 7% by mid-2023 Contributions to CPI inflation (a) </vt:lpstr>
      <vt:lpstr>Chart 2.18: Producer price inflation is falling, but less so in the food sector Annual inflation of select CPI and PPI components (a) </vt:lpstr>
      <vt:lpstr>Chart 2.19: Food price inflation rates are similar in the euro area and the UK, suggesting common increases in production costs are a main cause Annual food and non-alcoholic beverages price inflation (a) </vt:lpstr>
      <vt:lpstr>Box B: The cash-flow channel  of monetary policy</vt:lpstr>
      <vt:lpstr>Table 1: The rise in Bank Rate has increased borrowing rates for households and firms Retail deposit and lending interest rates, corporate borrowing rates and reference rates (a) </vt:lpstr>
      <vt:lpstr>Chart A: Rates on the stock of mortgages have risen by much less than quoted rates on new mortgages Quoted interest rates on new two-year 75% LTV mortgages, effective rate on new lending and effective rate on existing stock of mortgages (a) </vt:lpstr>
      <vt:lpstr>Chart B: The cash-flow effects of higher interest rates are expected to increase Changes in mortgage interest payments as a share of consumption (a) </vt:lpstr>
      <vt:lpstr>Chart C: The share of fixed-rate mortgages has increased over time Distribution of mortgages by type of product (a) </vt:lpstr>
      <vt:lpstr>Chart D: Households expect interest rate effects to be greater in the coming year Reported impact of higher interest rates on household finances (a) </vt:lpstr>
      <vt:lpstr>Chart E: Firms expect to reduce investment and employment over the next year as a result of higher interest rates Expected impact of higher interest rates on firms’ investment and employment over the next year (a)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2023</dc:title>
  <dc:subject>Section 2: Current economic conditions</dc:subject>
  <dc:creator>Bank of England</dc:creator>
  <cp:lastModifiedBy>Lowe, Paul</cp:lastModifiedBy>
  <cp:revision>141</cp:revision>
  <dcterms:created xsi:type="dcterms:W3CDTF">2022-03-15T15:50:20Z</dcterms:created>
  <dcterms:modified xsi:type="dcterms:W3CDTF">2023-05-11T10:02:10Z</dcterms:modified>
</cp:coreProperties>
</file>