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466" r:id="rId3"/>
    <p:sldId id="457" r:id="rId4"/>
    <p:sldId id="458" r:id="rId5"/>
    <p:sldId id="459" r:id="rId6"/>
    <p:sldId id="460" r:id="rId7"/>
    <p:sldId id="461" r:id="rId8"/>
    <p:sldId id="462" r:id="rId9"/>
    <p:sldId id="463" r:id="rId10"/>
    <p:sldId id="464" r:id="rId11"/>
    <p:sldId id="4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611" autoAdjust="0"/>
  </p:normalViewPr>
  <p:slideViewPr>
    <p:cSldViewPr snapToGrid="0" showGuides="1">
      <p:cViewPr varScale="1">
        <p:scale>
          <a:sx n="67" d="100"/>
          <a:sy n="67" d="100"/>
        </p:scale>
        <p:origin x="414" y="36"/>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10/05/2023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(a) The latest data points are for March 2023. Core CPI is CPI excluding energy, food, beverages and tobacco.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96139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DMP Survey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Three-month moving averages. Realised price growth (lines) are responses to the question: </a:t>
            </a:r>
            <a:r>
              <a:rPr lang="en-GB" sz="1400" b="0" i="0" u="none" strike="noStrike" baseline="0" dirty="0">
                <a:solidFill>
                  <a:srgbClr val="D13438"/>
                </a:solidFill>
                <a:latin typeface="Arial" panose="020B0604020202020204" pitchFamily="34" charset="0"/>
              </a:rPr>
              <a:t>‘</a:t>
            </a:r>
            <a:r>
              <a:rPr lang="en-GB" sz="1400" b="0" i="0" u="none" strike="noStrike" baseline="0" dirty="0">
                <a:solidFill>
                  <a:srgbClr val="000000"/>
                </a:solidFill>
                <a:latin typeface="Arial" panose="020B0604020202020204" pitchFamily="34" charset="0"/>
              </a:rPr>
              <a:t>Looking back, from 12 months ago to now, what was the approximate % change in the average price you charge, considering all products and services?’. The latest data are from the April </a:t>
            </a:r>
            <a:r>
              <a:rPr lang="en-GB" sz="1400" b="0" i="0" u="none" strike="noStrike" baseline="0">
                <a:solidFill>
                  <a:srgbClr val="000000"/>
                </a:solidFill>
                <a:latin typeface="Arial" panose="020B0604020202020204" pitchFamily="34" charset="0"/>
              </a:rPr>
              <a:t>2023 Survey</a:t>
            </a:r>
            <a:r>
              <a:rPr lang="en-GB" sz="1400" b="0" i="0" u="none" strike="noStrike" baseline="0" dirty="0">
                <a:solidFill>
                  <a:srgbClr val="000000"/>
                </a:solidFill>
                <a:latin typeface="Arial" panose="020B0604020202020204" pitchFamily="34" charset="0"/>
              </a:rPr>
              <a:t>. Expected price growth (diamonds) are responses to the question: ‘Looking ahead, from now to 12 months from now, what approximate % change in your average price would you expect in each of the following scenarios: lowest, low, middle, high and highest?’, and respondents are asked to assign a probability to each scenario which is used to create a weighted average expectation of price growth. These diamonds show the average response from the February to April 2023 Surveys. Figures in parentheses show the average share of respondents in the February to April 2023 Surveys.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997686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ONS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Contribution to the change in core CPI inflation between the average over 2012–19 and the three months to March 2023 of each component of core CPI inflation. Persistence quintile refers to the estimated strength of the autoregressive properties of the quarterly inflation rate of the 85 components within core CPI, with the first quintile covering items whose inflation rates are least statistically related to the prices in previous periods, and the fifth quintile showing those items that are most statistically related.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970752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DMP Survey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Responses to the question: ‘Which of the following best describes how your business usually sets prices? Mostly change prices in response to specific events (</a:t>
            </a:r>
            <a:r>
              <a:rPr lang="en-GB" sz="1400" b="0" i="0" u="none" strike="noStrike" baseline="0" dirty="0" err="1">
                <a:solidFill>
                  <a:srgbClr val="000000"/>
                </a:solidFill>
                <a:latin typeface="Arial" panose="020B0604020202020204" pitchFamily="34" charset="0"/>
              </a:rPr>
              <a:t>eg</a:t>
            </a:r>
            <a:r>
              <a:rPr lang="en-GB" sz="1400" b="0" i="0" u="none" strike="noStrike" baseline="0" dirty="0">
                <a:solidFill>
                  <a:srgbClr val="000000"/>
                </a:solidFill>
                <a:latin typeface="Arial" panose="020B0604020202020204" pitchFamily="34" charset="0"/>
              </a:rPr>
              <a:t> changes in costs or demand); or Mostly change prices at fixed intervals (</a:t>
            </a:r>
            <a:r>
              <a:rPr lang="en-GB" sz="1400" b="0" i="0" u="none" strike="noStrike" baseline="0" dirty="0" err="1">
                <a:solidFill>
                  <a:srgbClr val="000000"/>
                </a:solidFill>
                <a:latin typeface="Arial" panose="020B0604020202020204" pitchFamily="34" charset="0"/>
              </a:rPr>
              <a:t>eg</a:t>
            </a:r>
            <a:r>
              <a:rPr lang="en-GB" sz="1400" b="0" i="0" u="none" strike="noStrike" baseline="0" dirty="0">
                <a:solidFill>
                  <a:srgbClr val="000000"/>
                </a:solidFill>
                <a:latin typeface="Arial" panose="020B0604020202020204" pitchFamily="34" charset="0"/>
              </a:rPr>
              <a:t> once a year or once a quarter, etc)’. The share of respondents show an average over the February to April 2023 Surveys.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855895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ONS and Bank calculations.</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Vacancies-to-unemployment ratio data are monthly and the latest data point is for the three months to February 2023. Job-to-job flows (of those aged 16–69 years) measure the number of people who reported being employed in consecutive quarters of the Labour Force Survey, but who in the latter quarter reported being with their current employer for less than three months. These data are quarterly and the latest data point is for 2022 Q4.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471875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HMRC, KPMG/REC UK Report on Jobs, ONS, S&amp;P Global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Private sector regular pay growth is Bank staff’s estimate of underlying pay growth between January 2020 and November 2022 and ONS private sector regular pay growth otherwise. KPMG/REC shows permanent staff salaries. Pay as You Earn (PAYE) Real Time Information (RTI) shows median of pay growth. The KPMG/REC index is mean-variance adjusted to ONS private sector regular pay growth over March 2001–19. Latest data points are March 2023 for PAYE RTI and the KPMG/REC index, and the three months to February 2023 for private sector regular pay.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4112837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ONS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Wage equation is based on </a:t>
            </a:r>
            <a:r>
              <a:rPr lang="en-GB" sz="1400" b="0" i="0" u="none" strike="noStrike" baseline="0" dirty="0">
                <a:solidFill>
                  <a:srgbClr val="12273E"/>
                </a:solidFill>
                <a:latin typeface="Arial" panose="020B0604020202020204" pitchFamily="34" charset="0"/>
              </a:rPr>
              <a:t>Yellen (2017)</a:t>
            </a:r>
            <a:r>
              <a:rPr lang="en-GB" sz="1400" b="0" i="0" u="none" strike="noStrike" baseline="0" dirty="0">
                <a:solidFill>
                  <a:srgbClr val="000000"/>
                </a:solidFill>
                <a:latin typeface="Arial" panose="020B0604020202020204" pitchFamily="34" charset="0"/>
              </a:rPr>
              <a:t>. Private sector regular pay growth is Bank staff’s estimate of underlying pay growth between January 2020 and November 2022 and ONS private sector regular pay growth otherwise. Short-term inflation expectations are based on the Barclays Basix Index and the YouGov/Citigroup one year ahead measure of household inflation expectations. Since 2022 Q3, the YouGov/Citigroup survey has been based on updated response buckets. Slack is based on the MPC’s estimate of the unemployment gap. Productivity growth is based on long-run market sector productivity growth per head. The unexplained component is the residual. Data are to 2022 Q4 and projections are shown for 2023 Q1 to 2023 Q4.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864268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Citigroup, YouGov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Data are not seasonally adjusted. ‘Short term’ refers to expectations in the next 12 months and ‘medium term’ refers to expectations five to ten years ahead. The latest data points are for April 2023. Since August 2022, the YouGov/Citigroup survey has been based on updated response buckets.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814489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ONS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The latest data point is March 2023 and the projection is shown to September 2023.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93262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b="0" i="0" u="none" strike="noStrike" baseline="0" dirty="0">
                <a:solidFill>
                  <a:srgbClr val="000000"/>
                </a:solidFill>
                <a:latin typeface="Arial" panose="020B0604020202020204" pitchFamily="34" charset="0"/>
              </a:rPr>
              <a:t>Sources: OECD, ONS, World Bank and Bank calculations.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(a) Outputs are from a machine-learning model based on a version of the model proposed by </a:t>
            </a:r>
            <a:r>
              <a:rPr lang="en-GB" sz="1400" b="0" i="0" u="none" strike="noStrike" baseline="0" dirty="0">
                <a:solidFill>
                  <a:srgbClr val="12273E"/>
                </a:solidFill>
                <a:latin typeface="Arial" panose="020B0604020202020204" pitchFamily="34" charset="0"/>
              </a:rPr>
              <a:t>Goulet Coulombe (2022)</a:t>
            </a:r>
            <a:r>
              <a:rPr lang="en-GB" sz="1400" b="0" i="0" u="none" strike="noStrike" baseline="0" dirty="0">
                <a:solidFill>
                  <a:srgbClr val="000000"/>
                </a:solidFill>
                <a:latin typeface="Arial" panose="020B0604020202020204" pitchFamily="34" charset="0"/>
              </a:rPr>
              <a:t>. Model outputs show one quarter ahead out-of-sample forecasts. Quarterly growth rates are annualised and quarterly fluctuations are smoothed. Bars show contributions to the model-implied services inflation forecast (white line) relative to the mean of 3.3% between 1997 and 2019 (dashed line). Domestic input costs include past domestic goods inflation, food inflation, energy inflation and input prices. Pay growth and services prices include ONS private sector regular pay growth, past services inflation, selected services inflation subcomponents and output prices. Inflation expectations bars include household and financial market-based measures of short and long-term inflation expectations. Other bars include the impact of the model-implied output gap estimate and international prices, which includes global commodity and export prices. </a:t>
            </a:r>
            <a:endParaRPr lang="en-GB" sz="1400" dirty="0"/>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2012048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2023</a:t>
            </a:r>
          </a:p>
          <a:p>
            <a:r>
              <a:rPr lang="en-GB" dirty="0"/>
              <a:t>In focus – The outlook for inflation</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440631" cy="912814"/>
          </a:xfrm>
        </p:spPr>
        <p:txBody>
          <a:bodyPr/>
          <a:lstStyle/>
          <a:p>
            <a:r>
              <a:rPr lang="en-GB" dirty="0">
                <a:latin typeface="Arial" panose="020B0604020202020204" pitchFamily="34" charset="0"/>
                <a:cs typeface="Arial" panose="020B0604020202020204" pitchFamily="34" charset="0"/>
              </a:rPr>
              <a:t>Chart 3.9: Both higher input costs and pay growth appear to be playing a role in the rise in services inflation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model-implied services inflation relative to 1997–2019 mean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Domestic input costs and pay growth and past services prices have been pushing up on services inflation since 2022 Q1, and in 2023 Q1 account for over half of the deviation of services inflation relative to its 1997-2019 mean.">
            <a:extLst>
              <a:ext uri="{FF2B5EF4-FFF2-40B4-BE49-F238E27FC236}">
                <a16:creationId xmlns:a16="http://schemas.microsoft.com/office/drawing/2014/main" id="{4C20970E-4337-2779-0C3E-26A8965CE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3909" y="1747249"/>
            <a:ext cx="9104182" cy="4827280"/>
          </a:xfrm>
          <a:prstGeom prst="rect">
            <a:avLst/>
          </a:prstGeom>
        </p:spPr>
      </p:pic>
    </p:spTree>
    <p:extLst>
      <p:ext uri="{BB962C8B-B14F-4D97-AF65-F5344CB8AC3E}">
        <p14:creationId xmlns:p14="http://schemas.microsoft.com/office/powerpoint/2010/main" val="1330910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3.10: Firms that have reported a larger rise in their prices also expect price growth to fall back by more over the next year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Firms’ own realised and expected price inflation in the DMP Survey by pricing strategy </a:t>
            </a:r>
            <a:r>
              <a:rPr lang="en-GB" b="0" baseline="30000" dirty="0">
                <a:latin typeface="Arial" panose="020B0604020202020204" pitchFamily="34" charset="0"/>
                <a:cs typeface="Arial" panose="020B0604020202020204" pitchFamily="34" charset="0"/>
              </a:rPr>
              <a:t>(a)</a:t>
            </a:r>
          </a:p>
        </p:txBody>
      </p:sp>
      <p:pic>
        <p:nvPicPr>
          <p:cNvPr id="3" name="Picture 2" descr="Firms that report changing prices in response to events such as a change in their costs expect their prices to fall back by more over the next year than firms who change their prices at fixed intervals.">
            <a:extLst>
              <a:ext uri="{FF2B5EF4-FFF2-40B4-BE49-F238E27FC236}">
                <a16:creationId xmlns:a16="http://schemas.microsoft.com/office/drawing/2014/main" id="{C77E302F-39DF-66E5-FDAF-B0878D1525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2055121"/>
            <a:ext cx="9296400" cy="4519408"/>
          </a:xfrm>
          <a:prstGeom prst="rect">
            <a:avLst/>
          </a:prstGeom>
        </p:spPr>
      </p:pic>
    </p:spTree>
    <p:extLst>
      <p:ext uri="{BB962C8B-B14F-4D97-AF65-F5344CB8AC3E}">
        <p14:creationId xmlns:p14="http://schemas.microsoft.com/office/powerpoint/2010/main" val="252019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912814"/>
          </a:xfrm>
        </p:spPr>
        <p:txBody>
          <a:bodyPr/>
          <a:lstStyle/>
          <a:p>
            <a:r>
              <a:rPr lang="en-GB" dirty="0">
                <a:latin typeface="Arial" panose="020B0604020202020204" pitchFamily="34" charset="0"/>
                <a:cs typeface="Arial" panose="020B0604020202020204" pitchFamily="34" charset="0"/>
              </a:rPr>
              <a:t>Chart 3.1: Headline and core CPI inflation have risen rapidly and remain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Headline and core annual CPI inflation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Headline and core CPI remained elevated in March 2023, at 10.1% and 6.2% respectively.">
            <a:extLst>
              <a:ext uri="{FF2B5EF4-FFF2-40B4-BE49-F238E27FC236}">
                <a16:creationId xmlns:a16="http://schemas.microsoft.com/office/drawing/2014/main" id="{39A52614-BE17-B809-ACE3-6F8ACEF8EA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995" y="2104354"/>
            <a:ext cx="11284474" cy="3737805"/>
          </a:xfrm>
          <a:prstGeom prst="rect">
            <a:avLst/>
          </a:prstGeom>
        </p:spPr>
      </p:pic>
    </p:spTree>
    <p:extLst>
      <p:ext uri="{BB962C8B-B14F-4D97-AF65-F5344CB8AC3E}">
        <p14:creationId xmlns:p14="http://schemas.microsoft.com/office/powerpoint/2010/main" val="2637908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3.2: Components that have exhibited persistent inflationary dynamics in the past have driven the increase in core CPI inflation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 to change in core CPI inflation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The most statistically persistent items in the core CPI basket have contributed 1.4 percentage points of the rise in core CPI inflation relative to its 2012-19 average.">
            <a:extLst>
              <a:ext uri="{FF2B5EF4-FFF2-40B4-BE49-F238E27FC236}">
                <a16:creationId xmlns:a16="http://schemas.microsoft.com/office/drawing/2014/main" id="{030DE8FD-B471-E3D4-F800-0A6455D84B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382" y="1837654"/>
            <a:ext cx="11277600" cy="4736875"/>
          </a:xfrm>
          <a:prstGeom prst="rect">
            <a:avLst/>
          </a:prstGeom>
        </p:spPr>
      </p:pic>
    </p:spTree>
    <p:extLst>
      <p:ext uri="{BB962C8B-B14F-4D97-AF65-F5344CB8AC3E}">
        <p14:creationId xmlns:p14="http://schemas.microsoft.com/office/powerpoint/2010/main" val="323405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3.3: Around 60% of firms in the DMP Survey reported changing their prices in response to events such as changes in costs or demand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respondents to the DMP Survey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6" name="Picture 5" descr="Around 60% of firms in the DMP Survey report changing their prices in response to events such as changes in demand or costs, while around 40% change prices at fixed intervals.">
            <a:extLst>
              <a:ext uri="{FF2B5EF4-FFF2-40B4-BE49-F238E27FC236}">
                <a16:creationId xmlns:a16="http://schemas.microsoft.com/office/drawing/2014/main" id="{A723DAD6-988D-583E-1108-B53DCC0993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977" y="1911662"/>
            <a:ext cx="11277880" cy="4367693"/>
          </a:xfrm>
          <a:prstGeom prst="rect">
            <a:avLst/>
          </a:prstGeom>
        </p:spPr>
      </p:pic>
    </p:spTree>
    <p:extLst>
      <p:ext uri="{BB962C8B-B14F-4D97-AF65-F5344CB8AC3E}">
        <p14:creationId xmlns:p14="http://schemas.microsoft.com/office/powerpoint/2010/main" val="594084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0583381" cy="912814"/>
          </a:xfrm>
        </p:spPr>
        <p:txBody>
          <a:bodyPr/>
          <a:lstStyle/>
          <a:p>
            <a:r>
              <a:rPr lang="en-GB" dirty="0">
                <a:latin typeface="Arial" panose="020B0604020202020204" pitchFamily="34" charset="0"/>
                <a:cs typeface="Arial" panose="020B0604020202020204" pitchFamily="34" charset="0"/>
              </a:rPr>
              <a:t>Chart 3.4: The labour market remains tight, but there are signs that it is loosening a little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 of the number of vacancies to the number of people unemployed and job-to-job flows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2" name="Picture 1" descr="The vacancies to unemployment ratio and job-to-job flows have fallen back from recent peaks, consistent with some loosening in the labour market.">
            <a:extLst>
              <a:ext uri="{FF2B5EF4-FFF2-40B4-BE49-F238E27FC236}">
                <a16:creationId xmlns:a16="http://schemas.microsoft.com/office/drawing/2014/main" id="{1E2DFA96-1789-EDE8-DA09-01EE4882A9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314762"/>
            <a:ext cx="11255210" cy="4086038"/>
          </a:xfrm>
          <a:prstGeom prst="rect">
            <a:avLst/>
          </a:prstGeom>
        </p:spPr>
      </p:pic>
    </p:spTree>
    <p:extLst>
      <p:ext uri="{BB962C8B-B14F-4D97-AF65-F5344CB8AC3E}">
        <p14:creationId xmlns:p14="http://schemas.microsoft.com/office/powerpoint/2010/main" val="1191831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3.5: Pay growth has eased since the February Report, and some indicators point to a further decline this year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annual pay growth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Private sector regular pay growth has fallen a little to 6.9%, but more timely indicators of pay growth suggest that the headline measure may fall further.">
            <a:extLst>
              <a:ext uri="{FF2B5EF4-FFF2-40B4-BE49-F238E27FC236}">
                <a16:creationId xmlns:a16="http://schemas.microsoft.com/office/drawing/2014/main" id="{F69BB051-1A33-1E49-6B2A-864382E709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840975"/>
            <a:ext cx="9680468" cy="4733554"/>
          </a:xfrm>
          <a:prstGeom prst="rect">
            <a:avLst/>
          </a:prstGeom>
        </p:spPr>
      </p:pic>
    </p:spTree>
    <p:extLst>
      <p:ext uri="{BB962C8B-B14F-4D97-AF65-F5344CB8AC3E}">
        <p14:creationId xmlns:p14="http://schemas.microsoft.com/office/powerpoint/2010/main" val="3873684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3.6: Staff analysis suggests that the expected fall in inflation will drive down nominal pay growth this year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Private sector regular pay growth is projected to fall to around 5% by the end of 2023, driven by falling short-term inflation expectations. ">
            <a:extLst>
              <a:ext uri="{FF2B5EF4-FFF2-40B4-BE49-F238E27FC236}">
                <a16:creationId xmlns:a16="http://schemas.microsoft.com/office/drawing/2014/main" id="{54177201-AA29-5E13-5E35-F65EC8CF67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813543"/>
            <a:ext cx="9680468" cy="4760986"/>
          </a:xfrm>
          <a:prstGeom prst="rect">
            <a:avLst/>
          </a:prstGeom>
        </p:spPr>
      </p:pic>
    </p:spTree>
    <p:extLst>
      <p:ext uri="{BB962C8B-B14F-4D97-AF65-F5344CB8AC3E}">
        <p14:creationId xmlns:p14="http://schemas.microsoft.com/office/powerpoint/2010/main" val="2354204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3.7: Household inflation expectations have fallen back, but remain above pre-pandemic averages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inflation expectations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Both short and medium-term household inflation expectations have fallen from peaks reached in August. ">
            <a:extLst>
              <a:ext uri="{FF2B5EF4-FFF2-40B4-BE49-F238E27FC236}">
                <a16:creationId xmlns:a16="http://schemas.microsoft.com/office/drawing/2014/main" id="{5D21D5B0-AE85-1003-E71B-06BF4971F3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231405"/>
            <a:ext cx="11256000" cy="3678756"/>
          </a:xfrm>
          <a:prstGeom prst="rect">
            <a:avLst/>
          </a:prstGeom>
        </p:spPr>
      </p:pic>
    </p:spTree>
    <p:extLst>
      <p:ext uri="{BB962C8B-B14F-4D97-AF65-F5344CB8AC3E}">
        <p14:creationId xmlns:p14="http://schemas.microsoft.com/office/powerpoint/2010/main" val="811746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0826269" cy="912814"/>
          </a:xfrm>
        </p:spPr>
        <p:txBody>
          <a:bodyPr/>
          <a:lstStyle/>
          <a:p>
            <a:r>
              <a:rPr lang="en-GB" dirty="0">
                <a:latin typeface="Arial" panose="020B0604020202020204" pitchFamily="34" charset="0"/>
                <a:cs typeface="Arial" panose="020B0604020202020204" pitchFamily="34" charset="0"/>
              </a:rPr>
              <a:t>Chart 3.8: Services CPI inflation remains elevated, in line with the February projection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Services inflation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Services CPI inflation has been broadly in line with the projection in the February Report.">
            <a:extLst>
              <a:ext uri="{FF2B5EF4-FFF2-40B4-BE49-F238E27FC236}">
                <a16:creationId xmlns:a16="http://schemas.microsoft.com/office/drawing/2014/main" id="{AE2E153B-63EE-3C9D-874B-4B14EC2FEC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14514"/>
            <a:ext cx="11265136" cy="4760016"/>
          </a:xfrm>
          <a:prstGeom prst="rect">
            <a:avLst/>
          </a:prstGeom>
        </p:spPr>
      </p:pic>
    </p:spTree>
    <p:extLst>
      <p:ext uri="{BB962C8B-B14F-4D97-AF65-F5344CB8AC3E}">
        <p14:creationId xmlns:p14="http://schemas.microsoft.com/office/powerpoint/2010/main" val="288023375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2146</TotalTime>
  <Words>1328</Words>
  <Application>Microsoft Office PowerPoint</Application>
  <PresentationFormat>Widescreen</PresentationFormat>
  <Paragraphs>50</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Century Gothic</vt:lpstr>
      <vt:lpstr>Bank LINKS Template</vt:lpstr>
      <vt:lpstr>PowerPoint Presentation</vt:lpstr>
      <vt:lpstr>Chart 3.1: Headline and core CPI inflation have risen rapidly and remain elevated Headline and core annual CPI inflation (a)</vt:lpstr>
      <vt:lpstr>Chart 3.2: Components that have exhibited persistent inflationary dynamics in the past have driven the increase in core CPI inflation  Contribution to change in core CPI inflation (a)</vt:lpstr>
      <vt:lpstr>Chart 3.3: Around 60% of firms in the DMP Survey reported changing their prices in response to events such as changes in costs or demand  Share of respondents to the DMP Survey (a)</vt:lpstr>
      <vt:lpstr>Chart 3.4: The labour market remains tight, but there are signs that it is loosening a little  Ratio of the number of vacancies to the number of people unemployed and job-to-job flows (a)</vt:lpstr>
      <vt:lpstr>Chart 3.5: Pay growth has eased since the February Report, and some indicators point to a further decline this year  Indicators of annual pay growth (a)</vt:lpstr>
      <vt:lpstr>Chart 3.6: Staff analysis suggests that the expected fall in inflation will drive down nominal pay growth this year  Contributions to annual private sector regular pay growth (a)</vt:lpstr>
      <vt:lpstr>Chart 3.7: Household inflation expectations have fallen back, but remain above pre-pandemic averages  Household inflation expectations (a)</vt:lpstr>
      <vt:lpstr>Chart 3.8: Services CPI inflation remains elevated, in line with the February projection  Services inflation (a)</vt:lpstr>
      <vt:lpstr>Chart 3.9: Both higher input costs and pay growth appear to be playing a role in the rise in services inflation  Contributions to model-implied services inflation relative to 1997–2019 mean (a)</vt:lpstr>
      <vt:lpstr>Chart 3.10: Firms that have reported a larger rise in their prices also expect price growth to fall back by more over the next year  Firms’ own realised and expected price inflation in the DMP Survey by pricing strategy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2023</dc:title>
  <dc:subject>Section 3: In focus – The outlook for inflation</dc:subject>
  <dc:creator>Bank of England</dc:creator>
  <cp:lastModifiedBy>Chapman, Wayne</cp:lastModifiedBy>
  <cp:revision>138</cp:revision>
  <dcterms:created xsi:type="dcterms:W3CDTF">2022-03-15T15:50:20Z</dcterms:created>
  <dcterms:modified xsi:type="dcterms:W3CDTF">2023-05-10T12:04:42Z</dcterms:modified>
</cp:coreProperties>
</file>