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8"/>
  </p:notesMasterIdLst>
  <p:sldIdLst>
    <p:sldId id="374" r:id="rId2"/>
    <p:sldId id="394" r:id="rId3"/>
    <p:sldId id="395" r:id="rId4"/>
    <p:sldId id="388" r:id="rId5"/>
    <p:sldId id="393" r:id="rId6"/>
    <p:sldId id="392" r:id="rId7"/>
    <p:sldId id="391" r:id="rId8"/>
    <p:sldId id="390" r:id="rId9"/>
    <p:sldId id="389" r:id="rId10"/>
    <p:sldId id="380" r:id="rId11"/>
    <p:sldId id="387" r:id="rId12"/>
    <p:sldId id="386" r:id="rId13"/>
    <p:sldId id="385" r:id="rId14"/>
    <p:sldId id="384" r:id="rId15"/>
    <p:sldId id="383" r:id="rId16"/>
    <p:sldId id="382" r:id="rId17"/>
    <p:sldId id="381" r:id="rId18"/>
    <p:sldId id="379" r:id="rId19"/>
    <p:sldId id="378" r:id="rId20"/>
    <p:sldId id="375" r:id="rId21"/>
    <p:sldId id="400" r:id="rId22"/>
    <p:sldId id="401" r:id="rId23"/>
    <p:sldId id="402" r:id="rId24"/>
    <p:sldId id="403" r:id="rId25"/>
    <p:sldId id="404" r:id="rId26"/>
    <p:sldId id="405" r:id="rId27"/>
    <p:sldId id="377" r:id="rId28"/>
    <p:sldId id="396" r:id="rId29"/>
    <p:sldId id="397" r:id="rId30"/>
    <p:sldId id="398" r:id="rId31"/>
    <p:sldId id="399" r:id="rId32"/>
    <p:sldId id="406" r:id="rId33"/>
    <p:sldId id="407" r:id="rId34"/>
    <p:sldId id="408" r:id="rId35"/>
    <p:sldId id="409" r:id="rId36"/>
    <p:sldId id="41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1" autoAdjust="0"/>
    <p:restoredTop sz="94660"/>
  </p:normalViewPr>
  <p:slideViewPr>
    <p:cSldViewPr snapToGrid="0" showGuides="1">
      <p:cViewPr varScale="1">
        <p:scale>
          <a:sx n="109" d="100"/>
          <a:sy n="109" d="100"/>
        </p:scale>
        <p:origin x="55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February 2022</a:t>
            </a:r>
          </a:p>
          <a:p>
            <a:pPr lvl="1"/>
            <a:r>
              <a:rPr lang="en-GB" sz="4000" dirty="0"/>
              <a:t>Current economic </a:t>
            </a:r>
            <a:r>
              <a:rPr lang="en-GB" sz="4000" dirty="0" smtClean="0"/>
              <a:t>conditions</a:t>
            </a:r>
            <a:endParaRPr lang="en-GB" sz="4000" dirty="0"/>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618" t="5608" r="33938" b="4535"/>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2.8: </a:t>
            </a:r>
            <a:r>
              <a:rPr lang="en-GB" dirty="0"/>
              <a:t>…despite supply constraints weighing on production</a:t>
            </a:r>
          </a:p>
          <a:p>
            <a:pPr lvl="2"/>
            <a:r>
              <a:rPr lang="en-GB" dirty="0"/>
              <a:t>Factors affecting manufacturers’ production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pPr lvl="3"/>
            <a:r>
              <a:rPr lang="en-GB" dirty="0" smtClean="0"/>
              <a:t>Sources</a:t>
            </a:r>
            <a:r>
              <a:rPr lang="en-GB" dirty="0"/>
              <a:t>: CBI, European Commission (EC) Business Climate Indicator and </a:t>
            </a:r>
            <a:r>
              <a:rPr lang="en-GB" dirty="0" smtClean="0"/>
              <a:t>Bank</a:t>
            </a:r>
            <a:r>
              <a:rPr lang="en-GB" dirty="0"/>
              <a:t> </a:t>
            </a:r>
            <a:r>
              <a:rPr lang="en-GB" dirty="0" smtClean="0"/>
              <a:t>calculations.</a:t>
            </a:r>
          </a:p>
          <a:p>
            <a:endParaRPr lang="en-GB" dirty="0"/>
          </a:p>
          <a:p>
            <a:r>
              <a:rPr lang="en-GB" dirty="0"/>
              <a:t>(a)	Data are not seasonally adjusted. Standard deviations calculated between January 1995 and October 2021. European swathe includes France, Germany, Italy and Spain. EC question: ‘Factors limiting production’. </a:t>
            </a:r>
            <a:r>
              <a:rPr lang="en-GB" dirty="0" smtClean="0"/>
              <a:t>UK</a:t>
            </a:r>
            <a:r>
              <a:rPr lang="en-GB" dirty="0"/>
              <a:t> </a:t>
            </a:r>
            <a:r>
              <a:rPr lang="en-GB" dirty="0" smtClean="0"/>
              <a:t>CBI</a:t>
            </a:r>
            <a:r>
              <a:rPr lang="en-GB" dirty="0"/>
              <a:t> </a:t>
            </a:r>
            <a:r>
              <a:rPr lang="en-GB" dirty="0" smtClean="0"/>
              <a:t>question</a:t>
            </a:r>
            <a:r>
              <a:rPr lang="en-GB" dirty="0"/>
              <a:t>: ‘What main factors are limiting your production over the next 3 months?’.</a:t>
            </a:r>
          </a:p>
          <a:p>
            <a:r>
              <a:rPr lang="en-GB" dirty="0"/>
              <a:t>(b)	Refers to a shortage of materials and/or equipment for </a:t>
            </a:r>
            <a:r>
              <a:rPr lang="en-GB" dirty="0" smtClean="0"/>
              <a:t>euro-area </a:t>
            </a:r>
            <a:r>
              <a:rPr lang="en-GB" dirty="0"/>
              <a:t>countries and the average of the plant capacity and materials or components series for the UK.</a:t>
            </a:r>
          </a:p>
          <a:p>
            <a:r>
              <a:rPr lang="en-GB" dirty="0"/>
              <a:t>(c)	Refers to a shortage of labour for euro-area countries and the average of skilled and other labour series for the UK.</a:t>
            </a:r>
          </a:p>
        </p:txBody>
      </p:sp>
      <p:pic>
        <p:nvPicPr>
          <p:cNvPr id="14" name="Picture 13" descr="Manufacturers' expected their production to be limited by a lack of labour and materials or capacity over the winter month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357785" cy="4425705"/>
          </a:xfrm>
          <a:prstGeom prst="rect">
            <a:avLst/>
          </a:prstGeom>
        </p:spPr>
      </p:pic>
    </p:spTree>
    <p:extLst>
      <p:ext uri="{BB962C8B-B14F-4D97-AF65-F5344CB8AC3E}">
        <p14:creationId xmlns:p14="http://schemas.microsoft.com/office/powerpoint/2010/main" val="4201126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2.9: </a:t>
            </a:r>
            <a:r>
              <a:rPr lang="en-GB" dirty="0"/>
              <a:t>High-frequency indicators suggest that travel and high-contact activities declined in December before recovering more recently</a:t>
            </a:r>
          </a:p>
          <a:p>
            <a:pPr lvl="2"/>
            <a:r>
              <a:rPr lang="en-GB" dirty="0"/>
              <a:t>High-frequency indicators of economic activity</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pPr lvl="3"/>
            <a:r>
              <a:rPr lang="en-GB" dirty="0" smtClean="0"/>
              <a:t>Sources</a:t>
            </a:r>
            <a:r>
              <a:rPr lang="en-GB" dirty="0"/>
              <a:t>: Department for Transport, Google Covid-19 Community Mobility Reports, </a:t>
            </a:r>
            <a:r>
              <a:rPr lang="en-GB" dirty="0" err="1"/>
              <a:t>OpenTable</a:t>
            </a:r>
            <a:r>
              <a:rPr lang="en-GB" dirty="0"/>
              <a:t> and Bank calculations</a:t>
            </a:r>
            <a:r>
              <a:rPr lang="en-GB" dirty="0" smtClean="0"/>
              <a:t>.</a:t>
            </a:r>
          </a:p>
          <a:p>
            <a:endParaRPr lang="en-GB" dirty="0"/>
          </a:p>
          <a:p>
            <a:r>
              <a:rPr lang="en-GB" dirty="0"/>
              <a:t>(a)	Seven-day moving averages to 25, 24 and 23 January for seated diners, transport and visitors respectively. Data are not seasonally adjusted. All data are shown relative to normal levels. </a:t>
            </a:r>
          </a:p>
          <a:p>
            <a:r>
              <a:rPr lang="en-GB" dirty="0"/>
              <a:t>(b)	Seated diners from online, phone and walk-in reservations. To limit base effects, bank holidays and the two-week period from 22 December each year have been removed.</a:t>
            </a:r>
          </a:p>
          <a:p>
            <a:r>
              <a:rPr lang="en-GB" dirty="0"/>
              <a:t>(c)	Numbers of visitors to places such as restaurants, cafés, shopping centres and cinemas.</a:t>
            </a:r>
          </a:p>
        </p:txBody>
      </p:sp>
      <p:pic>
        <p:nvPicPr>
          <p:cNvPr id="15" name="Picture 14" descr="High frequency indicators of consumer spending have declined following the spread of Omicron, but not as far as during previous wave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6383744" cy="4425705"/>
          </a:xfrm>
          <a:prstGeom prst="rect">
            <a:avLst/>
          </a:prstGeom>
        </p:spPr>
      </p:pic>
    </p:spTree>
    <p:extLst>
      <p:ext uri="{BB962C8B-B14F-4D97-AF65-F5344CB8AC3E}">
        <p14:creationId xmlns:p14="http://schemas.microsoft.com/office/powerpoint/2010/main" val="22659247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2.10: </a:t>
            </a:r>
            <a:r>
              <a:rPr lang="en-GB" dirty="0"/>
              <a:t>Consumer confidence has fallen, but is higher than earlier in the pandemic</a:t>
            </a:r>
          </a:p>
          <a:p>
            <a:pPr lvl="2"/>
            <a:r>
              <a:rPr lang="en-GB" dirty="0"/>
              <a:t>Consumer confidence and worries about </a:t>
            </a:r>
            <a:r>
              <a:rPr lang="en-GB" dirty="0" err="1"/>
              <a:t>Covid</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a:t>
            </a:r>
            <a:r>
              <a:rPr lang="en-GB" dirty="0" err="1"/>
              <a:t>GfK</a:t>
            </a:r>
            <a:r>
              <a:rPr lang="en-GB" dirty="0"/>
              <a:t>, ONS, </a:t>
            </a:r>
            <a:r>
              <a:rPr lang="en-GB" dirty="0" err="1"/>
              <a:t>Refinitiv</a:t>
            </a:r>
            <a:r>
              <a:rPr lang="en-GB" dirty="0"/>
              <a:t> </a:t>
            </a:r>
            <a:r>
              <a:rPr lang="en-GB" dirty="0" err="1"/>
              <a:t>Eikon</a:t>
            </a:r>
            <a:r>
              <a:rPr lang="en-GB" dirty="0"/>
              <a:t> from LSEG and Bank calculations</a:t>
            </a:r>
            <a:r>
              <a:rPr lang="en-GB" dirty="0" smtClean="0"/>
              <a:t>.</a:t>
            </a:r>
          </a:p>
          <a:p>
            <a:endParaRPr lang="en-GB" dirty="0"/>
          </a:p>
          <a:p>
            <a:r>
              <a:rPr lang="en-GB" dirty="0"/>
              <a:t>(a)	Data are not seasonally adjusted.</a:t>
            </a:r>
          </a:p>
          <a:p>
            <a:r>
              <a:rPr lang="en-GB" dirty="0"/>
              <a:t>(b)	</a:t>
            </a:r>
            <a:r>
              <a:rPr lang="en-GB" dirty="0" err="1"/>
              <a:t>GfK</a:t>
            </a:r>
            <a:r>
              <a:rPr lang="en-GB" dirty="0"/>
              <a:t> Consumer Confidence Index. Latest data point is for January, with the survey conducted between 4 and 12 January 2022.</a:t>
            </a:r>
          </a:p>
          <a:p>
            <a:r>
              <a:rPr lang="en-GB" dirty="0"/>
              <a:t>(c)	Percentage of adults not worried about the effect of </a:t>
            </a:r>
            <a:r>
              <a:rPr lang="en-GB" dirty="0" err="1"/>
              <a:t>Covid</a:t>
            </a:r>
            <a:r>
              <a:rPr lang="en-GB" dirty="0"/>
              <a:t> on their life right now according to the ONS Opinions and Lifestyle Survey. Latest data is for the period 6–16 January.</a:t>
            </a:r>
          </a:p>
        </p:txBody>
      </p:sp>
      <p:pic>
        <p:nvPicPr>
          <p:cNvPr id="16" name="Picture 15" descr="Confidence has declined over the last few months and worries about Covid have risen, although not as far as in previous wave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440" y="2264020"/>
            <a:ext cx="5686360" cy="4425705"/>
          </a:xfrm>
          <a:prstGeom prst="rect">
            <a:avLst/>
          </a:prstGeom>
        </p:spPr>
      </p:pic>
    </p:spTree>
    <p:extLst>
      <p:ext uri="{BB962C8B-B14F-4D97-AF65-F5344CB8AC3E}">
        <p14:creationId xmlns:p14="http://schemas.microsoft.com/office/powerpoint/2010/main" val="40193176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2.11: </a:t>
            </a:r>
            <a:r>
              <a:rPr lang="en-GB" dirty="0"/>
              <a:t>Household real labour income growth is expected to be negative in 2022</a:t>
            </a:r>
          </a:p>
          <a:p>
            <a:pPr lvl="2"/>
            <a:r>
              <a:rPr lang="en-GB" dirty="0"/>
              <a:t>Contributions to four-quarter real income growth</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Diamonds and light bars show Bank staff projections for 2021 Q4 and </a:t>
            </a:r>
            <a:r>
              <a:rPr lang="en-GB" dirty="0" smtClean="0"/>
              <a:t>2022</a:t>
            </a:r>
            <a:r>
              <a:rPr lang="en-GB" dirty="0"/>
              <a:t> </a:t>
            </a:r>
            <a:r>
              <a:rPr lang="en-GB" dirty="0" smtClean="0"/>
              <a:t>Q1 </a:t>
            </a:r>
            <a:r>
              <a:rPr lang="en-GB" dirty="0"/>
              <a:t>and Q2. Income </a:t>
            </a:r>
            <a:r>
              <a:rPr lang="en-GB" dirty="0" smtClean="0"/>
              <a:t>include </a:t>
            </a:r>
            <a:r>
              <a:rPr lang="en-GB" dirty="0"/>
              <a:t>non‑profit institutions serving households.</a:t>
            </a:r>
          </a:p>
          <a:p>
            <a:r>
              <a:rPr lang="en-GB" dirty="0"/>
              <a:t>(b)	See footnote (p) in </a:t>
            </a:r>
            <a:r>
              <a:rPr lang="en-GB" b="1" dirty="0"/>
              <a:t>Table 1.B </a:t>
            </a:r>
            <a:r>
              <a:rPr lang="en-GB" dirty="0"/>
              <a:t>for the definition of real post-tax labour income.</a:t>
            </a:r>
          </a:p>
        </p:txBody>
      </p:sp>
      <p:pic>
        <p:nvPicPr>
          <p:cNvPr id="17" name="Picture 16" descr="Real labour income is expected to decline in 2022 as prices ris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357785" cy="4425705"/>
          </a:xfrm>
          <a:prstGeom prst="rect">
            <a:avLst/>
          </a:prstGeom>
        </p:spPr>
      </p:pic>
    </p:spTree>
    <p:extLst>
      <p:ext uri="{BB962C8B-B14F-4D97-AF65-F5344CB8AC3E}">
        <p14:creationId xmlns:p14="http://schemas.microsoft.com/office/powerpoint/2010/main" val="38404243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2.12: </a:t>
            </a:r>
            <a:r>
              <a:rPr lang="en-GB" dirty="0"/>
              <a:t>In aggregate, households saved a larger part of their income during the pandemic</a:t>
            </a:r>
          </a:p>
          <a:p>
            <a:pPr lvl="2"/>
            <a:r>
              <a:rPr lang="en-GB" dirty="0"/>
              <a:t>Saving ratio</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a:t>
            </a:r>
            <a:r>
              <a:rPr lang="en-GB" dirty="0"/>
              <a:t>a)	Saving as a percentage of household post-tax income. Includes non‑profit institutions serving households. Data to 2021 Q3.</a:t>
            </a:r>
          </a:p>
        </p:txBody>
      </p:sp>
      <p:pic>
        <p:nvPicPr>
          <p:cNvPr id="18" name="Picture 17" descr="Household saving as a percentage of household post-tax income has declined from the high levels reached during the pandemic."/>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418136" cy="4425705"/>
          </a:xfrm>
          <a:prstGeom prst="rect">
            <a:avLst/>
          </a:prstGeom>
        </p:spPr>
      </p:pic>
    </p:spTree>
    <p:extLst>
      <p:ext uri="{BB962C8B-B14F-4D97-AF65-F5344CB8AC3E}">
        <p14:creationId xmlns:p14="http://schemas.microsoft.com/office/powerpoint/2010/main" val="4085304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2.13: </a:t>
            </a:r>
            <a:r>
              <a:rPr lang="en-GB" dirty="0"/>
              <a:t>Firms expect </a:t>
            </a:r>
            <a:r>
              <a:rPr lang="en-GB" dirty="0" err="1"/>
              <a:t>Covid</a:t>
            </a:r>
            <a:r>
              <a:rPr lang="en-GB" dirty="0"/>
              <a:t> to weigh on investment by more than expected in November</a:t>
            </a:r>
          </a:p>
          <a:p>
            <a:pPr lvl="2"/>
            <a:r>
              <a:rPr lang="en-GB" dirty="0"/>
              <a:t>Impact of </a:t>
            </a:r>
            <a:r>
              <a:rPr lang="en-GB" dirty="0" err="1"/>
              <a:t>Covid</a:t>
            </a:r>
            <a:r>
              <a:rPr lang="en-GB" dirty="0"/>
              <a:t> on investment</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DMP Survey and Bank calculations</a:t>
            </a:r>
            <a:r>
              <a:rPr lang="en-GB" dirty="0" smtClean="0"/>
              <a:t>.</a:t>
            </a:r>
          </a:p>
          <a:p>
            <a:endParaRPr lang="en-GB" dirty="0"/>
          </a:p>
          <a:p>
            <a:r>
              <a:rPr lang="en-GB" dirty="0"/>
              <a:t>(a)	Question: ‘Relative to what would have otherwise happened, what is your best estimate for the impact of the spread of coronavirus (Covid‑19) on the capital expenditure of your business in the following quarters?’. Months refer to survey waves. The January survey was conducted between 7 and 21 January 2022.</a:t>
            </a:r>
          </a:p>
        </p:txBody>
      </p:sp>
      <p:pic>
        <p:nvPicPr>
          <p:cNvPr id="19" name="Picture 18" descr="DMP respondents noted that the impact of Covid on investment for Q4 and Q1 is expected to be adversely affected by Omicron.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62852"/>
            <a:ext cx="5424841" cy="4626873"/>
          </a:xfrm>
          <a:prstGeom prst="rect">
            <a:avLst/>
          </a:prstGeom>
        </p:spPr>
      </p:pic>
    </p:spTree>
    <p:extLst>
      <p:ext uri="{BB962C8B-B14F-4D97-AF65-F5344CB8AC3E}">
        <p14:creationId xmlns:p14="http://schemas.microsoft.com/office/powerpoint/2010/main" val="30450234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2.14: </a:t>
            </a:r>
            <a:r>
              <a:rPr lang="en-GB" dirty="0"/>
              <a:t>The number of employees continues to rise</a:t>
            </a:r>
          </a:p>
          <a:p>
            <a:pPr lvl="2"/>
            <a:r>
              <a:rPr lang="en-GB" dirty="0"/>
              <a:t>Number of </a:t>
            </a:r>
            <a:r>
              <a:rPr lang="en-GB" dirty="0" smtClean="0"/>
              <a:t>employees</a:t>
            </a:r>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HMRC, ONS and Bank calculations</a:t>
            </a:r>
            <a:r>
              <a:rPr lang="en-GB" dirty="0" smtClean="0"/>
              <a:t>.</a:t>
            </a:r>
          </a:p>
          <a:p>
            <a:endParaRPr lang="en-GB" dirty="0"/>
          </a:p>
          <a:p>
            <a:r>
              <a:rPr lang="en-GB" dirty="0"/>
              <a:t>(a)	Three-month moving averages. Latest data point from the Labour Force Survey is for the three months to November 2021. Latest data point for PAYE Real Time Information is the flash estimate for the three months to December 2021.</a:t>
            </a:r>
          </a:p>
          <a:p>
            <a:r>
              <a:rPr lang="en-GB" dirty="0"/>
              <a:t>(b)	Data are quarterly. Latest data point is for 2021 Q3.</a:t>
            </a:r>
          </a:p>
        </p:txBody>
      </p:sp>
      <p:pic>
        <p:nvPicPr>
          <p:cNvPr id="20" name="Picture 19" descr="The number of employees continue to rise and was above pre-pandemic levels in Q4 using HMRC and LFS dat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498603" cy="4425705"/>
          </a:xfrm>
          <a:prstGeom prst="rect">
            <a:avLst/>
          </a:prstGeom>
        </p:spPr>
      </p:pic>
    </p:spTree>
    <p:extLst>
      <p:ext uri="{BB962C8B-B14F-4D97-AF65-F5344CB8AC3E}">
        <p14:creationId xmlns:p14="http://schemas.microsoft.com/office/powerpoint/2010/main" val="1715024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2.15: </a:t>
            </a:r>
            <a:r>
              <a:rPr lang="en-GB" dirty="0"/>
              <a:t>Unemployment is only a little above pre‑pandemic levels, but inactivity remains markedly higher</a:t>
            </a:r>
          </a:p>
          <a:p>
            <a:pPr lvl="2"/>
            <a:r>
              <a:rPr lang="en-GB" dirty="0"/>
              <a:t>Changes in employment, unemployment and inactivity since 2019 Q4</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Data from the Labour Force Survey and employment includes employees and self-employed. Changes do not sum to 0 as the population is estimated to have increased during the period.</a:t>
            </a:r>
          </a:p>
        </p:txBody>
      </p:sp>
      <p:pic>
        <p:nvPicPr>
          <p:cNvPr id="20" name="Picture 19" descr="While those unemployed has continued to decline, the number of people counted as inactive remains higher than pre-pandemic levels and has been broadly flat over the past yea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62852"/>
            <a:ext cx="5626009" cy="4626873"/>
          </a:xfrm>
          <a:prstGeom prst="rect">
            <a:avLst/>
          </a:prstGeom>
        </p:spPr>
      </p:pic>
    </p:spTree>
    <p:extLst>
      <p:ext uri="{BB962C8B-B14F-4D97-AF65-F5344CB8AC3E}">
        <p14:creationId xmlns:p14="http://schemas.microsoft.com/office/powerpoint/2010/main" val="3590367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2.16: </a:t>
            </a:r>
            <a:r>
              <a:rPr lang="en-GB" dirty="0"/>
              <a:t>Survey indicators pointed to robust employment growth in January</a:t>
            </a:r>
          </a:p>
          <a:p>
            <a:pPr lvl="2"/>
            <a:r>
              <a:rPr lang="en-GB" dirty="0"/>
              <a:t>Surveys of employment growth</a:t>
            </a:r>
            <a:r>
              <a:rPr lang="en-GB" baseline="30000" dirty="0"/>
              <a:t>(a)</a:t>
            </a:r>
          </a:p>
        </p:txBody>
      </p:sp>
      <p:sp>
        <p:nvSpPr>
          <p:cNvPr id="7" name="Text Placeholder 6"/>
          <p:cNvSpPr>
            <a:spLocks noGrp="1"/>
          </p:cNvSpPr>
          <p:nvPr>
            <p:ph type="body" sz="quarter" idx="18"/>
          </p:nvPr>
        </p:nvSpPr>
        <p:spPr/>
        <p:txBody>
          <a:bodyPr/>
          <a:lstStyle/>
          <a:p>
            <a:endParaRPr lang="en-GB" dirty="0"/>
          </a:p>
          <a:p>
            <a:r>
              <a:rPr lang="en-GB" dirty="0"/>
              <a:t>Source: IHS </a:t>
            </a:r>
            <a:r>
              <a:rPr lang="en-GB" dirty="0" err="1"/>
              <a:t>Markit</a:t>
            </a:r>
            <a:r>
              <a:rPr lang="en-GB" dirty="0"/>
              <a:t>/CIPS</a:t>
            </a:r>
            <a:r>
              <a:rPr lang="en-GB" dirty="0" smtClean="0"/>
              <a:t>.</a:t>
            </a:r>
          </a:p>
          <a:p>
            <a:endParaRPr lang="en-GB" dirty="0"/>
          </a:p>
          <a:p>
            <a:r>
              <a:rPr lang="en-GB" dirty="0"/>
              <a:t>(a)	A reading of above 50 indicates positive growth on the previous month while a reading below 50 indicates negative growth.</a:t>
            </a:r>
          </a:p>
        </p:txBody>
      </p:sp>
      <p:pic>
        <p:nvPicPr>
          <p:cNvPr id="21" name="Picture 20" descr="Survey indicators suggest that employment growth has remained strong over December and January despite the impact of Omicro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62852"/>
            <a:ext cx="5424841" cy="4626873"/>
          </a:xfrm>
          <a:prstGeom prst="rect">
            <a:avLst/>
          </a:prstGeom>
        </p:spPr>
      </p:pic>
    </p:spTree>
    <p:extLst>
      <p:ext uri="{BB962C8B-B14F-4D97-AF65-F5344CB8AC3E}">
        <p14:creationId xmlns:p14="http://schemas.microsoft.com/office/powerpoint/2010/main" val="28371956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2.17: </a:t>
            </a:r>
            <a:r>
              <a:rPr lang="en-GB" dirty="0"/>
              <a:t>Redundancies have remained low</a:t>
            </a:r>
          </a:p>
          <a:p>
            <a:pPr lvl="2"/>
            <a:r>
              <a:rPr lang="en-GB" dirty="0"/>
              <a:t>Redundancies and HR1 redundancy notifications</a:t>
            </a:r>
            <a:r>
              <a:rPr lang="en-GB" baseline="30000" dirty="0"/>
              <a:t>(a)</a:t>
            </a:r>
          </a:p>
        </p:txBody>
      </p:sp>
      <p:sp>
        <p:nvSpPr>
          <p:cNvPr id="7" name="Text Placeholder 6"/>
          <p:cNvSpPr>
            <a:spLocks noGrp="1"/>
          </p:cNvSpPr>
          <p:nvPr>
            <p:ph type="body" sz="quarter" idx="18"/>
          </p:nvPr>
        </p:nvSpPr>
        <p:spPr/>
        <p:txBody>
          <a:bodyPr/>
          <a:lstStyle/>
          <a:p>
            <a:endParaRPr lang="en-GB" dirty="0"/>
          </a:p>
          <a:p>
            <a:pPr lvl="3"/>
            <a:r>
              <a:rPr lang="en-GB" dirty="0"/>
              <a:t>Sources: Insolvency Service Redundancy Payment Services Database, ONS and Bank calculations</a:t>
            </a:r>
            <a:r>
              <a:rPr lang="en-GB" dirty="0" smtClean="0"/>
              <a:t>.</a:t>
            </a:r>
          </a:p>
          <a:p>
            <a:endParaRPr lang="en-GB" dirty="0"/>
          </a:p>
          <a:p>
            <a:r>
              <a:rPr lang="en-GB" dirty="0"/>
              <a:t>(a)	Three-month rolling sums. Latest redundancies data point is for </a:t>
            </a:r>
            <a:r>
              <a:rPr lang="en-GB" dirty="0" smtClean="0"/>
              <a:t>November</a:t>
            </a:r>
            <a:r>
              <a:rPr lang="en-GB" dirty="0"/>
              <a:t> </a:t>
            </a:r>
            <a:r>
              <a:rPr lang="en-GB" dirty="0" smtClean="0"/>
              <a:t>2021</a:t>
            </a:r>
            <a:r>
              <a:rPr lang="en-GB" dirty="0"/>
              <a:t>; latest HR1 notifications data point is for December 2021. Both series are not seasonally adjusted.</a:t>
            </a:r>
          </a:p>
          <a:p>
            <a:r>
              <a:rPr lang="en-GB" dirty="0"/>
              <a:t>(b)	HR1 advance notices of redundancy are only required when employers propose to dismiss 20 or more employees at a single establishment. Not all employees given such notice will go on to be made redundant. The figures may also include some submissions relating to company restructures or changes in employee terms of contract. Great Britain only.</a:t>
            </a:r>
          </a:p>
        </p:txBody>
      </p:sp>
      <p:pic>
        <p:nvPicPr>
          <p:cNvPr id="22" name="Picture 21" descr="Redundancies and redundancy notifications have remained low since last summ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62852"/>
            <a:ext cx="5518720" cy="4626873"/>
          </a:xfrm>
          <a:prstGeom prst="rect">
            <a:avLst/>
          </a:prstGeom>
        </p:spPr>
      </p:pic>
    </p:spTree>
    <p:extLst>
      <p:ext uri="{BB962C8B-B14F-4D97-AF65-F5344CB8AC3E}">
        <p14:creationId xmlns:p14="http://schemas.microsoft.com/office/powerpoint/2010/main" val="2172579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 </a:t>
            </a:r>
            <a:r>
              <a:rPr lang="en-GB" dirty="0"/>
              <a:t>GDP is expected to be flat in Q1, unemployment is projected to decline slightly, and inflation is expected to rise further above the target</a:t>
            </a:r>
          </a:p>
          <a:p>
            <a:pPr lvl="2"/>
            <a:r>
              <a:rPr lang="en-GB" dirty="0"/>
              <a:t>Near-term projections</a:t>
            </a:r>
            <a:r>
              <a:rPr lang="en-GB" baseline="30000" dirty="0"/>
              <a:t>(a)</a:t>
            </a:r>
          </a:p>
        </p:txBody>
      </p:sp>
      <p:sp>
        <p:nvSpPr>
          <p:cNvPr id="7" name="Text Placeholder 6"/>
          <p:cNvSpPr>
            <a:spLocks noGrp="1"/>
          </p:cNvSpPr>
          <p:nvPr>
            <p:ph type="body" sz="quarter" idx="18"/>
          </p:nvPr>
        </p:nvSpPr>
        <p:spPr>
          <a:xfrm>
            <a:off x="7623174" y="1752601"/>
            <a:ext cx="4111625" cy="5105400"/>
          </a:xfrm>
        </p:spPr>
        <p:txBody>
          <a:bodyPr/>
          <a:lstStyle/>
          <a:p>
            <a:endParaRPr lang="en-GB" dirty="0"/>
          </a:p>
          <a:p>
            <a:r>
              <a:rPr lang="en-GB" dirty="0"/>
              <a:t>Sources: ONS and Bank calculations</a:t>
            </a:r>
            <a:r>
              <a:rPr lang="en-GB" dirty="0" smtClean="0"/>
              <a:t>.</a:t>
            </a:r>
          </a:p>
          <a:p>
            <a:endParaRPr lang="en-GB" dirty="0"/>
          </a:p>
          <a:p>
            <a:r>
              <a:rPr lang="en-GB" dirty="0"/>
              <a:t>(a)	The lighter diamonds show Bank staff’s projections at the time of the November 2021 </a:t>
            </a:r>
            <a:r>
              <a:rPr lang="en-GB" i="1" dirty="0"/>
              <a:t>Monetary Policy Report</a:t>
            </a:r>
            <a:r>
              <a:rPr lang="en-GB" dirty="0"/>
              <a:t>. The darker diamonds show </a:t>
            </a:r>
            <a:r>
              <a:rPr lang="en-GB" dirty="0" smtClean="0"/>
              <a:t>Bank</a:t>
            </a:r>
            <a:r>
              <a:rPr lang="en-GB" dirty="0"/>
              <a:t> </a:t>
            </a:r>
            <a:r>
              <a:rPr lang="en-GB" dirty="0" smtClean="0"/>
              <a:t>staff’s </a:t>
            </a:r>
            <a:r>
              <a:rPr lang="en-GB" dirty="0"/>
              <a:t>current projections. Projections for GDP and the unemployment rate are quarterly and show Q4 and Q1 (November projections show Q3 and Q4). Projections for CPI inflation are monthly </a:t>
            </a:r>
            <a:r>
              <a:rPr lang="en-GB" dirty="0" smtClean="0"/>
              <a:t>and</a:t>
            </a:r>
            <a:r>
              <a:rPr lang="en-GB" dirty="0"/>
              <a:t> </a:t>
            </a:r>
            <a:r>
              <a:rPr lang="en-GB" dirty="0" smtClean="0"/>
              <a:t>show </a:t>
            </a:r>
            <a:r>
              <a:rPr lang="en-GB" dirty="0"/>
              <a:t>January to March (November projections show September </a:t>
            </a:r>
            <a:r>
              <a:rPr lang="en-GB" dirty="0" smtClean="0"/>
              <a:t>to</a:t>
            </a:r>
            <a:r>
              <a:rPr lang="en-GB" dirty="0"/>
              <a:t> </a:t>
            </a:r>
            <a:r>
              <a:rPr lang="en-GB" dirty="0" smtClean="0"/>
              <a:t>December</a:t>
            </a:r>
            <a:r>
              <a:rPr lang="en-GB" dirty="0"/>
              <a:t>).</a:t>
            </a:r>
          </a:p>
          <a:p>
            <a:r>
              <a:rPr lang="en-GB" dirty="0"/>
              <a:t>(b)	GDP and unemployment rate 2021 Q4 projections are based on official data to November. CPI inflation figure is an outturn</a:t>
            </a:r>
            <a:r>
              <a:rPr lang="en-GB" dirty="0" smtClean="0"/>
              <a:t>.</a:t>
            </a:r>
            <a:endParaRPr lang="en-GB" dirty="0"/>
          </a:p>
        </p:txBody>
      </p:sp>
      <p:pic>
        <p:nvPicPr>
          <p:cNvPr id="2" name="Picture 1" descr="GDP is expected to remain flat in Q1. Unemployment has been lower than expected in November. CPI inflation is expected to rise further above target.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237" y="1800293"/>
            <a:ext cx="6778763" cy="4857686"/>
          </a:xfrm>
          <a:prstGeom prst="rect">
            <a:avLst/>
          </a:prstGeom>
        </p:spPr>
      </p:pic>
    </p:spTree>
    <p:extLst>
      <p:ext uri="{BB962C8B-B14F-4D97-AF65-F5344CB8AC3E}">
        <p14:creationId xmlns:p14="http://schemas.microsoft.com/office/powerpoint/2010/main" val="37549434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2.18: </a:t>
            </a:r>
            <a:r>
              <a:rPr lang="en-GB" dirty="0"/>
              <a:t>The number of vacancies has increased to a series high</a:t>
            </a:r>
          </a:p>
          <a:p>
            <a:pPr lvl="2"/>
            <a:r>
              <a:rPr lang="en-GB" dirty="0"/>
              <a:t>Vacancies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Three-month moving averages. Latest vacancy data are for </a:t>
            </a:r>
            <a:r>
              <a:rPr lang="en-GB" dirty="0" smtClean="0"/>
              <a:t>December</a:t>
            </a:r>
            <a:r>
              <a:rPr lang="en-GB" dirty="0"/>
              <a:t> </a:t>
            </a:r>
            <a:r>
              <a:rPr lang="en-GB" dirty="0" smtClean="0"/>
              <a:t>2021</a:t>
            </a:r>
            <a:r>
              <a:rPr lang="en-GB" dirty="0"/>
              <a:t>, latest unemployment data for November 2021</a:t>
            </a:r>
            <a:r>
              <a:rPr lang="en-GB" dirty="0" smtClean="0"/>
              <a:t>.</a:t>
            </a:r>
            <a:endParaRPr lang="en-GB" dirty="0"/>
          </a:p>
        </p:txBody>
      </p:sp>
      <p:pic>
        <p:nvPicPr>
          <p:cNvPr id="23" name="Picture 22" descr="The ratio of vacancies per person unemployed - an indicator of labour market tightness - increased to a record high in Q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7195"/>
            <a:ext cx="5921056" cy="4425705"/>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2.19</a:t>
            </a:r>
            <a:r>
              <a:rPr lang="en-GB" b="1" dirty="0"/>
              <a:t>: </a:t>
            </a:r>
            <a:r>
              <a:rPr lang="en-GB" dirty="0"/>
              <a:t>CPI inflation was 5.4% in December and </a:t>
            </a:r>
            <a:r>
              <a:rPr lang="en-GB" dirty="0" smtClean="0"/>
              <a:t>is expected </a:t>
            </a:r>
            <a:r>
              <a:rPr lang="en-GB" dirty="0"/>
              <a:t>to rise to around 7¼% in </a:t>
            </a:r>
            <a:r>
              <a:rPr lang="en-GB" dirty="0" smtClean="0"/>
              <a:t>April</a:t>
            </a:r>
          </a:p>
          <a:p>
            <a:pPr lvl="2"/>
            <a:r>
              <a:rPr lang="en-GB" dirty="0"/>
              <a:t>Contributions to CPI </a:t>
            </a:r>
            <a:r>
              <a:rPr lang="en-GB" dirty="0" smtClean="0"/>
              <a:t>inflation</a:t>
            </a:r>
            <a:r>
              <a:rPr lang="en-GB" baseline="30000" dirty="0" smtClean="0"/>
              <a:t>(a</a:t>
            </a:r>
            <a:r>
              <a:rPr lang="en-GB" baseline="30000" dirty="0"/>
              <a:t>)</a:t>
            </a:r>
          </a:p>
        </p:txBody>
      </p:sp>
      <p:sp>
        <p:nvSpPr>
          <p:cNvPr id="7" name="Text Placeholder 6"/>
          <p:cNvSpPr>
            <a:spLocks noGrp="1"/>
          </p:cNvSpPr>
          <p:nvPr>
            <p:ph type="body" sz="quarter" idx="18"/>
          </p:nvPr>
        </p:nvSpPr>
        <p:spPr/>
        <p:txBody>
          <a:bodyPr/>
          <a:lstStyle/>
          <a:p>
            <a:pPr marL="0" indent="0"/>
            <a:r>
              <a:rPr lang="en-GB" dirty="0"/>
              <a:t>Sources: Bloomberg Finance L.P., Department for Business, Energy and Industrial Strategy, </a:t>
            </a:r>
            <a:r>
              <a:rPr lang="en-GB" dirty="0" smtClean="0"/>
              <a:t>ONS and </a:t>
            </a:r>
            <a:r>
              <a:rPr lang="en-GB" dirty="0"/>
              <a:t>Bank calculations</a:t>
            </a:r>
            <a:r>
              <a:rPr lang="en-GB" dirty="0" smtClean="0"/>
              <a:t>.</a:t>
            </a:r>
          </a:p>
          <a:p>
            <a:endParaRPr lang="en-GB" dirty="0"/>
          </a:p>
          <a:p>
            <a:r>
              <a:rPr lang="en-GB" dirty="0"/>
              <a:t>(</a:t>
            </a:r>
            <a:r>
              <a:rPr lang="en-GB" dirty="0" smtClean="0"/>
              <a:t>a)	Contributions </a:t>
            </a:r>
            <a:r>
              <a:rPr lang="en-GB" dirty="0"/>
              <a:t>to annual CPI inflation. Figures in parentheses are basket weights in 2021 and </a:t>
            </a:r>
            <a:r>
              <a:rPr lang="en-GB" dirty="0" smtClean="0"/>
              <a:t>do not </a:t>
            </a:r>
            <a:r>
              <a:rPr lang="en-GB" dirty="0"/>
              <a:t>sum to 100 due to rounding.</a:t>
            </a:r>
          </a:p>
          <a:p>
            <a:r>
              <a:rPr lang="en-GB" dirty="0"/>
              <a:t>(b) </a:t>
            </a:r>
            <a:r>
              <a:rPr lang="en-GB" dirty="0" smtClean="0"/>
              <a:t>	Bank </a:t>
            </a:r>
            <a:r>
              <a:rPr lang="en-GB" dirty="0"/>
              <a:t>staff’s projection. Fuels and lubricants estimates use Department for Business, Energy </a:t>
            </a:r>
            <a:r>
              <a:rPr lang="en-GB" dirty="0" smtClean="0"/>
              <a:t>and Industrial </a:t>
            </a:r>
            <a:r>
              <a:rPr lang="en-GB" dirty="0"/>
              <a:t>Strategy petrol price data for January 2022 and then are based on the sterling </a:t>
            </a:r>
            <a:r>
              <a:rPr lang="en-GB" dirty="0" smtClean="0"/>
              <a:t>oil futures </a:t>
            </a:r>
            <a:r>
              <a:rPr lang="en-GB" dirty="0"/>
              <a:t>curve.</a:t>
            </a:r>
          </a:p>
          <a:p>
            <a:r>
              <a:rPr lang="en-GB" dirty="0"/>
              <a:t>(c) </a:t>
            </a:r>
            <a:r>
              <a:rPr lang="en-GB" dirty="0" smtClean="0"/>
              <a:t>	The </a:t>
            </a:r>
            <a:r>
              <a:rPr lang="en-GB" dirty="0"/>
              <a:t>difference between CPI inflation and the other contributions identified in the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6084"/>
            <a:ext cx="5364491" cy="4425705"/>
          </a:xfrm>
          <a:prstGeom prst="rect">
            <a:avLst/>
          </a:prstGeom>
        </p:spPr>
      </p:pic>
    </p:spTree>
    <p:extLst>
      <p:ext uri="{BB962C8B-B14F-4D97-AF65-F5344CB8AC3E}">
        <p14:creationId xmlns:p14="http://schemas.microsoft.com/office/powerpoint/2010/main" val="7374799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371600"/>
          </a:xfrm>
        </p:spPr>
        <p:txBody>
          <a:bodyPr/>
          <a:lstStyle/>
          <a:p>
            <a:pPr lvl="1"/>
            <a:r>
              <a:rPr lang="en-GB" b="1" dirty="0"/>
              <a:t>Chart 2.20: </a:t>
            </a:r>
            <a:r>
              <a:rPr lang="en-GB" dirty="0"/>
              <a:t>Gas prices remain much higher than in </a:t>
            </a:r>
            <a:r>
              <a:rPr lang="en-GB" dirty="0" smtClean="0"/>
              <a:t>the past</a:t>
            </a:r>
            <a:r>
              <a:rPr lang="en-GB" dirty="0"/>
              <a:t>, and the futures curve has risen since November</a:t>
            </a:r>
          </a:p>
          <a:p>
            <a:pPr lvl="2"/>
            <a:r>
              <a:rPr lang="en-GB" dirty="0"/>
              <a:t>Wholesale gas spot </a:t>
            </a:r>
            <a:r>
              <a:rPr lang="en-GB" dirty="0" smtClean="0"/>
              <a:t>price </a:t>
            </a:r>
            <a:r>
              <a:rPr lang="en-GB" dirty="0"/>
              <a:t>and futures curves</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Bloomberg Finance L.P. and Bank calculations</a:t>
            </a:r>
            <a:r>
              <a:rPr lang="en-GB" dirty="0" smtClean="0"/>
              <a:t>.</a:t>
            </a:r>
          </a:p>
          <a:p>
            <a:endParaRPr lang="en-GB" dirty="0"/>
          </a:p>
          <a:p>
            <a:r>
              <a:rPr lang="en-GB" dirty="0"/>
              <a:t>(a) </a:t>
            </a:r>
            <a:r>
              <a:rPr lang="en-GB" dirty="0" smtClean="0"/>
              <a:t>	One-day </a:t>
            </a:r>
            <a:r>
              <a:rPr lang="en-GB" dirty="0"/>
              <a:t>forward price of UK natural gas.</a:t>
            </a:r>
          </a:p>
          <a:p>
            <a:r>
              <a:rPr lang="en-GB" dirty="0"/>
              <a:t>(b) </a:t>
            </a:r>
            <a:r>
              <a:rPr lang="en-GB" dirty="0" smtClean="0"/>
              <a:t>	February </a:t>
            </a:r>
            <a:r>
              <a:rPr lang="en-GB" dirty="0"/>
              <a:t>2022 curve is the </a:t>
            </a:r>
            <a:r>
              <a:rPr lang="en-GB" dirty="0" smtClean="0"/>
              <a:t>15 </a:t>
            </a:r>
            <a:r>
              <a:rPr lang="en-GB" dirty="0"/>
              <a:t>working day average to 26 January 2022 and </a:t>
            </a:r>
            <a:r>
              <a:rPr lang="en-GB" dirty="0" smtClean="0"/>
              <a:t>the November </a:t>
            </a:r>
            <a:r>
              <a:rPr lang="en-GB" dirty="0"/>
              <a:t>2021 curve is the </a:t>
            </a:r>
            <a:r>
              <a:rPr lang="en-GB" dirty="0" smtClean="0"/>
              <a:t>15 </a:t>
            </a:r>
            <a:r>
              <a:rPr lang="en-GB" dirty="0"/>
              <a:t>working day average to </a:t>
            </a:r>
            <a:r>
              <a:rPr lang="en-GB" dirty="0" smtClean="0"/>
              <a:t/>
            </a:r>
            <a:br>
              <a:rPr lang="en-GB" dirty="0" smtClean="0"/>
            </a:br>
            <a:r>
              <a:rPr lang="en-GB" dirty="0" smtClean="0"/>
              <a:t>27 </a:t>
            </a:r>
            <a:r>
              <a:rPr lang="en-GB" dirty="0"/>
              <a:t>October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1233"/>
            <a:ext cx="5512014" cy="4425705"/>
          </a:xfrm>
          <a:prstGeom prst="rect">
            <a:avLst/>
          </a:prstGeom>
        </p:spPr>
      </p:pic>
    </p:spTree>
    <p:extLst>
      <p:ext uri="{BB962C8B-B14F-4D97-AF65-F5344CB8AC3E}">
        <p14:creationId xmlns:p14="http://schemas.microsoft.com/office/powerpoint/2010/main" val="21555868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2.21: </a:t>
            </a:r>
            <a:r>
              <a:rPr lang="en-GB" dirty="0"/>
              <a:t>Core goods inflation has risen well </a:t>
            </a:r>
            <a:r>
              <a:rPr lang="en-GB" dirty="0" smtClean="0"/>
              <a:t>above previous </a:t>
            </a:r>
            <a:r>
              <a:rPr lang="en-GB" dirty="0"/>
              <a:t>peaks, while core services inflation has </a:t>
            </a:r>
            <a:r>
              <a:rPr lang="en-GB" dirty="0" smtClean="0"/>
              <a:t>also increased</a:t>
            </a:r>
            <a:endParaRPr lang="en-GB" dirty="0"/>
          </a:p>
          <a:p>
            <a:pPr lvl="2"/>
            <a:r>
              <a:rPr lang="en-GB" dirty="0"/>
              <a:t>Core goods and </a:t>
            </a:r>
            <a:r>
              <a:rPr lang="en-GB" dirty="0" smtClean="0"/>
              <a:t>core services </a:t>
            </a:r>
            <a:r>
              <a:rPr lang="en-GB" dirty="0"/>
              <a:t>CPI inflation, excluding </a:t>
            </a:r>
            <a:r>
              <a:rPr lang="en-GB" dirty="0" smtClean="0"/>
              <a:t>VAT</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r>
              <a:rPr lang="en-GB" dirty="0" smtClean="0"/>
              <a:t>.</a:t>
            </a:r>
          </a:p>
          <a:p>
            <a:endParaRPr lang="en-GB" dirty="0"/>
          </a:p>
          <a:p>
            <a:r>
              <a:rPr lang="en-GB" dirty="0"/>
              <a:t>(a) </a:t>
            </a:r>
            <a:r>
              <a:rPr lang="en-GB" dirty="0" smtClean="0"/>
              <a:t>	Core </a:t>
            </a:r>
            <a:r>
              <a:rPr lang="en-GB" dirty="0"/>
              <a:t>services CPI excludes airfares, package holidays and education. Core goods CPI </a:t>
            </a:r>
            <a:r>
              <a:rPr lang="en-GB" dirty="0" smtClean="0"/>
              <a:t>excludes energy</a:t>
            </a:r>
            <a:r>
              <a:rPr lang="en-GB" dirty="0"/>
              <a:t>, food, non-alcoholic beverages, alcoholic beverages and tobacco. Bank staff </a:t>
            </a:r>
            <a:r>
              <a:rPr lang="en-GB" dirty="0" smtClean="0"/>
              <a:t>have adjusted </a:t>
            </a:r>
            <a:r>
              <a:rPr lang="en-GB" dirty="0"/>
              <a:t>for the estimated direct impact of changes in VAT and there is uncertainty around </a:t>
            </a:r>
            <a:r>
              <a:rPr lang="en-GB" dirty="0" smtClean="0"/>
              <a:t>the precise </a:t>
            </a:r>
            <a:r>
              <a:rPr lang="en-GB" dirty="0"/>
              <a:t>impact of that adjustment.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0845"/>
            <a:ext cx="5364491" cy="4425705"/>
          </a:xfrm>
          <a:prstGeom prst="rect">
            <a:avLst/>
          </a:prstGeom>
        </p:spPr>
      </p:pic>
    </p:spTree>
    <p:extLst>
      <p:ext uri="{BB962C8B-B14F-4D97-AF65-F5344CB8AC3E}">
        <p14:creationId xmlns:p14="http://schemas.microsoft.com/office/powerpoint/2010/main" val="2370154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162050"/>
          </a:xfrm>
        </p:spPr>
        <p:txBody>
          <a:bodyPr/>
          <a:lstStyle/>
          <a:p>
            <a:pPr lvl="1"/>
            <a:r>
              <a:rPr lang="en-GB" b="1" dirty="0"/>
              <a:t>Chart 2.22: </a:t>
            </a:r>
            <a:r>
              <a:rPr lang="en-GB" dirty="0"/>
              <a:t>Services inflation tends to be less volatile </a:t>
            </a:r>
            <a:r>
              <a:rPr lang="en-GB" dirty="0" smtClean="0"/>
              <a:t>and more </a:t>
            </a:r>
            <a:r>
              <a:rPr lang="en-GB" dirty="0"/>
              <a:t>persistent than goods inflation</a:t>
            </a:r>
          </a:p>
          <a:p>
            <a:pPr lvl="2"/>
            <a:r>
              <a:rPr lang="en-GB" dirty="0"/>
              <a:t>Volatility and persistence of goods and services </a:t>
            </a:r>
            <a:r>
              <a:rPr lang="en-GB" dirty="0" smtClean="0"/>
              <a:t>inflation</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r>
              <a:rPr lang="en-GB" dirty="0" smtClean="0"/>
              <a:t>.</a:t>
            </a:r>
          </a:p>
          <a:p>
            <a:endParaRPr lang="en-GB" dirty="0"/>
          </a:p>
          <a:p>
            <a:r>
              <a:rPr lang="en-GB" dirty="0"/>
              <a:t>(a) </a:t>
            </a:r>
            <a:r>
              <a:rPr lang="en-GB" dirty="0" smtClean="0"/>
              <a:t>	Volatility </a:t>
            </a:r>
            <a:r>
              <a:rPr lang="en-GB" dirty="0"/>
              <a:t>is measured as the standard deviation over the sample (annual data from 2001 </a:t>
            </a:r>
            <a:r>
              <a:rPr lang="en-GB" dirty="0" smtClean="0"/>
              <a:t>to 2021</a:t>
            </a:r>
            <a:r>
              <a:rPr lang="en-GB" dirty="0"/>
              <a:t>). Persistence is measured as the lagged coefficient in a first-order </a:t>
            </a:r>
            <a:r>
              <a:rPr lang="en-GB" smtClean="0"/>
              <a:t>autoregression</a:t>
            </a:r>
            <a:r>
              <a:rPr lang="en-GB"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07099"/>
            <a:ext cx="5726593" cy="4660401"/>
          </a:xfrm>
          <a:prstGeom prst="rect">
            <a:avLst/>
          </a:prstGeom>
        </p:spPr>
      </p:pic>
    </p:spTree>
    <p:extLst>
      <p:ext uri="{BB962C8B-B14F-4D97-AF65-F5344CB8AC3E}">
        <p14:creationId xmlns:p14="http://schemas.microsoft.com/office/powerpoint/2010/main" val="3149145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28725"/>
          </a:xfrm>
        </p:spPr>
        <p:txBody>
          <a:bodyPr/>
          <a:lstStyle/>
          <a:p>
            <a:pPr lvl="1"/>
            <a:r>
              <a:rPr lang="en-GB" b="1" dirty="0"/>
              <a:t>Chart 2.23: </a:t>
            </a:r>
            <a:r>
              <a:rPr lang="en-GB" dirty="0"/>
              <a:t>Firms in the DMP Survey raised prices by 5</a:t>
            </a:r>
            <a:r>
              <a:rPr lang="en-GB" dirty="0" smtClean="0"/>
              <a:t>% over </a:t>
            </a:r>
            <a:r>
              <a:rPr lang="en-GB" dirty="0"/>
              <a:t>the past year, and expect to raise them by a </a:t>
            </a:r>
            <a:r>
              <a:rPr lang="en-GB" dirty="0" smtClean="0"/>
              <a:t>similar amount </a:t>
            </a:r>
            <a:r>
              <a:rPr lang="en-GB" dirty="0"/>
              <a:t>over the next 12 months</a:t>
            </a:r>
          </a:p>
          <a:p>
            <a:pPr lvl="2"/>
            <a:r>
              <a:rPr lang="en-GB" dirty="0"/>
              <a:t>Realised and expected annual firm-level price </a:t>
            </a:r>
            <a:r>
              <a:rPr lang="en-GB" dirty="0" smtClean="0"/>
              <a:t>growth</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DMP Survey and Bank calculations</a:t>
            </a:r>
            <a:r>
              <a:rPr lang="en-GB" dirty="0" smtClean="0"/>
              <a:t>.</a:t>
            </a:r>
          </a:p>
          <a:p>
            <a:endParaRPr lang="en-GB" dirty="0"/>
          </a:p>
          <a:p>
            <a:r>
              <a:rPr lang="en-GB" dirty="0"/>
              <a:t>(a) </a:t>
            </a:r>
            <a:r>
              <a:rPr lang="en-GB" dirty="0" smtClean="0"/>
              <a:t>	Based </a:t>
            </a:r>
            <a:r>
              <a:rPr lang="en-GB" dirty="0"/>
              <a:t>on the questions: ‘Looking back, from 12 months ago to now, what was the </a:t>
            </a:r>
            <a:r>
              <a:rPr lang="en-GB" dirty="0" smtClean="0"/>
              <a:t>approximate % </a:t>
            </a:r>
            <a:r>
              <a:rPr lang="en-GB" dirty="0"/>
              <a:t>change in the average price you charge, </a:t>
            </a:r>
            <a:r>
              <a:rPr lang="en-GB" dirty="0" smtClean="0"/>
              <a:t>considering </a:t>
            </a:r>
            <a:r>
              <a:rPr lang="en-GB" dirty="0"/>
              <a:t>all products and services?’ and ‘</a:t>
            </a:r>
            <a:r>
              <a:rPr lang="en-GB" dirty="0" smtClean="0"/>
              <a:t>Looking ahead</a:t>
            </a:r>
            <a:r>
              <a:rPr lang="en-GB" dirty="0"/>
              <a:t>, from now to </a:t>
            </a:r>
            <a:r>
              <a:rPr lang="en-GB" dirty="0" smtClean="0"/>
              <a:t/>
            </a:r>
            <a:br>
              <a:rPr lang="en-GB" dirty="0" smtClean="0"/>
            </a:br>
            <a:r>
              <a:rPr lang="en-GB" dirty="0" smtClean="0"/>
              <a:t>12 </a:t>
            </a:r>
            <a:r>
              <a:rPr lang="en-GB" dirty="0"/>
              <a:t>months from now, what approximate % change in your average </a:t>
            </a:r>
            <a:r>
              <a:rPr lang="en-GB" dirty="0" smtClean="0"/>
              <a:t>price would </a:t>
            </a:r>
            <a:r>
              <a:rPr lang="en-GB" dirty="0"/>
              <a:t>you expect in each of the following scenarios?’. The latest data point is January 2022 </a:t>
            </a:r>
            <a:r>
              <a:rPr lang="en-GB" dirty="0" smtClean="0"/>
              <a:t>for realised </a:t>
            </a:r>
            <a:r>
              <a:rPr lang="en-GB" dirty="0"/>
              <a:t>price growth and January 2023 for expected price growth.</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337669" cy="4425705"/>
          </a:xfrm>
          <a:prstGeom prst="rect">
            <a:avLst/>
          </a:prstGeom>
        </p:spPr>
      </p:pic>
    </p:spTree>
    <p:extLst>
      <p:ext uri="{BB962C8B-B14F-4D97-AF65-F5344CB8AC3E}">
        <p14:creationId xmlns:p14="http://schemas.microsoft.com/office/powerpoint/2010/main" val="11208390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09675"/>
          </a:xfrm>
        </p:spPr>
        <p:txBody>
          <a:bodyPr/>
          <a:lstStyle/>
          <a:p>
            <a:pPr lvl="1"/>
            <a:r>
              <a:rPr lang="en-GB" b="1" dirty="0"/>
              <a:t>Table 2.B: </a:t>
            </a:r>
            <a:r>
              <a:rPr lang="en-GB" dirty="0"/>
              <a:t>Some measures of inflation </a:t>
            </a:r>
            <a:r>
              <a:rPr lang="en-GB" dirty="0" smtClean="0"/>
              <a:t>expectations remain </a:t>
            </a:r>
            <a:r>
              <a:rPr lang="en-GB" dirty="0"/>
              <a:t>higher than </a:t>
            </a:r>
            <a:r>
              <a:rPr lang="en-GB" dirty="0" smtClean="0"/>
              <a:t/>
            </a:r>
            <a:br>
              <a:rPr lang="en-GB" dirty="0" smtClean="0"/>
            </a:br>
            <a:r>
              <a:rPr lang="en-GB" dirty="0" smtClean="0"/>
              <a:t>past </a:t>
            </a:r>
            <a:r>
              <a:rPr lang="en-GB" dirty="0"/>
              <a:t>averages</a:t>
            </a:r>
          </a:p>
          <a:p>
            <a:pPr lvl="2"/>
            <a:r>
              <a:rPr lang="en-GB" dirty="0"/>
              <a:t>Measures of inflation </a:t>
            </a:r>
            <a:r>
              <a:rPr lang="en-GB" dirty="0" smtClean="0"/>
              <a:t>expectations</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Bank of England, Bloomberg Finance L.P., CBI, Citigroup, Kantar, ONS, </a:t>
            </a:r>
            <a:r>
              <a:rPr lang="en-GB" dirty="0" err="1"/>
              <a:t>YouGov</a:t>
            </a:r>
            <a:r>
              <a:rPr lang="en-GB" dirty="0"/>
              <a:t> and </a:t>
            </a:r>
            <a:r>
              <a:rPr lang="en-GB" dirty="0" smtClean="0"/>
              <a:t>Bank calculations.</a:t>
            </a:r>
          </a:p>
          <a:p>
            <a:endParaRPr lang="en-GB" dirty="0"/>
          </a:p>
          <a:p>
            <a:r>
              <a:rPr lang="en-GB" dirty="0"/>
              <a:t>(a) </a:t>
            </a:r>
            <a:r>
              <a:rPr lang="en-GB" dirty="0" smtClean="0"/>
              <a:t>	Data </a:t>
            </a:r>
            <a:r>
              <a:rPr lang="en-GB" dirty="0"/>
              <a:t>are not seasonally adjusted.</a:t>
            </a:r>
          </a:p>
          <a:p>
            <a:r>
              <a:rPr lang="en-GB" dirty="0"/>
              <a:t>(b) </a:t>
            </a:r>
            <a:r>
              <a:rPr lang="en-GB" dirty="0" smtClean="0"/>
              <a:t>	Averages </a:t>
            </a:r>
            <a:r>
              <a:rPr lang="en-GB" dirty="0"/>
              <a:t>from 2000, or start of series, to 2007. Financial market data start in October 2004</a:t>
            </a:r>
            <a:r>
              <a:rPr lang="en-GB" dirty="0" smtClean="0"/>
              <a:t>, </a:t>
            </a:r>
            <a:r>
              <a:rPr lang="en-GB" dirty="0" err="1" smtClean="0"/>
              <a:t>YouGov</a:t>
            </a:r>
            <a:r>
              <a:rPr lang="en-GB" dirty="0" smtClean="0"/>
              <a:t>/Citigroup </a:t>
            </a:r>
            <a:r>
              <a:rPr lang="en-GB" dirty="0"/>
              <a:t>data start in November 2005 and external forecasters’ data start </a:t>
            </a:r>
            <a:r>
              <a:rPr lang="en-GB" dirty="0" smtClean="0"/>
              <a:t>in 2006 </a:t>
            </a:r>
            <a:r>
              <a:rPr lang="en-GB" dirty="0"/>
              <a:t>Q2.</a:t>
            </a:r>
          </a:p>
          <a:p>
            <a:r>
              <a:rPr lang="en-GB" dirty="0"/>
              <a:t>(c) </a:t>
            </a:r>
            <a:r>
              <a:rPr lang="en-GB" dirty="0" smtClean="0"/>
              <a:t>	The </a:t>
            </a:r>
            <a:r>
              <a:rPr lang="en-GB" dirty="0"/>
              <a:t>household surveys ask about expected changes in prices but do not reference a </a:t>
            </a:r>
            <a:r>
              <a:rPr lang="en-GB" dirty="0" smtClean="0"/>
              <a:t>specific price </a:t>
            </a:r>
            <a:r>
              <a:rPr lang="en-GB" dirty="0"/>
              <a:t>index. Summarised as a weighted median.</a:t>
            </a:r>
          </a:p>
          <a:p>
            <a:r>
              <a:rPr lang="en-GB" dirty="0"/>
              <a:t>(d) </a:t>
            </a:r>
            <a:r>
              <a:rPr lang="en-GB" dirty="0" smtClean="0"/>
              <a:t>	CBI </a:t>
            </a:r>
            <a:r>
              <a:rPr lang="en-GB" dirty="0"/>
              <a:t>data for the distributive trades sector. Companies are asked about the expected </a:t>
            </a:r>
            <a:r>
              <a:rPr lang="en-GB" dirty="0" smtClean="0"/>
              <a:t>percentage price </a:t>
            </a:r>
            <a:r>
              <a:rPr lang="en-GB" dirty="0"/>
              <a:t>change over the coming 12 months and the following 12 months in the markets in </a:t>
            </a:r>
            <a:r>
              <a:rPr lang="en-GB" dirty="0" smtClean="0"/>
              <a:t>which they </a:t>
            </a:r>
            <a:r>
              <a:rPr lang="en-GB" dirty="0"/>
              <a:t>compete.</a:t>
            </a:r>
          </a:p>
          <a:p>
            <a:r>
              <a:rPr lang="en-GB" dirty="0"/>
              <a:t>(e) </a:t>
            </a:r>
            <a:r>
              <a:rPr lang="en-GB" dirty="0" smtClean="0"/>
              <a:t>	One </a:t>
            </a:r>
            <a:r>
              <a:rPr lang="en-GB" dirty="0"/>
              <a:t>year spot RPI inflation, derived from swaps. This includes a slight lag and can be prone </a:t>
            </a:r>
            <a:r>
              <a:rPr lang="en-GB" dirty="0" smtClean="0"/>
              <a:t>to volatility</a:t>
            </a:r>
            <a:r>
              <a:rPr lang="en-GB" dirty="0"/>
              <a:t>, particularly on RPI release days. Given those issues, past Reports have </a:t>
            </a:r>
            <a:r>
              <a:rPr lang="en-GB" dirty="0" smtClean="0"/>
              <a:t>quoted one-year </a:t>
            </a:r>
            <a:r>
              <a:rPr lang="en-GB" dirty="0"/>
              <a:t>instantaneous rates, but volatility in the front end of the inflation curve means </a:t>
            </a:r>
            <a:r>
              <a:rPr lang="en-GB" dirty="0" smtClean="0"/>
              <a:t>those have </a:t>
            </a:r>
            <a:r>
              <a:rPr lang="en-GB" dirty="0"/>
              <a:t>been misleading recently. Spot rates will be quoted in these tables while those </a:t>
            </a:r>
            <a:r>
              <a:rPr lang="en-GB" dirty="0" smtClean="0"/>
              <a:t>issues persist</a:t>
            </a:r>
            <a:r>
              <a:rPr lang="en-GB" dirty="0"/>
              <a:t>.</a:t>
            </a:r>
          </a:p>
          <a:p>
            <a:r>
              <a:rPr lang="en-GB" dirty="0"/>
              <a:t>(f) </a:t>
            </a:r>
            <a:r>
              <a:rPr lang="en-GB" dirty="0" smtClean="0"/>
              <a:t>	Bank’s </a:t>
            </a:r>
            <a:r>
              <a:rPr lang="en-GB" dirty="0"/>
              <a:t>survey of external forecasters, CPI inflation rate three years ahead. January figure </a:t>
            </a:r>
            <a:r>
              <a:rPr lang="en-GB" dirty="0" smtClean="0"/>
              <a:t>refers to </a:t>
            </a:r>
            <a:r>
              <a:rPr lang="en-GB" dirty="0"/>
              <a:t>expectations for three year ahead inflation in the 2022 Q1 survey.</a:t>
            </a:r>
          </a:p>
          <a:p>
            <a:r>
              <a:rPr lang="en-GB" dirty="0"/>
              <a:t>(g) </a:t>
            </a:r>
            <a:r>
              <a:rPr lang="en-GB" dirty="0" smtClean="0"/>
              <a:t>	Instantaneous </a:t>
            </a:r>
            <a:r>
              <a:rPr lang="en-GB" dirty="0"/>
              <a:t>RPI inflation three years ahead, three‑year RPI inflation, five years ahead </a:t>
            </a:r>
            <a:r>
              <a:rPr lang="en-GB" dirty="0" smtClean="0"/>
              <a:t>and five‑year </a:t>
            </a:r>
            <a:r>
              <a:rPr lang="en-GB" dirty="0"/>
              <a:t>RPI inflation, five years ahead, derived from swaps. UK RPI is due to be aligned </a:t>
            </a:r>
            <a:r>
              <a:rPr lang="en-GB" dirty="0" smtClean="0"/>
              <a:t>with CPIH </a:t>
            </a:r>
            <a:r>
              <a:rPr lang="en-GB" dirty="0"/>
              <a:t>from February 2030, which will affect the pricing of longer-dated measures.</a:t>
            </a:r>
          </a:p>
        </p:txBody>
      </p:sp>
      <p:pic>
        <p:nvPicPr>
          <p:cNvPr id="4" name="Picture 3"/>
          <p:cNvPicPr>
            <a:picLocks noChangeAspect="1"/>
          </p:cNvPicPr>
          <p:nvPr/>
        </p:nvPicPr>
        <p:blipFill>
          <a:blip r:embed="rId2"/>
          <a:stretch>
            <a:fillRect/>
          </a:stretch>
        </p:blipFill>
        <p:spPr>
          <a:xfrm>
            <a:off x="447676" y="1857374"/>
            <a:ext cx="3445536" cy="4829175"/>
          </a:xfrm>
          <a:prstGeom prst="rect">
            <a:avLst/>
          </a:prstGeom>
        </p:spPr>
      </p:pic>
    </p:spTree>
    <p:extLst>
      <p:ext uri="{BB962C8B-B14F-4D97-AF65-F5344CB8AC3E}">
        <p14:creationId xmlns:p14="http://schemas.microsoft.com/office/powerpoint/2010/main" val="4172600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5296" y="3492001"/>
            <a:ext cx="11279504" cy="2156324"/>
          </a:xfrm>
        </p:spPr>
        <p:txBody>
          <a:bodyPr anchor="b"/>
          <a:lst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4800" b="0" kern="1200" baseline="0" noProof="0">
                <a:solidFill>
                  <a:srgbClr val="00294E"/>
                </a:solidFill>
                <a:latin typeface="+mn-lt"/>
                <a:ea typeface="+mn-ea"/>
                <a:cs typeface="Arial" panose="020B0604020202020204" pitchFamily="34" charset="0"/>
              </a:defRPr>
            </a:lvl1pPr>
          </a:lstStyle>
          <a:p>
            <a:r>
              <a:rPr lang="en-GB" b="1" dirty="0" smtClean="0"/>
              <a:t>Box </a:t>
            </a:r>
            <a:r>
              <a:rPr lang="en-GB" b="1" dirty="0"/>
              <a:t>B: </a:t>
            </a:r>
            <a:r>
              <a:rPr lang="en-GB" dirty="0"/>
              <a:t>How are global bottlenecks in goods markets evolving, and what might that mean for inflation?</a:t>
            </a:r>
          </a:p>
        </p:txBody>
      </p:sp>
    </p:spTree>
    <p:extLst>
      <p:ext uri="{BB962C8B-B14F-4D97-AF65-F5344CB8AC3E}">
        <p14:creationId xmlns:p14="http://schemas.microsoft.com/office/powerpoint/2010/main" val="33596535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A: </a:t>
            </a:r>
            <a:r>
              <a:rPr lang="en-GB" dirty="0"/>
              <a:t>Goods consumption has increased sharply, driven by spending in the US on durables</a:t>
            </a:r>
          </a:p>
          <a:p>
            <a:pPr lvl="2"/>
            <a:r>
              <a:rPr lang="en-GB" dirty="0"/>
              <a:t>Contributions to change in G7 goods consumption since 2019 </a:t>
            </a:r>
            <a:r>
              <a:rPr lang="en-GB" dirty="0" smtClean="0"/>
              <a:t>Q4</a:t>
            </a:r>
            <a:r>
              <a:rPr lang="en-GB" baseline="30000" dirty="0"/>
              <a:t>(a)</a:t>
            </a:r>
            <a:endParaRPr lang="en-GB" dirty="0"/>
          </a:p>
          <a:p>
            <a:endParaRPr lang="en-GB" dirty="0"/>
          </a:p>
        </p:txBody>
      </p:sp>
      <p:sp>
        <p:nvSpPr>
          <p:cNvPr id="3" name="Text Placeholder 2"/>
          <p:cNvSpPr>
            <a:spLocks noGrp="1"/>
          </p:cNvSpPr>
          <p:nvPr>
            <p:ph type="body" sz="quarter" idx="18"/>
          </p:nvPr>
        </p:nvSpPr>
        <p:spPr/>
        <p:txBody>
          <a:bodyPr/>
          <a:lstStyle/>
          <a:p>
            <a:r>
              <a:rPr lang="en-GB" dirty="0" smtClean="0"/>
              <a:t>Sources</a:t>
            </a:r>
            <a:r>
              <a:rPr lang="en-GB" dirty="0"/>
              <a:t>: OECD, Refinitiv Eikon from LSEG and Bank calculations</a:t>
            </a:r>
            <a:r>
              <a:rPr lang="en-GB" dirty="0" smtClean="0"/>
              <a:t>.</a:t>
            </a:r>
          </a:p>
          <a:p>
            <a:endParaRPr lang="en-GB" dirty="0"/>
          </a:p>
          <a:p>
            <a:r>
              <a:rPr lang="en-GB" dirty="0"/>
              <a:t>(a)	G7 countries are Canada, France, Germany, Italy, Japan, United Kingdom and United States</a:t>
            </a:r>
            <a:r>
              <a:rPr lang="en-GB" dirty="0" smtClean="0"/>
              <a:t>.</a:t>
            </a:r>
            <a:endParaRPr lang="en-GB" dirty="0"/>
          </a:p>
        </p:txBody>
      </p:sp>
      <p:pic>
        <p:nvPicPr>
          <p:cNvPr id="4" name="Picture 3" descr="The large increase in goods consumption for G7 countries since 2019 Q4 is mostly accounted for by the U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71044"/>
            <a:ext cx="5398019" cy="4626873"/>
          </a:xfrm>
          <a:prstGeom prst="rect">
            <a:avLst/>
          </a:prstGeom>
        </p:spPr>
      </p:pic>
    </p:spTree>
    <p:extLst>
      <p:ext uri="{BB962C8B-B14F-4D97-AF65-F5344CB8AC3E}">
        <p14:creationId xmlns:p14="http://schemas.microsoft.com/office/powerpoint/2010/main" val="24745290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B: </a:t>
            </a:r>
            <a:r>
              <a:rPr lang="en-GB" dirty="0"/>
              <a:t>Supply constraints have tightened materially</a:t>
            </a:r>
          </a:p>
          <a:p>
            <a:pPr lvl="2"/>
            <a:r>
              <a:rPr lang="en-GB" dirty="0"/>
              <a:t>Indicators of supply </a:t>
            </a:r>
            <a:r>
              <a:rPr lang="en-GB" dirty="0" smtClean="0"/>
              <a:t>constraints</a:t>
            </a:r>
            <a:r>
              <a:rPr lang="en-GB" baseline="30000" dirty="0"/>
              <a:t>(a)</a:t>
            </a:r>
            <a:endParaRPr lang="en-GB" dirty="0"/>
          </a:p>
          <a:p>
            <a:endParaRPr lang="en-GB" dirty="0"/>
          </a:p>
        </p:txBody>
      </p:sp>
      <p:sp>
        <p:nvSpPr>
          <p:cNvPr id="3" name="Text Placeholder 2"/>
          <p:cNvSpPr>
            <a:spLocks noGrp="1"/>
          </p:cNvSpPr>
          <p:nvPr>
            <p:ph type="body" sz="quarter" idx="18"/>
          </p:nvPr>
        </p:nvSpPr>
        <p:spPr/>
        <p:txBody>
          <a:bodyPr/>
          <a:lstStyle/>
          <a:p>
            <a:r>
              <a:rPr lang="en-GB" dirty="0" smtClean="0"/>
              <a:t>Sources</a:t>
            </a:r>
            <a:r>
              <a:rPr lang="en-GB" dirty="0"/>
              <a:t>: IHS </a:t>
            </a:r>
            <a:r>
              <a:rPr lang="en-GB" dirty="0" err="1"/>
              <a:t>Markit</a:t>
            </a:r>
            <a:r>
              <a:rPr lang="en-GB" dirty="0"/>
              <a:t>, JPMorgan, </a:t>
            </a:r>
            <a:r>
              <a:rPr lang="en-GB" dirty="0" err="1"/>
              <a:t>Refinitiv</a:t>
            </a:r>
            <a:r>
              <a:rPr lang="en-GB" dirty="0"/>
              <a:t> </a:t>
            </a:r>
            <a:r>
              <a:rPr lang="en-GB" dirty="0" err="1"/>
              <a:t>Eikon</a:t>
            </a:r>
            <a:r>
              <a:rPr lang="en-GB" dirty="0"/>
              <a:t> from LSEG and Bank calculations</a:t>
            </a:r>
            <a:r>
              <a:rPr lang="en-GB" dirty="0" smtClean="0"/>
              <a:t>.</a:t>
            </a:r>
          </a:p>
          <a:p>
            <a:endParaRPr lang="en-GB" dirty="0"/>
          </a:p>
          <a:p>
            <a:r>
              <a:rPr lang="en-GB" dirty="0"/>
              <a:t>(a)	Indicators are estimated by Bank staff using principal component analysis on a range of PMI indicators for supply constraints in the manufacturing sector (supplier delivery times, stocks of purchases, stocks of finished goods, input prices and backlogs of work). Before principal components are estimated, these indicators are regressed on the new orders PMI to control for movements in demand. Latest data are for December 2021</a:t>
            </a:r>
            <a:r>
              <a:rPr lang="en-GB" dirty="0" smtClean="0"/>
              <a:t>.</a:t>
            </a:r>
            <a:endParaRPr lang="en-GB" dirty="0"/>
          </a:p>
        </p:txBody>
      </p:sp>
      <p:pic>
        <p:nvPicPr>
          <p:cNvPr id="5" name="Picture 4" descr="Indicators of supply constraints have tightened materially over 2021 across countries, but appear to have started to ease in plac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2212"/>
            <a:ext cx="5404725" cy="4425705"/>
          </a:xfrm>
          <a:prstGeom prst="rect">
            <a:avLst/>
          </a:prstGeom>
        </p:spPr>
      </p:pic>
    </p:spTree>
    <p:extLst>
      <p:ext uri="{BB962C8B-B14F-4D97-AF65-F5344CB8AC3E}">
        <p14:creationId xmlns:p14="http://schemas.microsoft.com/office/powerpoint/2010/main" val="2111058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2.2: </a:t>
            </a:r>
            <a:r>
              <a:rPr lang="en-GB" dirty="0"/>
              <a:t>The global economy continued to recover…</a:t>
            </a:r>
          </a:p>
          <a:p>
            <a:pPr lvl="2"/>
            <a:r>
              <a:rPr lang="en-GB" dirty="0"/>
              <a:t>GDP in selected countries and regions</a:t>
            </a:r>
          </a:p>
        </p:txBody>
      </p:sp>
      <p:sp>
        <p:nvSpPr>
          <p:cNvPr id="7" name="Text Placeholder 6"/>
          <p:cNvSpPr>
            <a:spLocks noGrp="1"/>
          </p:cNvSpPr>
          <p:nvPr>
            <p:ph type="body" sz="quarter" idx="18"/>
          </p:nvPr>
        </p:nvSpPr>
        <p:spPr>
          <a:xfrm>
            <a:off x="7623175" y="1752601"/>
            <a:ext cx="4111626" cy="5105400"/>
          </a:xfrm>
        </p:spPr>
        <p:txBody>
          <a:bodyPr/>
          <a:lstStyle/>
          <a:p>
            <a:pPr lvl="3"/>
            <a:r>
              <a:rPr lang="en-GB" dirty="0" smtClean="0"/>
              <a:t>Sources</a:t>
            </a:r>
            <a:r>
              <a:rPr lang="en-GB" dirty="0"/>
              <a:t>: IMF </a:t>
            </a:r>
            <a:r>
              <a:rPr lang="en-GB" i="1" dirty="0"/>
              <a:t>World Economic Outlook</a:t>
            </a:r>
            <a:r>
              <a:rPr lang="en-GB" dirty="0"/>
              <a:t> (</a:t>
            </a:r>
            <a:r>
              <a:rPr lang="en-GB" i="1" dirty="0"/>
              <a:t>WEO</a:t>
            </a:r>
            <a:r>
              <a:rPr lang="en-GB" dirty="0"/>
              <a:t>), National Bureau of Statistics </a:t>
            </a:r>
            <a:r>
              <a:rPr lang="en-GB" dirty="0" smtClean="0"/>
              <a:t>of</a:t>
            </a:r>
            <a:r>
              <a:rPr lang="en-GB" dirty="0"/>
              <a:t> </a:t>
            </a:r>
            <a:r>
              <a:rPr lang="en-GB" dirty="0" smtClean="0"/>
              <a:t>China</a:t>
            </a:r>
            <a:r>
              <a:rPr lang="en-GB" dirty="0"/>
              <a:t>, OECD, ONS, </a:t>
            </a:r>
            <a:r>
              <a:rPr lang="en-GB" dirty="0" err="1"/>
              <a:t>Refinitiv</a:t>
            </a:r>
            <a:r>
              <a:rPr lang="en-GB" dirty="0"/>
              <a:t> </a:t>
            </a:r>
            <a:r>
              <a:rPr lang="en-GB" dirty="0" err="1"/>
              <a:t>Eikon</a:t>
            </a:r>
            <a:r>
              <a:rPr lang="en-GB" dirty="0"/>
              <a:t> from LSEG and Bank calculations</a:t>
            </a:r>
            <a:r>
              <a:rPr lang="en-GB" dirty="0" smtClean="0"/>
              <a:t>.</a:t>
            </a:r>
          </a:p>
          <a:p>
            <a:endParaRPr lang="en-GB" dirty="0"/>
          </a:p>
          <a:p>
            <a:r>
              <a:rPr lang="en-GB" dirty="0"/>
              <a:t>(a)	See footnote (c) of </a:t>
            </a:r>
            <a:r>
              <a:rPr lang="en-GB" b="1" dirty="0"/>
              <a:t>Table 1.B </a:t>
            </a:r>
            <a:r>
              <a:rPr lang="en-GB" dirty="0"/>
              <a:t>for definition. Figure for 2021 Q4 is a </a:t>
            </a:r>
            <a:r>
              <a:rPr lang="en-GB" dirty="0" smtClean="0"/>
              <a:t>Bank</a:t>
            </a:r>
            <a:r>
              <a:rPr lang="en-GB" dirty="0"/>
              <a:t> </a:t>
            </a:r>
            <a:r>
              <a:rPr lang="en-GB" dirty="0" smtClean="0"/>
              <a:t>staff </a:t>
            </a:r>
            <a:r>
              <a:rPr lang="en-GB" dirty="0"/>
              <a:t>projection.</a:t>
            </a:r>
          </a:p>
        </p:txBody>
      </p:sp>
      <p:pic>
        <p:nvPicPr>
          <p:cNvPr id="23" name="Picture 22" descr="US, euro area, China and UK-weighted world GDP are above their 2019 Q4 level."/>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498603" cy="4425705"/>
          </a:xfrm>
          <a:prstGeom prst="rect">
            <a:avLst/>
          </a:prstGeom>
        </p:spPr>
      </p:pic>
    </p:spTree>
    <p:extLst>
      <p:ext uri="{BB962C8B-B14F-4D97-AF65-F5344CB8AC3E}">
        <p14:creationId xmlns:p14="http://schemas.microsoft.com/office/powerpoint/2010/main" val="10097626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C: </a:t>
            </a:r>
            <a:r>
              <a:rPr lang="en-GB" dirty="0"/>
              <a:t>Durable goods prices have risen sharply, reversing several years of decline</a:t>
            </a:r>
          </a:p>
          <a:p>
            <a:pPr lvl="2"/>
            <a:r>
              <a:rPr lang="en-GB" dirty="0"/>
              <a:t>UK and US durable goods price indices</a:t>
            </a:r>
          </a:p>
          <a:p>
            <a:endParaRPr lang="en-GB" dirty="0"/>
          </a:p>
        </p:txBody>
      </p:sp>
      <p:sp>
        <p:nvSpPr>
          <p:cNvPr id="3" name="Text Placeholder 2"/>
          <p:cNvSpPr>
            <a:spLocks noGrp="1"/>
          </p:cNvSpPr>
          <p:nvPr>
            <p:ph type="body" sz="quarter" idx="18"/>
          </p:nvPr>
        </p:nvSpPr>
        <p:spPr>
          <a:xfrm>
            <a:off x="7623174" y="1752601"/>
            <a:ext cx="4283076" cy="5105400"/>
          </a:xfrm>
        </p:spPr>
        <p:txBody>
          <a:bodyPr/>
          <a:lstStyle/>
          <a:p>
            <a:r>
              <a:rPr lang="en-GB" dirty="0" smtClean="0"/>
              <a:t>Sources</a:t>
            </a:r>
            <a:r>
              <a:rPr lang="en-GB" dirty="0"/>
              <a:t>: Federal Reserve Economic Data, ONS and Bank calculations</a:t>
            </a:r>
            <a:r>
              <a:rPr lang="en-GB" dirty="0" smtClean="0"/>
              <a:t>.</a:t>
            </a:r>
          </a:p>
          <a:p>
            <a:endParaRPr lang="en-GB" dirty="0"/>
          </a:p>
          <a:p>
            <a:r>
              <a:rPr lang="en-GB" dirty="0"/>
              <a:t>(a)	Consumer Price Index: </a:t>
            </a:r>
            <a:r>
              <a:rPr lang="en-GB" dirty="0" smtClean="0"/>
              <a:t>Durables.</a:t>
            </a:r>
            <a:endParaRPr lang="en-GB" dirty="0"/>
          </a:p>
          <a:p>
            <a:r>
              <a:rPr lang="en-GB" dirty="0"/>
              <a:t>(b)	Consumer Price Index for All Urban Consumers: Durables in U.S. City </a:t>
            </a:r>
            <a:r>
              <a:rPr lang="en-GB" dirty="0" smtClean="0"/>
              <a:t>Average.</a:t>
            </a:r>
            <a:endParaRPr lang="en-GB" dirty="0"/>
          </a:p>
        </p:txBody>
      </p:sp>
      <p:pic>
        <p:nvPicPr>
          <p:cNvPr id="4" name="Picture 3" descr="Durable goods prices in the UK and US have tended to fall over time, but have recently risen sharply in both countri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2212"/>
            <a:ext cx="5498603" cy="4425705"/>
          </a:xfrm>
          <a:prstGeom prst="rect">
            <a:avLst/>
          </a:prstGeom>
        </p:spPr>
      </p:pic>
    </p:spTree>
    <p:extLst>
      <p:ext uri="{BB962C8B-B14F-4D97-AF65-F5344CB8AC3E}">
        <p14:creationId xmlns:p14="http://schemas.microsoft.com/office/powerpoint/2010/main" val="33722165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D: </a:t>
            </a:r>
            <a:r>
              <a:rPr lang="en-GB" dirty="0"/>
              <a:t>Measures of shipping costs have stabilised, and in some cases have fallen from recent peaks</a:t>
            </a:r>
          </a:p>
          <a:p>
            <a:pPr lvl="2"/>
            <a:r>
              <a:rPr lang="en-GB" dirty="0"/>
              <a:t>Shipping costs and forward freight agreement prices</a:t>
            </a:r>
          </a:p>
          <a:p>
            <a:pPr lvl="1"/>
            <a:endParaRPr lang="en-GB" dirty="0"/>
          </a:p>
        </p:txBody>
      </p:sp>
      <p:sp>
        <p:nvSpPr>
          <p:cNvPr id="3" name="Text Placeholder 2"/>
          <p:cNvSpPr>
            <a:spLocks noGrp="1"/>
          </p:cNvSpPr>
          <p:nvPr>
            <p:ph type="body" sz="quarter" idx="18"/>
          </p:nvPr>
        </p:nvSpPr>
        <p:spPr/>
        <p:txBody>
          <a:bodyPr/>
          <a:lstStyle/>
          <a:p>
            <a:pPr lvl="3"/>
            <a:r>
              <a:rPr lang="en-GB" dirty="0" smtClean="0"/>
              <a:t>Sources</a:t>
            </a:r>
            <a:r>
              <a:rPr lang="en-GB" dirty="0"/>
              <a:t>: Baltic Exchange, </a:t>
            </a:r>
            <a:r>
              <a:rPr lang="en-GB" dirty="0" err="1"/>
              <a:t>Freightos</a:t>
            </a:r>
            <a:r>
              <a:rPr lang="en-GB" dirty="0"/>
              <a:t> Baltic Index, Harper Petersen, </a:t>
            </a:r>
            <a:r>
              <a:rPr lang="en-GB" dirty="0" err="1"/>
              <a:t>Refinitiv</a:t>
            </a:r>
            <a:r>
              <a:rPr lang="en-GB" dirty="0"/>
              <a:t> </a:t>
            </a:r>
            <a:r>
              <a:rPr lang="en-GB" dirty="0" err="1"/>
              <a:t>Eikon</a:t>
            </a:r>
            <a:r>
              <a:rPr lang="en-GB" dirty="0"/>
              <a:t> from LSEG, Shanghai Shipping Exchange and Bank calculations</a:t>
            </a:r>
            <a:r>
              <a:rPr lang="en-GB" dirty="0" smtClean="0"/>
              <a:t>.</a:t>
            </a:r>
          </a:p>
          <a:p>
            <a:pPr lvl="3"/>
            <a:endParaRPr lang="en-GB" dirty="0"/>
          </a:p>
          <a:p>
            <a:r>
              <a:rPr lang="en-GB" dirty="0"/>
              <a:t>(a)	</a:t>
            </a:r>
            <a:r>
              <a:rPr lang="en-GB" dirty="0" err="1"/>
              <a:t>Freightos</a:t>
            </a:r>
            <a:r>
              <a:rPr lang="en-GB" dirty="0"/>
              <a:t> Baltic Container Index: a global measure of the cost of container transport.</a:t>
            </a:r>
          </a:p>
          <a:p>
            <a:r>
              <a:rPr lang="en-GB" dirty="0"/>
              <a:t>(b)	</a:t>
            </a:r>
            <a:r>
              <a:rPr lang="en-GB" dirty="0" err="1"/>
              <a:t>Harpex</a:t>
            </a:r>
            <a:r>
              <a:rPr lang="en-GB" dirty="0"/>
              <a:t> Charter Rates Index: a measure of the cost of chartering container ships.</a:t>
            </a:r>
          </a:p>
          <a:p>
            <a:r>
              <a:rPr lang="en-GB" dirty="0"/>
              <a:t>(c)	China Containerized Freight Index: a measure of the cost of container transport from China.</a:t>
            </a:r>
          </a:p>
          <a:p>
            <a:r>
              <a:rPr lang="en-GB" dirty="0"/>
              <a:t>(d)	Baltic Exchange Panamax Index: an index of average prices paid for the transport of dry bulk cargo around the world on Panamax-sized carriers.</a:t>
            </a:r>
          </a:p>
          <a:p>
            <a:r>
              <a:rPr lang="en-GB" dirty="0"/>
              <a:t>(e)	Baltic Exchange Panamax futures: forward freight agreements indicating market expectations of future dry bulk shipping costs on 26 January 2022 for Panamax-sized carriers</a:t>
            </a:r>
            <a:r>
              <a:rPr lang="en-GB" dirty="0" smtClean="0"/>
              <a:t>.</a:t>
            </a:r>
            <a:endParaRPr lang="en-GB" dirty="0"/>
          </a:p>
        </p:txBody>
      </p:sp>
      <p:pic>
        <p:nvPicPr>
          <p:cNvPr id="4" name="Picture 3" descr="Some measures of shipping costs have stabilised and started to fall, after rising sharply since the pandemic."/>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2212"/>
            <a:ext cx="5518720" cy="4425705"/>
          </a:xfrm>
          <a:prstGeom prst="rect">
            <a:avLst/>
          </a:prstGeom>
        </p:spPr>
      </p:pic>
    </p:spTree>
    <p:extLst>
      <p:ext uri="{BB962C8B-B14F-4D97-AF65-F5344CB8AC3E}">
        <p14:creationId xmlns:p14="http://schemas.microsoft.com/office/powerpoint/2010/main" val="29373461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92001"/>
            <a:ext cx="11279504" cy="2156324"/>
          </a:xfrm>
        </p:spPr>
        <p:txBody>
          <a:bodyPr/>
          <a:lstStyle/>
          <a:p>
            <a:r>
              <a:rPr lang="en-GB" b="1" dirty="0"/>
              <a:t>Box C: </a:t>
            </a:r>
            <a:r>
              <a:rPr lang="en-GB" dirty="0"/>
              <a:t>How do changes in Bank Rate affect the interest rates facing households</a:t>
            </a:r>
            <a:br>
              <a:rPr lang="en-GB" dirty="0"/>
            </a:br>
            <a:r>
              <a:rPr lang="en-GB" dirty="0"/>
              <a:t>and firms?</a:t>
            </a:r>
          </a:p>
        </p:txBody>
      </p:sp>
    </p:spTree>
    <p:extLst>
      <p:ext uri="{BB962C8B-B14F-4D97-AF65-F5344CB8AC3E}">
        <p14:creationId xmlns:p14="http://schemas.microsoft.com/office/powerpoint/2010/main" val="18415347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A: </a:t>
            </a:r>
            <a:r>
              <a:rPr lang="en-GB" dirty="0"/>
              <a:t>A growing majority of the stock of mortgages </a:t>
            </a:r>
            <a:r>
              <a:rPr lang="en-GB" dirty="0" smtClean="0"/>
              <a:t>by value </a:t>
            </a:r>
            <a:r>
              <a:rPr lang="en-GB" dirty="0"/>
              <a:t>are fixed rate</a:t>
            </a:r>
          </a:p>
          <a:p>
            <a:pPr lvl="2"/>
            <a:r>
              <a:rPr lang="en-GB" dirty="0"/>
              <a:t>Distribution of mortgages by type of interest </a:t>
            </a:r>
            <a:r>
              <a:rPr lang="en-GB" dirty="0" smtClean="0"/>
              <a:t>rate</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(a) </a:t>
            </a:r>
            <a:r>
              <a:rPr lang="en-GB" dirty="0" smtClean="0"/>
              <a:t>	Share </a:t>
            </a:r>
            <a:r>
              <a:rPr lang="en-GB" dirty="0"/>
              <a:t>of value of outstanding mortgages. Data from January 2016 are for individuals </a:t>
            </a:r>
            <a:r>
              <a:rPr lang="en-GB" dirty="0" smtClean="0"/>
              <a:t>and individual </a:t>
            </a:r>
            <a:r>
              <a:rPr lang="en-GB" dirty="0"/>
              <a:t>trusts only. Latest data point is November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600875"/>
            <a:ext cx="5485192" cy="5076150"/>
          </a:xfrm>
          <a:prstGeom prst="rect">
            <a:avLst/>
          </a:prstGeom>
        </p:spPr>
      </p:pic>
    </p:spTree>
    <p:extLst>
      <p:ext uri="{BB962C8B-B14F-4D97-AF65-F5344CB8AC3E}">
        <p14:creationId xmlns:p14="http://schemas.microsoft.com/office/powerpoint/2010/main" val="9708419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190625"/>
          </a:xfrm>
        </p:spPr>
        <p:txBody>
          <a:bodyPr/>
          <a:lstStyle/>
          <a:p>
            <a:pPr lvl="1"/>
            <a:r>
              <a:rPr lang="en-GB" b="1" dirty="0"/>
              <a:t>Chart B: </a:t>
            </a:r>
            <a:r>
              <a:rPr lang="en-GB" dirty="0"/>
              <a:t>Many mortgagors renewing a </a:t>
            </a:r>
            <a:r>
              <a:rPr lang="en-GB" dirty="0" smtClean="0"/>
              <a:t>fixed-rate mortgage </a:t>
            </a:r>
            <a:r>
              <a:rPr lang="en-GB" dirty="0"/>
              <a:t>will get a similar or lower interest rate</a:t>
            </a:r>
          </a:p>
          <a:p>
            <a:pPr lvl="2"/>
            <a:r>
              <a:rPr lang="en-GB" dirty="0"/>
              <a:t>Two-year and five-year fixed-rate mortgage interest rates </a:t>
            </a:r>
            <a:r>
              <a:rPr lang="en-GB" dirty="0" smtClean="0"/>
              <a:t>at selected </a:t>
            </a:r>
            <a:r>
              <a:rPr lang="en-GB" dirty="0"/>
              <a:t>loan to value </a:t>
            </a:r>
            <a:r>
              <a:rPr lang="en-GB" dirty="0" smtClean="0"/>
              <a:t>ratios</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(a) </a:t>
            </a:r>
            <a:r>
              <a:rPr lang="en-GB" dirty="0" smtClean="0"/>
              <a:t>	The </a:t>
            </a:r>
            <a:r>
              <a:rPr lang="en-GB" dirty="0"/>
              <a:t>Bank’s quoted rates series are weighted monthly average rates advertised by all UK </a:t>
            </a:r>
            <a:r>
              <a:rPr lang="en-GB" dirty="0" smtClean="0"/>
              <a:t>banks and </a:t>
            </a:r>
            <a:r>
              <a:rPr lang="en-GB" dirty="0"/>
              <a:t>building societies with products meeting the specific criteria. Latest quoted rates data </a:t>
            </a:r>
            <a:r>
              <a:rPr lang="en-GB" dirty="0" smtClean="0"/>
              <a:t>are flash </a:t>
            </a:r>
            <a:r>
              <a:rPr lang="en-GB" dirty="0"/>
              <a:t>estimates for January using data to 26 January and are subject to change until </a:t>
            </a:r>
            <a:r>
              <a:rPr lang="en-GB" dirty="0" smtClean="0"/>
              <a:t>publication on </a:t>
            </a:r>
            <a:br>
              <a:rPr lang="en-GB" dirty="0" smtClean="0"/>
            </a:br>
            <a:r>
              <a:rPr lang="en-GB" dirty="0" smtClean="0"/>
              <a:t>7 </a:t>
            </a:r>
            <a:r>
              <a:rPr lang="en-GB" dirty="0"/>
              <a:t>February.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07099"/>
            <a:ext cx="6108815" cy="4660401"/>
          </a:xfrm>
          <a:prstGeom prst="rect">
            <a:avLst/>
          </a:prstGeom>
        </p:spPr>
      </p:pic>
    </p:spTree>
    <p:extLst>
      <p:ext uri="{BB962C8B-B14F-4D97-AF65-F5344CB8AC3E}">
        <p14:creationId xmlns:p14="http://schemas.microsoft.com/office/powerpoint/2010/main" val="6397647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C: </a:t>
            </a:r>
            <a:r>
              <a:rPr lang="en-GB" dirty="0"/>
              <a:t>Aggregate household debt has fallen, </a:t>
            </a:r>
            <a:r>
              <a:rPr lang="en-GB" dirty="0" smtClean="0"/>
              <a:t>and deposits </a:t>
            </a:r>
            <a:r>
              <a:rPr lang="en-GB" dirty="0"/>
              <a:t>have risen, relative to income</a:t>
            </a:r>
          </a:p>
          <a:p>
            <a:pPr lvl="2"/>
            <a:r>
              <a:rPr lang="en-GB" dirty="0"/>
              <a:t>Aggregate household deposit and debt to income ratios</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Bank of England, ONS and Bank calculations</a:t>
            </a:r>
            <a:r>
              <a:rPr lang="en-GB" dirty="0" smtClean="0"/>
              <a:t>.</a:t>
            </a:r>
          </a:p>
          <a:p>
            <a:endParaRPr lang="en-GB" dirty="0"/>
          </a:p>
          <a:p>
            <a:r>
              <a:rPr lang="en-GB" dirty="0"/>
              <a:t>(a) </a:t>
            </a:r>
            <a:r>
              <a:rPr lang="en-GB" dirty="0" smtClean="0"/>
              <a:t>	Household </a:t>
            </a:r>
            <a:r>
              <a:rPr lang="en-GB" dirty="0"/>
              <a:t>financial liabilities as a percentage of the four‑quarter moving sum of </a:t>
            </a:r>
            <a:r>
              <a:rPr lang="en-GB" dirty="0" smtClean="0"/>
              <a:t>household post‑tax </a:t>
            </a:r>
            <a:r>
              <a:rPr lang="en-GB" dirty="0"/>
              <a:t>income. Financial liabilities exclude unfunded pension liabilities and </a:t>
            </a:r>
            <a:r>
              <a:rPr lang="en-GB" dirty="0" smtClean="0"/>
              <a:t>financial derivatives </a:t>
            </a:r>
            <a:r>
              <a:rPr lang="en-GB" dirty="0"/>
              <a:t>of the non‑profit sector, and are not seasonally adjusted. Household </a:t>
            </a:r>
            <a:r>
              <a:rPr lang="en-GB" dirty="0" smtClean="0"/>
              <a:t>income excludes </a:t>
            </a:r>
            <a:r>
              <a:rPr lang="en-GB" dirty="0"/>
              <a:t>the effects of Financial Intermediation Services Indirectly Measured (FISIM). </a:t>
            </a:r>
            <a:r>
              <a:rPr lang="en-GB" dirty="0" smtClean="0"/>
              <a:t>Latest data </a:t>
            </a:r>
            <a:r>
              <a:rPr lang="en-GB" dirty="0"/>
              <a:t>point is 2021 Q3.</a:t>
            </a:r>
          </a:p>
          <a:p>
            <a:r>
              <a:rPr lang="en-GB" dirty="0"/>
              <a:t>(b) </a:t>
            </a:r>
            <a:r>
              <a:rPr lang="en-GB" dirty="0" smtClean="0"/>
              <a:t>	Deposits </a:t>
            </a:r>
            <a:r>
              <a:rPr lang="en-GB" dirty="0"/>
              <a:t>with UK Monetary Financial Institutions, as a percentage of the four‑quarter </a:t>
            </a:r>
            <a:r>
              <a:rPr lang="en-GB" dirty="0" smtClean="0"/>
              <a:t>moving sum </a:t>
            </a:r>
            <a:r>
              <a:rPr lang="en-GB" dirty="0"/>
              <a:t>of nominal household post‑tax income. Deposits data are not seasonally adjusted</a:t>
            </a:r>
            <a:r>
              <a:rPr lang="en-GB" dirty="0" smtClean="0"/>
              <a:t>. Household </a:t>
            </a:r>
            <a:r>
              <a:rPr lang="en-GB" dirty="0"/>
              <a:t>income excludes the effects of FISIM.</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0845"/>
            <a:ext cx="5458369" cy="4425705"/>
          </a:xfrm>
          <a:prstGeom prst="rect">
            <a:avLst/>
          </a:prstGeom>
        </p:spPr>
      </p:pic>
    </p:spTree>
    <p:extLst>
      <p:ext uri="{BB962C8B-B14F-4D97-AF65-F5344CB8AC3E}">
        <p14:creationId xmlns:p14="http://schemas.microsoft.com/office/powerpoint/2010/main" val="3796115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D: </a:t>
            </a:r>
            <a:r>
              <a:rPr lang="en-GB" dirty="0"/>
              <a:t>The UK corporate sector’s debt to earnings </a:t>
            </a:r>
            <a:r>
              <a:rPr lang="en-GB" dirty="0" smtClean="0"/>
              <a:t>ratio has </a:t>
            </a:r>
            <a:r>
              <a:rPr lang="en-GB" dirty="0"/>
              <a:t>fallen in </a:t>
            </a:r>
            <a:r>
              <a:rPr lang="en-GB" dirty="0" smtClean="0"/>
              <a:t/>
            </a:r>
            <a:br>
              <a:rPr lang="en-GB" dirty="0" smtClean="0"/>
            </a:br>
            <a:r>
              <a:rPr lang="en-GB" dirty="0" smtClean="0"/>
              <a:t>recent </a:t>
            </a:r>
            <a:r>
              <a:rPr lang="en-GB" dirty="0"/>
              <a:t>quarters</a:t>
            </a:r>
          </a:p>
          <a:p>
            <a:pPr lvl="2"/>
            <a:r>
              <a:rPr lang="en-GB" dirty="0"/>
              <a:t>UK businesses’ debt to earnings </a:t>
            </a:r>
            <a:r>
              <a:rPr lang="en-GB" dirty="0" smtClean="0"/>
              <a:t>ratio</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Association of British Insurers, Bank of England, Bayes CRE Lending Report (Bayes </a:t>
            </a:r>
            <a:r>
              <a:rPr lang="en-GB" dirty="0" smtClean="0"/>
              <a:t>Business School </a:t>
            </a:r>
            <a:r>
              <a:rPr lang="en-GB" dirty="0"/>
              <a:t>(formerly Cass)), Deloitte, </a:t>
            </a:r>
            <a:r>
              <a:rPr lang="en-GB" dirty="0" err="1"/>
              <a:t>Eikon</a:t>
            </a:r>
            <a:r>
              <a:rPr lang="en-GB" dirty="0"/>
              <a:t> from </a:t>
            </a:r>
            <a:r>
              <a:rPr lang="en-GB" dirty="0" err="1"/>
              <a:t>Refinitiv</a:t>
            </a:r>
            <a:r>
              <a:rPr lang="en-GB" dirty="0"/>
              <a:t>, Financing &amp; Leasing Association, firm </a:t>
            </a:r>
            <a:r>
              <a:rPr lang="en-GB" dirty="0" smtClean="0"/>
              <a:t>public disclosures</a:t>
            </a:r>
            <a:r>
              <a:rPr lang="en-GB" dirty="0"/>
              <a:t>, Integer Advisors, LCD, an offering of S&amp;P Global Market Intelligence, London </a:t>
            </a:r>
            <a:r>
              <a:rPr lang="en-GB" dirty="0" smtClean="0"/>
              <a:t>Stock Exchange</a:t>
            </a:r>
            <a:r>
              <a:rPr lang="en-GB" dirty="0"/>
              <a:t>, ONS, Peer-to-Peer Finance Association and Bank calculations</a:t>
            </a:r>
            <a:r>
              <a:rPr lang="en-GB" dirty="0" smtClean="0"/>
              <a:t>.</a:t>
            </a:r>
          </a:p>
          <a:p>
            <a:endParaRPr lang="en-GB" dirty="0"/>
          </a:p>
          <a:p>
            <a:r>
              <a:rPr lang="en-GB" dirty="0"/>
              <a:t>(a) </a:t>
            </a:r>
            <a:r>
              <a:rPr lang="en-GB" dirty="0" smtClean="0"/>
              <a:t>	Data </a:t>
            </a:r>
            <a:r>
              <a:rPr lang="en-GB" dirty="0"/>
              <a:t>are for private non-financial corporates. Earnings are defined as businesses’ </a:t>
            </a:r>
            <a:r>
              <a:rPr lang="en-GB" dirty="0" smtClean="0"/>
              <a:t>aggregate gross </a:t>
            </a:r>
            <a:r>
              <a:rPr lang="en-GB" dirty="0"/>
              <a:t>operating surplus, excluding the effects of FISIM. Latest data point is 2021 Q3.</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1233"/>
            <a:ext cx="5505309" cy="4425705"/>
          </a:xfrm>
          <a:prstGeom prst="rect">
            <a:avLst/>
          </a:prstGeom>
        </p:spPr>
      </p:pic>
    </p:spTree>
    <p:extLst>
      <p:ext uri="{BB962C8B-B14F-4D97-AF65-F5344CB8AC3E}">
        <p14:creationId xmlns:p14="http://schemas.microsoft.com/office/powerpoint/2010/main" val="1591264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2.3: </a:t>
            </a:r>
            <a:r>
              <a:rPr lang="en-GB" dirty="0"/>
              <a:t>…despite rising </a:t>
            </a:r>
            <a:r>
              <a:rPr lang="en-GB" dirty="0" err="1"/>
              <a:t>Covid</a:t>
            </a:r>
            <a:r>
              <a:rPr lang="en-GB" dirty="0"/>
              <a:t> cases</a:t>
            </a:r>
          </a:p>
          <a:p>
            <a:pPr lvl="2"/>
            <a:r>
              <a:rPr lang="en-GB" dirty="0"/>
              <a:t>Daily new confirmed Covid-19 cases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a:xfrm>
            <a:off x="7623174" y="1752601"/>
            <a:ext cx="4213225" cy="5105400"/>
          </a:xfrm>
        </p:spPr>
        <p:txBody>
          <a:bodyPr/>
          <a:lstStyle/>
          <a:p>
            <a:pPr lvl="3"/>
            <a:r>
              <a:rPr lang="en-GB" dirty="0" smtClean="0"/>
              <a:t>Sources</a:t>
            </a:r>
            <a:r>
              <a:rPr lang="en-GB" dirty="0"/>
              <a:t>: COVID-19 Data Repository by the Centre for Systems Science and Engineering at John Hopkins University, Our World in Data and Bank calculations</a:t>
            </a:r>
            <a:r>
              <a:rPr lang="en-GB" dirty="0" smtClean="0"/>
              <a:t>.</a:t>
            </a:r>
          </a:p>
          <a:p>
            <a:endParaRPr lang="en-GB" dirty="0"/>
          </a:p>
          <a:p>
            <a:r>
              <a:rPr lang="en-GB" dirty="0"/>
              <a:t>(a)	Seven-day moving averages. Data are shown to 26 January 2022 and are not seasonally adjusted.</a:t>
            </a:r>
          </a:p>
        </p:txBody>
      </p:sp>
      <p:pic>
        <p:nvPicPr>
          <p:cNvPr id="9" name="Picture 8" descr="Covid cases picked up sharply in several countries in December and January, but have started to fall in most countries recently."/>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66028"/>
            <a:ext cx="5646126" cy="4626873"/>
          </a:xfrm>
          <a:prstGeom prst="rect">
            <a:avLst/>
          </a:prstGeom>
        </p:spPr>
      </p:pic>
    </p:spTree>
    <p:extLst>
      <p:ext uri="{BB962C8B-B14F-4D97-AF65-F5344CB8AC3E}">
        <p14:creationId xmlns:p14="http://schemas.microsoft.com/office/powerpoint/2010/main" val="25399103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2.4: </a:t>
            </a:r>
            <a:r>
              <a:rPr lang="en-GB" dirty="0"/>
              <a:t>Employment rates have recovered</a:t>
            </a:r>
            <a:r>
              <a:rPr lang="en-GB" dirty="0" smtClean="0"/>
              <a:t> </a:t>
            </a:r>
            <a:r>
              <a:rPr lang="en-GB" dirty="0"/>
              <a:t>across countries</a:t>
            </a:r>
          </a:p>
          <a:p>
            <a:pPr lvl="2"/>
            <a:r>
              <a:rPr lang="en-GB" dirty="0"/>
              <a:t>Change in employment rate since 2019 Q4</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OECD and Bank calculations</a:t>
            </a:r>
            <a:r>
              <a:rPr lang="en-GB" dirty="0" smtClean="0"/>
              <a:t>.</a:t>
            </a:r>
          </a:p>
          <a:p>
            <a:endParaRPr lang="en-GB" dirty="0"/>
          </a:p>
          <a:p>
            <a:r>
              <a:rPr lang="en-GB" dirty="0"/>
              <a:t>(a)	</a:t>
            </a:r>
            <a:r>
              <a:rPr lang="en-GB" dirty="0" smtClean="0"/>
              <a:t>All </a:t>
            </a:r>
            <a:r>
              <a:rPr lang="en-GB" dirty="0"/>
              <a:t>OECD member countries, and the euro-area average, are shown, </a:t>
            </a:r>
            <a:r>
              <a:rPr lang="en-GB" dirty="0" smtClean="0"/>
              <a:t>except</a:t>
            </a:r>
            <a:r>
              <a:rPr lang="en-GB" dirty="0"/>
              <a:t> </a:t>
            </a:r>
            <a:r>
              <a:rPr lang="en-GB" dirty="0" smtClean="0"/>
              <a:t>Turkey</a:t>
            </a:r>
            <a:r>
              <a:rPr lang="en-GB" dirty="0"/>
              <a:t>. Age 15+ employment. For the UK, Iceland, Norway, Spain and US the lower age limit is 16.</a:t>
            </a:r>
          </a:p>
        </p:txBody>
      </p:sp>
      <p:pic>
        <p:nvPicPr>
          <p:cNvPr id="10" name="Picture 9" descr="Employment rates have risen in all countries and regions compared to their pandemic low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404838"/>
            <a:ext cx="5404725" cy="4284887"/>
          </a:xfrm>
          <a:prstGeom prst="rect">
            <a:avLst/>
          </a:prstGeom>
        </p:spPr>
      </p:pic>
    </p:spTree>
    <p:extLst>
      <p:ext uri="{BB962C8B-B14F-4D97-AF65-F5344CB8AC3E}">
        <p14:creationId xmlns:p14="http://schemas.microsoft.com/office/powerpoint/2010/main" val="4028204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2.A: </a:t>
            </a:r>
            <a:r>
              <a:rPr lang="en-GB" dirty="0"/>
              <a:t>Inflation rates have risen further in advanced economies</a:t>
            </a:r>
          </a:p>
          <a:p>
            <a:pPr lvl="2"/>
            <a:r>
              <a:rPr lang="en-GB" dirty="0"/>
              <a:t>Inflation in the UK, US and euro </a:t>
            </a:r>
            <a:r>
              <a:rPr lang="en-GB" dirty="0" smtClean="0"/>
              <a:t>area</a:t>
            </a:r>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Eurostat, ONS, </a:t>
            </a:r>
            <a:r>
              <a:rPr lang="en-GB" dirty="0" err="1"/>
              <a:t>Refinitiv</a:t>
            </a:r>
            <a:r>
              <a:rPr lang="en-GB" dirty="0"/>
              <a:t> </a:t>
            </a:r>
            <a:r>
              <a:rPr lang="en-GB" dirty="0" err="1"/>
              <a:t>Eikon</a:t>
            </a:r>
            <a:r>
              <a:rPr lang="en-GB" dirty="0"/>
              <a:t> from LSEG, US Bureau of Economic Analysis and Bank calculations</a:t>
            </a:r>
            <a:r>
              <a:rPr lang="en-GB" dirty="0" smtClean="0"/>
              <a:t>.</a:t>
            </a:r>
          </a:p>
          <a:p>
            <a:endParaRPr lang="en-GB" dirty="0"/>
          </a:p>
          <a:p>
            <a:r>
              <a:rPr lang="en-GB" dirty="0"/>
              <a:t>(a)	Personal consumption expenditure price index inflation.</a:t>
            </a:r>
          </a:p>
          <a:p>
            <a:r>
              <a:rPr lang="en-GB" dirty="0"/>
              <a:t>(b)	For the euro area and the UK, excludes energy, food, alcoholic beverages and tobacco. For the US, excludes food and energy.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2260600"/>
            <a:ext cx="6773817" cy="4559300"/>
          </a:xfrm>
          <a:prstGeom prst="rect">
            <a:avLst/>
          </a:prstGeom>
        </p:spPr>
      </p:pic>
    </p:spTree>
    <p:extLst>
      <p:ext uri="{BB962C8B-B14F-4D97-AF65-F5344CB8AC3E}">
        <p14:creationId xmlns:p14="http://schemas.microsoft.com/office/powerpoint/2010/main" val="28046099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2.5: </a:t>
            </a:r>
            <a:r>
              <a:rPr lang="en-GB" dirty="0"/>
              <a:t>Market participants expect policy rates to increase, particularly in the UK and US</a:t>
            </a:r>
          </a:p>
          <a:p>
            <a:pPr lvl="2"/>
            <a:r>
              <a:rPr lang="en-GB" dirty="0"/>
              <a:t>International forward interest rates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Bloomberg Finance L.P. and Bank calculations</a:t>
            </a:r>
            <a:r>
              <a:rPr lang="en-GB" dirty="0" smtClean="0"/>
              <a:t>.</a:t>
            </a:r>
          </a:p>
          <a:p>
            <a:endParaRPr lang="en-GB" dirty="0"/>
          </a:p>
          <a:p>
            <a:r>
              <a:rPr lang="en-GB" dirty="0"/>
              <a:t>(a)	All data as of 26 January 2022. The February and November curves are estimated using instantaneous forward overnight swap rates in the </a:t>
            </a:r>
            <a:r>
              <a:rPr lang="en-GB" dirty="0" smtClean="0"/>
              <a:t>15</a:t>
            </a:r>
            <a:r>
              <a:rPr lang="en-GB" dirty="0"/>
              <a:t> </a:t>
            </a:r>
            <a:r>
              <a:rPr lang="en-GB" dirty="0" smtClean="0"/>
              <a:t>working </a:t>
            </a:r>
            <a:r>
              <a:rPr lang="en-GB" dirty="0"/>
              <a:t>days to 26 January 2022 and 27 October 2021 respectively. </a:t>
            </a:r>
          </a:p>
          <a:p>
            <a:r>
              <a:rPr lang="en-GB" dirty="0"/>
              <a:t>(b)	Upper bound of the target range. </a:t>
            </a:r>
          </a:p>
          <a:p>
            <a:r>
              <a:rPr lang="en-GB" dirty="0"/>
              <a:t>(c)	From 3 January 2022, the euro-area curve is based on €STR swaps, whereas previously it was based on EONIA swaps. Given the spread between EONIA and €STR, this change alone would have caused the curve to shift down by around 8 basis points.</a:t>
            </a:r>
          </a:p>
        </p:txBody>
      </p:sp>
      <p:pic>
        <p:nvPicPr>
          <p:cNvPr id="11" name="Picture 10" descr="Policy rates are expected to rise faster and by more than in November in the UK, US and euro area.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451664" cy="4425705"/>
          </a:xfrm>
          <a:prstGeom prst="rect">
            <a:avLst/>
          </a:prstGeom>
        </p:spPr>
      </p:pic>
    </p:spTree>
    <p:extLst>
      <p:ext uri="{BB962C8B-B14F-4D97-AF65-F5344CB8AC3E}">
        <p14:creationId xmlns:p14="http://schemas.microsoft.com/office/powerpoint/2010/main" val="30880540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2.6: </a:t>
            </a:r>
            <a:r>
              <a:rPr lang="en-GB" dirty="0"/>
              <a:t>Medium-term inflation expectations are around pre-crisis averages in the US and euro area</a:t>
            </a:r>
          </a:p>
          <a:p>
            <a:pPr lvl="2"/>
            <a:r>
              <a:rPr lang="en-GB" dirty="0"/>
              <a:t>Financial market measures of inflation compensation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Bloomberg Finance L.P. and Bank calculations</a:t>
            </a:r>
            <a:r>
              <a:rPr lang="en-GB" dirty="0" smtClean="0"/>
              <a:t>.</a:t>
            </a:r>
          </a:p>
          <a:p>
            <a:endParaRPr lang="en-GB" dirty="0"/>
          </a:p>
          <a:p>
            <a:r>
              <a:rPr lang="en-GB" dirty="0"/>
              <a:t>(a)	Five‑year inflation, five years ahead and three‑year inflation, five years ahead, derived from swaps. The instruments are linked to the UK RPI, </a:t>
            </a:r>
            <a:r>
              <a:rPr lang="en-GB" dirty="0" smtClean="0"/>
              <a:t>US</a:t>
            </a:r>
            <a:r>
              <a:rPr lang="en-GB" dirty="0"/>
              <a:t> </a:t>
            </a:r>
            <a:r>
              <a:rPr lang="en-GB" dirty="0" smtClean="0"/>
              <a:t>CPI </a:t>
            </a:r>
            <a:r>
              <a:rPr lang="en-GB" dirty="0"/>
              <a:t>and euro‑area HICP measures of inflation respectively.  </a:t>
            </a:r>
          </a:p>
          <a:p>
            <a:r>
              <a:rPr lang="en-GB" dirty="0"/>
              <a:t>(b) </a:t>
            </a:r>
            <a:r>
              <a:rPr lang="en-GB" dirty="0" smtClean="0"/>
              <a:t>	UK </a:t>
            </a:r>
            <a:r>
              <a:rPr lang="en-GB" dirty="0"/>
              <a:t>RPI is due to be aligned with CPIH from February 2030, which will </a:t>
            </a:r>
            <a:r>
              <a:rPr lang="en-GB" dirty="0" smtClean="0"/>
              <a:t>affect</a:t>
            </a:r>
            <a:r>
              <a:rPr lang="en-GB" dirty="0"/>
              <a:t> </a:t>
            </a:r>
            <a:r>
              <a:rPr lang="en-GB" dirty="0" smtClean="0"/>
              <a:t>the </a:t>
            </a:r>
            <a:r>
              <a:rPr lang="en-GB" dirty="0"/>
              <a:t>pricing of this measure. Since 2000, CPIH inflation has averaged 85 basis points lower than RPI inflation.</a:t>
            </a:r>
          </a:p>
        </p:txBody>
      </p:sp>
      <p:pic>
        <p:nvPicPr>
          <p:cNvPr id="12" name="Picture 11" descr="Longer-term measures of inflation expectations are around their 2010-2019 average in the US and euro area, but above it in the UK.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20"/>
            <a:ext cx="5465075" cy="4425705"/>
          </a:xfrm>
          <a:prstGeom prst="rect">
            <a:avLst/>
          </a:prstGeom>
        </p:spPr>
      </p:pic>
    </p:spTree>
    <p:extLst>
      <p:ext uri="{BB962C8B-B14F-4D97-AF65-F5344CB8AC3E}">
        <p14:creationId xmlns:p14="http://schemas.microsoft.com/office/powerpoint/2010/main" val="22295005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2.7: </a:t>
            </a:r>
            <a:r>
              <a:rPr lang="en-GB" dirty="0"/>
              <a:t>GDP recovered to its pre-pandemic level in November…</a:t>
            </a:r>
          </a:p>
          <a:p>
            <a:pPr lvl="2"/>
            <a:r>
              <a:rPr lang="en-GB" dirty="0"/>
              <a:t>Contributions to change in monthly GDP since 2019 Q4</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Figures in parentheses are weights in gross value added in 2019. Weights and contributions may not sum to the total due to rounding.</a:t>
            </a:r>
          </a:p>
          <a:p>
            <a:r>
              <a:rPr lang="en-GB" dirty="0"/>
              <a:t>(b)	Other production includes agriculture, mining and quarrying, and utilities.</a:t>
            </a:r>
          </a:p>
          <a:p>
            <a:r>
              <a:rPr lang="en-GB" dirty="0"/>
              <a:t>(c)	Consumer‑facing services includes accommodation and food services, arts, entertainment and recreation, and wholesale and retail.</a:t>
            </a:r>
          </a:p>
        </p:txBody>
      </p:sp>
      <p:pic>
        <p:nvPicPr>
          <p:cNvPr id="13" name="Picture 12" descr="GDP recovered to around its pre-pandemic levels last November, although production and other services' output remained below 2019 Q4 level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68064"/>
            <a:ext cx="5424841" cy="4626873"/>
          </a:xfrm>
          <a:prstGeom prst="rect">
            <a:avLst/>
          </a:prstGeom>
        </p:spPr>
      </p:pic>
    </p:spTree>
    <p:extLst>
      <p:ext uri="{BB962C8B-B14F-4D97-AF65-F5344CB8AC3E}">
        <p14:creationId xmlns:p14="http://schemas.microsoft.com/office/powerpoint/2010/main" val="4068608780"/>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1149839-2B1A-4BFE-9E8B-B062F2970F9E}" vid="{405575E4-CB43-49BC-9048-5B9C75DF28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164</TotalTime>
  <Words>3441</Words>
  <Application>Microsoft Office PowerPoint</Application>
  <PresentationFormat>Widescreen</PresentationFormat>
  <Paragraphs>198</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Box C: How do changes in Bank Rate affect the interest rates facing households and firms?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2022</dc:title>
  <dc:subject>2: Current economic conditions</dc:subject>
  <dc:creator>Bank of England</dc:creator>
  <dc:description>_x000d_
</dc:description>
  <cp:lastModifiedBy>Jeffery, Heather</cp:lastModifiedBy>
  <cp:revision>21</cp:revision>
  <dcterms:created xsi:type="dcterms:W3CDTF">2022-01-31T18:23:57Z</dcterms:created>
  <dcterms:modified xsi:type="dcterms:W3CDTF">2022-02-03T10:24:16Z</dcterms:modified>
</cp:coreProperties>
</file>