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17"/>
  </p:notesMasterIdLst>
  <p:sldIdLst>
    <p:sldId id="415" r:id="rId2"/>
    <p:sldId id="421" r:id="rId3"/>
    <p:sldId id="443" r:id="rId4"/>
    <p:sldId id="444" r:id="rId5"/>
    <p:sldId id="428" r:id="rId6"/>
    <p:sldId id="429" r:id="rId7"/>
    <p:sldId id="430" r:id="rId8"/>
    <p:sldId id="431" r:id="rId9"/>
    <p:sldId id="445" r:id="rId10"/>
    <p:sldId id="432" r:id="rId11"/>
    <p:sldId id="433" r:id="rId12"/>
    <p:sldId id="446" r:id="rId13"/>
    <p:sldId id="435" r:id="rId14"/>
    <p:sldId id="438" r:id="rId15"/>
    <p:sldId id="442"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818" autoAdjust="0"/>
    <p:restoredTop sz="86518" autoAdjust="0"/>
  </p:normalViewPr>
  <p:slideViewPr>
    <p:cSldViewPr snapToGrid="0" showGuides="1">
      <p:cViewPr varScale="1">
        <p:scale>
          <a:sx n="100" d="100"/>
          <a:sy n="100" d="100"/>
        </p:scale>
        <p:origin x="426" y="72"/>
      </p:cViewPr>
      <p:guideLst/>
    </p:cSldViewPr>
  </p:slideViewPr>
  <p:notesTextViewPr>
    <p:cViewPr>
      <p:scale>
        <a:sx n="100" d="100"/>
        <a:sy n="100" d="100"/>
      </p:scale>
      <p:origin x="0" y="0"/>
    </p:cViewPr>
  </p:notesTextViewPr>
  <p:sorterViewPr>
    <p:cViewPr>
      <p:scale>
        <a:sx n="110" d="100"/>
        <a:sy n="11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04/08/2022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2F5E53B0-EFB7-4B0E-B012-E676534541B5}" type="slidenum">
              <a:rPr lang="en-GB" smtClean="0"/>
              <a:t>1</a:t>
            </a:fld>
            <a:endParaRPr lang="en-GB"/>
          </a:p>
        </p:txBody>
      </p:sp>
    </p:spTree>
    <p:extLst>
      <p:ext uri="{BB962C8B-B14F-4D97-AF65-F5344CB8AC3E}">
        <p14:creationId xmlns:p14="http://schemas.microsoft.com/office/powerpoint/2010/main" val="5060121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Energy prices include fuels and lubricants, electricity, gas and other fuels.</a:t>
            </a:r>
          </a:p>
        </p:txBody>
      </p:sp>
      <p:sp>
        <p:nvSpPr>
          <p:cNvPr id="4" name="Slide Number Placeholder 3"/>
          <p:cNvSpPr>
            <a:spLocks noGrp="1"/>
          </p:cNvSpPr>
          <p:nvPr>
            <p:ph type="sldNum" sz="quarter" idx="10"/>
          </p:nvPr>
        </p:nvSpPr>
        <p:spPr/>
        <p:txBody>
          <a:bodyPr/>
          <a:lstStyle/>
          <a:p>
            <a:fld id="{2F5E53B0-EFB7-4B0E-B012-E676534541B5}" type="slidenum">
              <a:rPr lang="en-GB" smtClean="0"/>
              <a:t>10</a:t>
            </a:fld>
            <a:endParaRPr lang="en-GB"/>
          </a:p>
        </p:txBody>
      </p:sp>
    </p:spTree>
    <p:extLst>
      <p:ext uri="{BB962C8B-B14F-4D97-AF65-F5344CB8AC3E}">
        <p14:creationId xmlns:p14="http://schemas.microsoft.com/office/powerpoint/2010/main" val="29797026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This fan chart depicts the probability of various outcomes for CPI inflation in the future, conditioned on the assumptions in Table 1.A footnote (b), apart from for Bank Rate, with this chart conditioned on constant interest rates at 1.75%. The fan chart has the same interpretation as Chart 1.4.</a:t>
            </a:r>
          </a:p>
        </p:txBody>
      </p:sp>
      <p:sp>
        <p:nvSpPr>
          <p:cNvPr id="4" name="Slide Number Placeholder 3"/>
          <p:cNvSpPr>
            <a:spLocks noGrp="1"/>
          </p:cNvSpPr>
          <p:nvPr>
            <p:ph type="sldNum" sz="quarter" idx="10"/>
          </p:nvPr>
        </p:nvSpPr>
        <p:spPr/>
        <p:txBody>
          <a:bodyPr/>
          <a:lstStyle/>
          <a:p>
            <a:fld id="{2F5E53B0-EFB7-4B0E-B012-E676534541B5}" type="slidenum">
              <a:rPr lang="en-GB" smtClean="0"/>
              <a:t>11</a:t>
            </a:fld>
            <a:endParaRPr lang="en-GB"/>
          </a:p>
        </p:txBody>
      </p:sp>
    </p:spTree>
    <p:extLst>
      <p:ext uri="{BB962C8B-B14F-4D97-AF65-F5344CB8AC3E}">
        <p14:creationId xmlns:p14="http://schemas.microsoft.com/office/powerpoint/2010/main" val="20022938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Bloomberg Finance L.P., Department for Business, Energy and Industrial Strategy, Eurostat, IMF World Economic Outlook (WEO), National Bureau of Statistics of China, ONS, US Bureau of Economic Analysis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 profiles in this table should be viewed as broadly consistent with the MPC’s projections for GDP growth, CPI inflation and unemployment (as presented in the fan charts).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(b) Figures show annual average growth rates unless otherwise stated. Figures in parentheses show the corresponding projections in the May 2022 Monetary Policy Report. Calculations for back data based on ONS data are shown using ONS series identifiers.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(c) Chained-volume measure. Constructed using real GDP growth rates of 188 countries weighted according to their shares in UK exports.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(d) Chained-volume measure. Constructed using real GDP growth rates of 189 countries weighted according to their shares in world GDP using the IMF’s purchasing power parity (PPP) weights.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(e) Chained-volume measure. Forecast was finalised before the release of the preliminary flash estimate of euro-area GDP for Q2, so that has not been incorporated.</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(f) Chained-volume measure. Forecast was finalised before the release of the advance estimate of US GDP for Q2, so that has not been incorporated.</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(g) Chained-volume measure. Constructed using real GDP growth rates of 155 emerging market economy countries, as defined by the IMF WEO, weighted according to their relative shares in world GDP using the IMF’s PPP weights.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(h) Chained-volume measure.</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t>
            </a:r>
            <a:r>
              <a:rPr lang="en-GB" sz="1800" dirty="0" err="1">
                <a:effectLst/>
                <a:latin typeface="Arial" panose="020B0604020202020204" pitchFamily="34" charset="0"/>
                <a:ea typeface="Calibri" panose="020F0502020204030204" pitchFamily="34" charset="0"/>
                <a:cs typeface="Calibri" panose="020F0502020204030204" pitchFamily="34" charset="0"/>
              </a:rPr>
              <a:t>i</a:t>
            </a:r>
            <a:r>
              <a:rPr lang="en-GB" sz="1800" dirty="0">
                <a:effectLst/>
                <a:latin typeface="Arial" panose="020B0604020202020204" pitchFamily="34" charset="0"/>
                <a:ea typeface="Calibri" panose="020F0502020204030204" pitchFamily="34" charset="0"/>
                <a:cs typeface="Calibri" panose="020F0502020204030204" pitchFamily="34" charset="0"/>
              </a:rPr>
              <a:t>) Excludes the </a:t>
            </a:r>
            <a:r>
              <a:rPr lang="en-GB" sz="1800" dirty="0" err="1">
                <a:effectLst/>
                <a:latin typeface="Arial" panose="020B0604020202020204" pitchFamily="34" charset="0"/>
                <a:ea typeface="Calibri" panose="020F0502020204030204" pitchFamily="34" charset="0"/>
                <a:cs typeface="Calibri" panose="020F0502020204030204" pitchFamily="34" charset="0"/>
              </a:rPr>
              <a:t>backcast</a:t>
            </a:r>
            <a:r>
              <a:rPr lang="en-GB" sz="1800" dirty="0">
                <a:effectLst/>
                <a:latin typeface="Arial" panose="020B0604020202020204" pitchFamily="34" charset="0"/>
                <a:ea typeface="Calibri" panose="020F0502020204030204" pitchFamily="34" charset="0"/>
                <a:cs typeface="Calibri" panose="020F0502020204030204" pitchFamily="34" charset="0"/>
              </a:rPr>
              <a:t> for GDP.</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(j) Chained-volume measure. Includes non-profit institutions serving households. Based on ABJR+HAYO.</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(k) Chained-volume measure. Based on GAN8.</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(l) Chained-volume measure. Whole-economy measure. Includes new dwellings, improvements and spending on services associated with the sale and purchase of property. Based on DFEG+L635+L637.</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(m) Chained-volume measure. The historical data exclude the impact of missing trader intra</a:t>
            </a:r>
            <a:r>
              <a:rPr lang="en-GB" sz="1800" dirty="0">
                <a:effectLst/>
                <a:latin typeface="Cambria Math" panose="02040503050406030204" pitchFamily="18" charset="0"/>
                <a:ea typeface="Calibri" panose="020F0502020204030204" pitchFamily="34" charset="0"/>
                <a:cs typeface="Cambria Math" panose="02040503050406030204" pitchFamily="18" charset="0"/>
              </a:rPr>
              <a:t>‑</a:t>
            </a:r>
            <a:r>
              <a:rPr lang="en-GB" sz="1800" dirty="0">
                <a:effectLst/>
                <a:latin typeface="Arial" panose="020B0604020202020204" pitchFamily="34" charset="0"/>
                <a:ea typeface="Calibri" panose="020F0502020204030204" pitchFamily="34" charset="0"/>
                <a:cs typeface="Calibri" panose="020F0502020204030204" pitchFamily="34" charset="0"/>
              </a:rPr>
              <a:t>community (MTIC) fraud. Since 1998 based on IKBK-OFNN/(BOKH/BQKO). Prior to 1998 based on IKBK.</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(n) Chained-volume measure. The historical data exclude the impact of MTIC fraud. Since 1998 based on IKBL-OFNN/(BOKH/BQKO). Prior to 1998 based on IKBL.</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(o) Chained-volume measure. Exports less imports.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(p) Wages and salaries plus mixed income and general government benefits less income taxes and employees’ National Insurance contributions, deflated by the consumer expenditure deflator. Based on [ROYJ+ROYH-(RPHS+AIIV-CUCT)+GZVX]/[(ABJQ+HAYE)/(ABJR+HAYO)]. The </a:t>
            </a:r>
            <a:r>
              <a:rPr lang="en-GB" sz="1800" dirty="0" err="1">
                <a:effectLst/>
                <a:latin typeface="Arial" panose="020B0604020202020204" pitchFamily="34" charset="0"/>
                <a:ea typeface="Calibri" panose="020F0502020204030204" pitchFamily="34" charset="0"/>
                <a:cs typeface="Calibri" panose="020F0502020204030204" pitchFamily="34" charset="0"/>
              </a:rPr>
              <a:t>backdata</a:t>
            </a:r>
            <a:r>
              <a:rPr lang="en-GB" sz="1800" dirty="0">
                <a:effectLst/>
                <a:latin typeface="Arial" panose="020B0604020202020204" pitchFamily="34" charset="0"/>
                <a:ea typeface="Calibri" panose="020F0502020204030204" pitchFamily="34" charset="0"/>
                <a:cs typeface="Calibri" panose="020F0502020204030204" pitchFamily="34" charset="0"/>
              </a:rPr>
              <a:t> for this series are available via the ‘Download the chart slides and data – August 2022’.</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(q) Total available household resources, deflated by the consumer expenditure deflator. Based on [RPQK/((ABJQ+HAYE)/(ABJR+HAYO))].</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(r) Annual average. Percentage of total available household resources. Based on NRJS.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(s) Level in Q4. Percentage point spread over reference rates. Based on a weighted average of household and corporate loan and deposit spreads over appropriate risk-free rates. Indexed to equal zero in 2007 Q3.</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(t) Annual average. Per cent of potential GDP. A negative figure implies output is below potential and a positive figure that it is above.</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(u) GDP per hour worked. Hours worked based on YBUS.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(v) Four-quarter growth in LFS employment in Q4. Based on MGRZ.</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(w) Level in Q4. Average weekly hours worked, in main job and second job. Based on YBUS/MGRZ.</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(x) LFS unemployment rate in Q4. Based on MGSX.</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(y) Level in Q4. Percentage of the 16+ population. Based on MGWG.</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(z) Four-quarter inflation rate in Q4.</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(aa) Four-quarter inflation rate in Q4 excluding fuel and the impact of MTIC fraud.</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(ab) Contribution of fuels and lubricants and gas and electricity prices to four-quarter CPI inflation in Q4.</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(ac) Four-quarter growth in whole</a:t>
            </a:r>
            <a:r>
              <a:rPr lang="en-GB" sz="1800" dirty="0">
                <a:effectLst/>
                <a:latin typeface="Cambria Math" panose="02040503050406030204" pitchFamily="18" charset="0"/>
                <a:ea typeface="Calibri" panose="020F0502020204030204" pitchFamily="34" charset="0"/>
                <a:cs typeface="Cambria Math" panose="02040503050406030204" pitchFamily="18" charset="0"/>
              </a:rPr>
              <a:t>‑</a:t>
            </a:r>
            <a:r>
              <a:rPr lang="en-GB" sz="1800" dirty="0">
                <a:effectLst/>
                <a:latin typeface="Arial" panose="020B0604020202020204" pitchFamily="34" charset="0"/>
                <a:ea typeface="Calibri" panose="020F0502020204030204" pitchFamily="34" charset="0"/>
                <a:cs typeface="Calibri" panose="020F0502020204030204" pitchFamily="34" charset="0"/>
              </a:rPr>
              <a:t>economy total pay in Q4. Growth rate since 2001 based on KAB9. Prior to 2001, growth rates are based on historical estimates of AWE, with ONS series identifier MD9M.</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(ad) Four-quarter growth in unit labour costs in Q4. Whole</a:t>
            </a:r>
            <a:r>
              <a:rPr lang="en-GB" sz="1800" dirty="0">
                <a:effectLst/>
                <a:latin typeface="Cambria Math" panose="02040503050406030204" pitchFamily="18" charset="0"/>
                <a:ea typeface="Calibri" panose="020F0502020204030204" pitchFamily="34" charset="0"/>
                <a:cs typeface="Cambria Math" panose="02040503050406030204" pitchFamily="18" charset="0"/>
              </a:rPr>
              <a:t>‑</a:t>
            </a:r>
            <a:r>
              <a:rPr lang="en-GB" sz="1800" dirty="0">
                <a:effectLst/>
                <a:latin typeface="Arial" panose="020B0604020202020204" pitchFamily="34" charset="0"/>
                <a:ea typeface="Calibri" panose="020F0502020204030204" pitchFamily="34" charset="0"/>
                <a:cs typeface="Calibri" panose="020F0502020204030204" pitchFamily="34" charset="0"/>
              </a:rPr>
              <a:t>economy total labour costs divided by GDP at constant prices. Total labour costs comprise compensation of employees and the labour share multiplied by mixed income.</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(ae) Four-quarter growth in private sector regular pay based unit wage costs in Q4. Private sector wage costs divided by private sector output at constant prices. Private sector wage costs are average weekly earnings (excluding bonuses) multiplied by private sector employment.</a:t>
            </a:r>
          </a:p>
        </p:txBody>
      </p:sp>
      <p:sp>
        <p:nvSpPr>
          <p:cNvPr id="4" name="Slide Number Placeholder 3"/>
          <p:cNvSpPr>
            <a:spLocks noGrp="1"/>
          </p:cNvSpPr>
          <p:nvPr>
            <p:ph type="sldNum" sz="quarter" idx="10"/>
          </p:nvPr>
        </p:nvSpPr>
        <p:spPr/>
        <p:txBody>
          <a:bodyPr/>
          <a:lstStyle/>
          <a:p>
            <a:fld id="{2F5E53B0-EFB7-4B0E-B012-E676534541B5}" type="slidenum">
              <a:rPr lang="en-GB" smtClean="0"/>
              <a:t>12</a:t>
            </a:fld>
            <a:endParaRPr lang="en-GB"/>
          </a:p>
        </p:txBody>
      </p:sp>
    </p:spTree>
    <p:extLst>
      <p:ext uri="{BB962C8B-B14F-4D97-AF65-F5344CB8AC3E}">
        <p14:creationId xmlns:p14="http://schemas.microsoft.com/office/powerpoint/2010/main" val="789781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Figures in parentheses show the corresponding projections from the MPC’s baseline forecast.</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(b) Four-quarter growth in real GDP.</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(c) Four-quarter inflation rate.</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(d) Per cent of potential GDP. A negative figure implies output is below potential and a positive that it is above.</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(e) Per cent. The path for Bank Rate implied by forward market interest rates. The curves are based on overnight index swap rates.</a:t>
            </a:r>
          </a:p>
        </p:txBody>
      </p:sp>
      <p:sp>
        <p:nvSpPr>
          <p:cNvPr id="4" name="Slide Number Placeholder 3"/>
          <p:cNvSpPr>
            <a:spLocks noGrp="1"/>
          </p:cNvSpPr>
          <p:nvPr>
            <p:ph type="sldNum" sz="quarter" idx="10"/>
          </p:nvPr>
        </p:nvSpPr>
        <p:spPr/>
        <p:txBody>
          <a:bodyPr/>
          <a:lstStyle/>
          <a:p>
            <a:fld id="{2F5E53B0-EFB7-4B0E-B012-E676534541B5}" type="slidenum">
              <a:rPr lang="en-GB" smtClean="0"/>
              <a:t>14</a:t>
            </a:fld>
            <a:endParaRPr lang="en-GB"/>
          </a:p>
        </p:txBody>
      </p:sp>
    </p:spTree>
    <p:extLst>
      <p:ext uri="{BB962C8B-B14F-4D97-AF65-F5344CB8AC3E}">
        <p14:creationId xmlns:p14="http://schemas.microsoft.com/office/powerpoint/2010/main" val="39650044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Percentage point changes relative to the MPC’s baseline projections.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(b) Four-quarter growth in real GDP.</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(c) Four-quarter inflation rate.</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(d) Per cent of potential GDP. A negative figure implies more economic slack than the baseline projection and a positive figure implies less.</a:t>
            </a:r>
          </a:p>
        </p:txBody>
      </p:sp>
      <p:sp>
        <p:nvSpPr>
          <p:cNvPr id="4" name="Slide Number Placeholder 3"/>
          <p:cNvSpPr>
            <a:spLocks noGrp="1"/>
          </p:cNvSpPr>
          <p:nvPr>
            <p:ph type="sldNum" sz="quarter" idx="10"/>
          </p:nvPr>
        </p:nvSpPr>
        <p:spPr/>
        <p:txBody>
          <a:bodyPr/>
          <a:lstStyle/>
          <a:p>
            <a:fld id="{2F5E53B0-EFB7-4B0E-B012-E676534541B5}" type="slidenum">
              <a:rPr lang="en-GB" smtClean="0"/>
              <a:t>15</a:t>
            </a:fld>
            <a:endParaRPr lang="en-GB"/>
          </a:p>
        </p:txBody>
      </p:sp>
    </p:spTree>
    <p:extLst>
      <p:ext uri="{BB962C8B-B14F-4D97-AF65-F5344CB8AC3E}">
        <p14:creationId xmlns:p14="http://schemas.microsoft.com/office/powerpoint/2010/main" val="18828838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Arial" panose="020B0604020202020204" pitchFamily="34" charset="0"/>
                <a:ea typeface="Calibri" panose="020F0502020204030204" pitchFamily="34" charset="0"/>
                <a:cs typeface="Calibri" panose="020F0502020204030204" pitchFamily="34" charset="0"/>
              </a:rPr>
              <a:t>(a) Modal projections for GDP, CPI inflation, LFS unemployment and excess supply/excess demand. Figures in parentheses show the corresponding projections in the May 2022 Monetary Policy Report.</a:t>
            </a:r>
            <a:br>
              <a:rPr lang="en-GB" sz="1200" dirty="0">
                <a:effectLst/>
                <a:latin typeface="Arial" panose="020B0604020202020204" pitchFamily="34" charset="0"/>
                <a:ea typeface="Calibri" panose="020F0502020204030204" pitchFamily="34" charset="0"/>
                <a:cs typeface="Calibri" panose="020F0502020204030204" pitchFamily="34" charset="0"/>
              </a:rPr>
            </a:br>
            <a:r>
              <a:rPr lang="en-GB" sz="1200" dirty="0">
                <a:effectLst/>
                <a:latin typeface="Arial" panose="020B0604020202020204" pitchFamily="34" charset="0"/>
                <a:ea typeface="Calibri" panose="020F0502020204030204" pitchFamily="34" charset="0"/>
                <a:cs typeface="Calibri" panose="020F0502020204030204" pitchFamily="34" charset="0"/>
              </a:rPr>
              <a:t>(b) Unless otherwise stated, the projections shown in this section are conditioned on: Bank Rate following a path implied by market yields; the Term Funding Scheme and Term Funding Scheme with additional incentives for Small and Medium-sized Enterprises; the Recommendations of the Financial Policy Committee and the current regulatory plans of the Prudential Regulation Authority; the Office for Budget Responsibility’s assessment of the Government’s tax and spending plans as set out in the March 2022 Economic and Fiscal Outlook and the May Cost of Living Support package; commodity prices following market paths for six months, then held flat; the sterling exchange rate remaining broadly flat; and the prevailing prices of a broad range of other assets, which embody market expectations of the future stocks of purchased gilts and corporate bonds. The main assumptions are set out in the ‘Download the chart slides and data – August 2022’.</a:t>
            </a:r>
            <a:br>
              <a:rPr lang="en-GB" sz="1200" dirty="0">
                <a:effectLst/>
                <a:latin typeface="Arial" panose="020B0604020202020204" pitchFamily="34" charset="0"/>
                <a:ea typeface="Calibri" panose="020F0502020204030204" pitchFamily="34" charset="0"/>
                <a:cs typeface="Calibri" panose="020F0502020204030204" pitchFamily="34" charset="0"/>
              </a:rPr>
            </a:br>
            <a:r>
              <a:rPr lang="en-GB" sz="1200" dirty="0">
                <a:effectLst/>
                <a:latin typeface="Arial" panose="020B0604020202020204" pitchFamily="34" charset="0"/>
                <a:ea typeface="Calibri" panose="020F0502020204030204" pitchFamily="34" charset="0"/>
                <a:cs typeface="Calibri" panose="020F0502020204030204" pitchFamily="34" charset="0"/>
              </a:rPr>
              <a:t>(c) Four-quarter growth in real GDP.</a:t>
            </a:r>
            <a:br>
              <a:rPr lang="en-GB" sz="1200" dirty="0">
                <a:effectLst/>
                <a:latin typeface="Arial" panose="020B0604020202020204" pitchFamily="34" charset="0"/>
                <a:ea typeface="Calibri" panose="020F0502020204030204" pitchFamily="34" charset="0"/>
                <a:cs typeface="Calibri" panose="020F0502020204030204" pitchFamily="34" charset="0"/>
              </a:rPr>
            </a:br>
            <a:r>
              <a:rPr lang="en-GB" sz="1200" dirty="0">
                <a:effectLst/>
                <a:latin typeface="Arial" panose="020B0604020202020204" pitchFamily="34" charset="0"/>
                <a:ea typeface="Calibri" panose="020F0502020204030204" pitchFamily="34" charset="0"/>
                <a:cs typeface="Calibri" panose="020F0502020204030204" pitchFamily="34" charset="0"/>
              </a:rPr>
              <a:t>(d) Four-quarter inflation rate.</a:t>
            </a:r>
            <a:br>
              <a:rPr lang="en-GB" sz="1200" dirty="0">
                <a:effectLst/>
                <a:latin typeface="Arial" panose="020B0604020202020204" pitchFamily="34" charset="0"/>
                <a:ea typeface="Calibri" panose="020F0502020204030204" pitchFamily="34" charset="0"/>
                <a:cs typeface="Calibri" panose="020F0502020204030204" pitchFamily="34" charset="0"/>
              </a:rPr>
            </a:br>
            <a:r>
              <a:rPr lang="en-GB" sz="1200" dirty="0">
                <a:effectLst/>
                <a:latin typeface="Arial" panose="020B0604020202020204" pitchFamily="34" charset="0"/>
                <a:ea typeface="Calibri" panose="020F0502020204030204" pitchFamily="34" charset="0"/>
                <a:cs typeface="Calibri" panose="020F0502020204030204" pitchFamily="34" charset="0"/>
              </a:rPr>
              <a:t>(e) Per cent of potential GDP. A negative figure implies output is below potential and a positive that it is above.</a:t>
            </a:r>
            <a:br>
              <a:rPr lang="en-GB" sz="1200" dirty="0">
                <a:effectLst/>
                <a:latin typeface="Arial" panose="020B0604020202020204" pitchFamily="34" charset="0"/>
                <a:ea typeface="Calibri" panose="020F0502020204030204" pitchFamily="34" charset="0"/>
                <a:cs typeface="Calibri" panose="020F0502020204030204" pitchFamily="34" charset="0"/>
              </a:rPr>
            </a:br>
            <a:r>
              <a:rPr lang="en-GB" sz="1200" dirty="0">
                <a:effectLst/>
                <a:latin typeface="Arial" panose="020B0604020202020204" pitchFamily="34" charset="0"/>
                <a:ea typeface="Calibri" panose="020F0502020204030204" pitchFamily="34" charset="0"/>
                <a:cs typeface="Calibri" panose="020F0502020204030204" pitchFamily="34" charset="0"/>
              </a:rPr>
              <a:t>(f) Per cent. The path for Bank Rate implied by forward market interest rates. The curves are based on overnight index swap rates.</a:t>
            </a:r>
          </a:p>
        </p:txBody>
      </p:sp>
      <p:sp>
        <p:nvSpPr>
          <p:cNvPr id="4" name="Slide Number Placeholder 3"/>
          <p:cNvSpPr>
            <a:spLocks noGrp="1"/>
          </p:cNvSpPr>
          <p:nvPr>
            <p:ph type="sldNum" sz="quarter" idx="10"/>
          </p:nvPr>
        </p:nvSpPr>
        <p:spPr/>
        <p:txBody>
          <a:bodyPr/>
          <a:lstStyle/>
          <a:p>
            <a:fld id="{2F5E53B0-EFB7-4B0E-B012-E676534541B5}" type="slidenum">
              <a:rPr lang="en-GB" smtClean="0"/>
              <a:t>2</a:t>
            </a:fld>
            <a:endParaRPr lang="en-GB"/>
          </a:p>
        </p:txBody>
      </p:sp>
    </p:spTree>
    <p:extLst>
      <p:ext uri="{BB962C8B-B14F-4D97-AF65-F5344CB8AC3E}">
        <p14:creationId xmlns:p14="http://schemas.microsoft.com/office/powerpoint/2010/main" val="25637804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Figures in parentheses show the corresponding projections from the MPC’s baseline forecast.</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(b) Four-quarter growth in real GDP.</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(c) Four-quarter inflation rate.</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(d) Per cent of potential GDP. A negative figure implies output is below potential and a positive that it is above.</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(e) Per cent. The path for Bank Rate implied by forward market interest rates. The curves are based on overnight index swap rates.</a:t>
            </a:r>
          </a:p>
        </p:txBody>
      </p:sp>
      <p:sp>
        <p:nvSpPr>
          <p:cNvPr id="4" name="Slide Number Placeholder 3"/>
          <p:cNvSpPr>
            <a:spLocks noGrp="1"/>
          </p:cNvSpPr>
          <p:nvPr>
            <p:ph type="sldNum" sz="quarter" idx="10"/>
          </p:nvPr>
        </p:nvSpPr>
        <p:spPr/>
        <p:txBody>
          <a:bodyPr/>
          <a:lstStyle/>
          <a:p>
            <a:fld id="{2F5E53B0-EFB7-4B0E-B012-E676534541B5}" type="slidenum">
              <a:rPr lang="en-GB" smtClean="0"/>
              <a:t>3</a:t>
            </a:fld>
            <a:endParaRPr lang="en-GB"/>
          </a:p>
        </p:txBody>
      </p:sp>
    </p:spTree>
    <p:extLst>
      <p:ext uri="{BB962C8B-B14F-4D97-AF65-F5344CB8AC3E}">
        <p14:creationId xmlns:p14="http://schemas.microsoft.com/office/powerpoint/2010/main" val="31942918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Bloomberg Finance L.P., Office for Budget Responsibility (OBR), ONS, Refinitiv Eikon from LSEG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 table shows the projections for financial market prices, wholesale energy prices and government spending projections that are used as conditioning assumptions for the MPC’s projections for CPI inflation, GDP growth and the unemployment rate. Figures in parentheses show the corresponding projections in the May 2022 Monetary Policy Report.</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(b) Financial market data are based on averages in the 15 working days to 26 July 2022. Figures show the average level in Q4 of each year, unless otherwise stated.</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(c) Per cent. The path for Bank Rate implied by forward market interest rates. The curves are based on overnight index swap rates.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(d) Index: January 2005 = 100. The convention is that the sterling exchange rate follows a path that is half way between the starting level of the sterling ERI and a path implied by interest rate differentials.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(e) Dollars per barrel. Projection based on monthly Brent futures prices for two quarters, then held flat.</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(f) Pence per therm. Projection based on monthly natural gas futures prices for two quarters, then held flat.</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(g) Annual average growth rate. Nominal general government consumption and investment. Projections are based on the OBR’s March 2022 Economic and Fiscal Outlook and incorporate the May Cost of Living Support package. Historical data based on NMRP+D7QK.</a:t>
            </a:r>
          </a:p>
        </p:txBody>
      </p:sp>
      <p:sp>
        <p:nvSpPr>
          <p:cNvPr id="4" name="Slide Number Placeholder 3"/>
          <p:cNvSpPr>
            <a:spLocks noGrp="1"/>
          </p:cNvSpPr>
          <p:nvPr>
            <p:ph type="sldNum" sz="quarter" idx="10"/>
          </p:nvPr>
        </p:nvSpPr>
        <p:spPr/>
        <p:txBody>
          <a:bodyPr/>
          <a:lstStyle/>
          <a:p>
            <a:fld id="{2F5E53B0-EFB7-4B0E-B012-E676534541B5}" type="slidenum">
              <a:rPr lang="en-GB" smtClean="0"/>
              <a:t>4</a:t>
            </a:fld>
            <a:endParaRPr lang="en-GB"/>
          </a:p>
        </p:txBody>
      </p:sp>
    </p:spTree>
    <p:extLst>
      <p:ext uri="{BB962C8B-B14F-4D97-AF65-F5344CB8AC3E}">
        <p14:creationId xmlns:p14="http://schemas.microsoft.com/office/powerpoint/2010/main" val="35368029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The fan charts depict the probability of various outcomes for GDP (in Chart 1.1) and GDP growth (in Chart 1.2). They have been conditioned on the assumptions in Table 1.A footnote (b). To the left of the shaded area, the distribution reflects uncertainty around revisions to the data over the past. To the right of the shaded area, the distribution reflects uncertainty over the evolution of GDP (in Chart 1.1) and GDP growth (in Chart 1.2) in the future. If economic circumstances identical to today’s were to prevail on 100 occasions, the MPC’s best collective judgement is that the mature estimate of GDP (in Chart 1.1) or GDP growth (in Chart 1.2) would lie within the darkest central band on only 30 of those occasions. The fan chart is constructed so that outturns are also expected to lie within each pair of the lighter aqua areas on 30 occasions. In any particular quarter of the forecast period, GDP or GDP growth is therefore expected to lie somewhere within the fan on 90 out of 100 occasions. And on the remaining 10 out of 100 occasions GDP or GDP growth can fall anywhere outside the aqua area of the fan chart. Over the forecast period, this has been depicted by the grey background. See the box on page 39 of the November 2007 Inflation Report for a fuller description of the fan chart and what it represents.</a:t>
            </a:r>
          </a:p>
        </p:txBody>
      </p:sp>
      <p:sp>
        <p:nvSpPr>
          <p:cNvPr id="4" name="Slide Number Placeholder 3"/>
          <p:cNvSpPr>
            <a:spLocks noGrp="1"/>
          </p:cNvSpPr>
          <p:nvPr>
            <p:ph type="sldNum" sz="quarter" idx="10"/>
          </p:nvPr>
        </p:nvSpPr>
        <p:spPr/>
        <p:txBody>
          <a:bodyPr/>
          <a:lstStyle/>
          <a:p>
            <a:fld id="{2F5E53B0-EFB7-4B0E-B012-E676534541B5}" type="slidenum">
              <a:rPr lang="en-GB" smtClean="0"/>
              <a:t>5</a:t>
            </a:fld>
            <a:endParaRPr lang="en-GB"/>
          </a:p>
        </p:txBody>
      </p:sp>
    </p:spTree>
    <p:extLst>
      <p:ext uri="{BB962C8B-B14F-4D97-AF65-F5344CB8AC3E}">
        <p14:creationId xmlns:p14="http://schemas.microsoft.com/office/powerpoint/2010/main" val="28296044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See footnote for Chart 1.1.</a:t>
            </a:r>
          </a:p>
        </p:txBody>
      </p:sp>
      <p:sp>
        <p:nvSpPr>
          <p:cNvPr id="4" name="Slide Number Placeholder 3"/>
          <p:cNvSpPr>
            <a:spLocks noGrp="1"/>
          </p:cNvSpPr>
          <p:nvPr>
            <p:ph type="sldNum" sz="quarter" idx="10"/>
          </p:nvPr>
        </p:nvSpPr>
        <p:spPr/>
        <p:txBody>
          <a:bodyPr/>
          <a:lstStyle/>
          <a:p>
            <a:fld id="{2F5E53B0-EFB7-4B0E-B012-E676534541B5}" type="slidenum">
              <a:rPr lang="en-GB" smtClean="0"/>
              <a:t>6</a:t>
            </a:fld>
            <a:endParaRPr lang="en-GB"/>
          </a:p>
        </p:txBody>
      </p:sp>
    </p:spTree>
    <p:extLst>
      <p:ext uri="{BB962C8B-B14F-4D97-AF65-F5344CB8AC3E}">
        <p14:creationId xmlns:p14="http://schemas.microsoft.com/office/powerpoint/2010/main" val="33558322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The fan chart depicts the probability of various outcomes for LFS unemployment. It has been conditioned on the assumptions in Table 1.A footnote (b). The coloured bands have the same interpretation as in Charts 1.1 and 1.2, and portray 90% of the probability distribution. The calibration of this fan chart takes account of the likely path dependency of the economy, where, for example, it is judged that shocks to unemployment in one quarter will continue to have some effect on unemployment in successive quarters. The fan begins in 2022 Q2, a quarter earlier than for CPI inflation. That is because Q2 is a staff projection for the unemployment rate, based in part on data for April and May. The unemployment rate was 3.8% in the three months to May, and is projected to be 3.8% in Q2 as a whole. A significant proportion of this distribution lies below Bank staff’s current estimate of the long-term equilibrium unemployment rate. There is therefore uncertainty about the precise calibration of this fan chart.</a:t>
            </a:r>
          </a:p>
        </p:txBody>
      </p:sp>
      <p:sp>
        <p:nvSpPr>
          <p:cNvPr id="4" name="Slide Number Placeholder 3"/>
          <p:cNvSpPr>
            <a:spLocks noGrp="1"/>
          </p:cNvSpPr>
          <p:nvPr>
            <p:ph type="sldNum" sz="quarter" idx="10"/>
          </p:nvPr>
        </p:nvSpPr>
        <p:spPr/>
        <p:txBody>
          <a:bodyPr/>
          <a:lstStyle/>
          <a:p>
            <a:fld id="{2F5E53B0-EFB7-4B0E-B012-E676534541B5}" type="slidenum">
              <a:rPr lang="en-GB" smtClean="0"/>
              <a:t>7</a:t>
            </a:fld>
            <a:endParaRPr lang="en-GB"/>
          </a:p>
        </p:txBody>
      </p:sp>
    </p:spTree>
    <p:extLst>
      <p:ext uri="{BB962C8B-B14F-4D97-AF65-F5344CB8AC3E}">
        <p14:creationId xmlns:p14="http://schemas.microsoft.com/office/powerpoint/2010/main" val="33660638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The fan chart depicts the probability of various outcomes for CPI inflation in the future. It has been conditioned on the assumptions in Table 1.A footnote (b). If economic circumstances identical to today’s were to prevail on 100 occasions, the MPC’s best collective judgement is that inflation in any particular quarter would lie within the darkest central band on only 30 of those occasions. The fan chart is constructed so that outturns of inflation are also expected to lie within each pair of the lighter orange areas on 30 occasions. In any particular quarter of the forecast period, inflation is therefore expected to lie somewhere within the fans on 90 out of 100 occasions. And on the remaining 10 out of 100 occasions inflation can fall anywhere outside the orange area of the fan chart. Over the forecast period, this has been depicted by the grey background. See the box on pages 48–49 of the May 2002 Inflation Report for a fuller description of the fan chart and what it represents.</a:t>
            </a:r>
          </a:p>
        </p:txBody>
      </p:sp>
      <p:sp>
        <p:nvSpPr>
          <p:cNvPr id="4" name="Slide Number Placeholder 3"/>
          <p:cNvSpPr>
            <a:spLocks noGrp="1"/>
          </p:cNvSpPr>
          <p:nvPr>
            <p:ph type="sldNum" sz="quarter" idx="10"/>
          </p:nvPr>
        </p:nvSpPr>
        <p:spPr/>
        <p:txBody>
          <a:bodyPr/>
          <a:lstStyle/>
          <a:p>
            <a:fld id="{2F5E53B0-EFB7-4B0E-B012-E676534541B5}" type="slidenum">
              <a:rPr lang="en-GB" smtClean="0"/>
              <a:t>8</a:t>
            </a:fld>
            <a:endParaRPr lang="en-GB"/>
          </a:p>
        </p:txBody>
      </p:sp>
    </p:spTree>
    <p:extLst>
      <p:ext uri="{BB962C8B-B14F-4D97-AF65-F5344CB8AC3E}">
        <p14:creationId xmlns:p14="http://schemas.microsoft.com/office/powerpoint/2010/main" val="24907723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Four-quarter inflation rate.</a:t>
            </a:r>
          </a:p>
        </p:txBody>
      </p:sp>
      <p:sp>
        <p:nvSpPr>
          <p:cNvPr id="4" name="Slide Number Placeholder 3"/>
          <p:cNvSpPr>
            <a:spLocks noGrp="1"/>
          </p:cNvSpPr>
          <p:nvPr>
            <p:ph type="sldNum" sz="quarter" idx="10"/>
          </p:nvPr>
        </p:nvSpPr>
        <p:spPr/>
        <p:txBody>
          <a:bodyPr/>
          <a:lstStyle/>
          <a:p>
            <a:fld id="{2F5E53B0-EFB7-4B0E-B012-E676534541B5}" type="slidenum">
              <a:rPr lang="en-GB" smtClean="0"/>
              <a:t>9</a:t>
            </a:fld>
            <a:endParaRPr lang="en-GB"/>
          </a:p>
        </p:txBody>
      </p:sp>
    </p:spTree>
    <p:extLst>
      <p:ext uri="{BB962C8B-B14F-4D97-AF65-F5344CB8AC3E}">
        <p14:creationId xmlns:p14="http://schemas.microsoft.com/office/powerpoint/2010/main" val="76564482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3" name="Picture 2"/>
          <p:cNvPicPr>
            <a:picLocks/>
          </p:cNvPicPr>
          <p:nvPr userDrawn="1"/>
        </p:nvPicPr>
        <p:blipFill rotWithShape="1">
          <a:blip r:embed="rId2" cstate="print">
            <a:extLst>
              <a:ext uri="{28A0092B-C50C-407E-A947-70E740481C1C}">
                <a14:useLocalDpi xmlns:a14="http://schemas.microsoft.com/office/drawing/2010/main" val="0"/>
              </a:ext>
            </a:extLst>
          </a:blip>
          <a:srcRect l="46657" r="9040"/>
          <a:stretch/>
        </p:blipFill>
        <p:spPr>
          <a:xfrm>
            <a:off x="7623174" y="0"/>
            <a:ext cx="4559808" cy="68616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21" r:id="rId3"/>
    <p:sldLayoutId id="2147483747" r:id="rId4"/>
    <p:sldLayoutId id="2147483731" r:id="rId5"/>
    <p:sldLayoutId id="2147483739" r:id="rId6"/>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p:txBody>
          <a:bodyPr/>
          <a:lstStyle/>
          <a:p>
            <a:r>
              <a:rPr lang="en-GB" dirty="0"/>
              <a:t>Monetary Policy Report</a:t>
            </a:r>
            <a:br>
              <a:rPr lang="en-GB" dirty="0"/>
            </a:br>
            <a:r>
              <a:rPr lang="en-GB" dirty="0"/>
              <a:t>August 2022</a:t>
            </a:r>
          </a:p>
          <a:p>
            <a:r>
              <a:rPr lang="en-GB" dirty="0"/>
              <a:t>The economic outlook</a:t>
            </a:r>
          </a:p>
        </p:txBody>
      </p:sp>
    </p:spTree>
    <p:extLst>
      <p:ext uri="{BB962C8B-B14F-4D97-AF65-F5344CB8AC3E}">
        <p14:creationId xmlns:p14="http://schemas.microsoft.com/office/powerpoint/2010/main" val="33268867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457199"/>
            <a:ext cx="11277600" cy="1315845"/>
          </a:xfrm>
        </p:spPr>
        <p:txBody>
          <a:bodyPr anchor="t"/>
          <a:lstStyle/>
          <a:p>
            <a:r>
              <a:rPr lang="en-GB" sz="2400" dirty="0">
                <a:latin typeface="Arial" panose="020B0604020202020204" pitchFamily="34" charset="0"/>
                <a:cs typeface="Arial" panose="020B0604020202020204" pitchFamily="34" charset="0"/>
              </a:rPr>
              <a:t>Chart 1.5: The direct contribution of energy prices to CPI inflation </a:t>
            </a:r>
            <a:r>
              <a:rPr lang="en-GB" sz="2400" baseline="30000" dirty="0">
                <a:latin typeface="Arial" panose="020B0604020202020204" pitchFamily="34" charset="0"/>
                <a:cs typeface="Arial" panose="020B0604020202020204" pitchFamily="34" charset="0"/>
              </a:rPr>
              <a:t>(a)</a:t>
            </a:r>
          </a:p>
        </p:txBody>
      </p:sp>
      <p:pic>
        <p:nvPicPr>
          <p:cNvPr id="3" name="Picture 2" descr="The lines show that the direct contribution of energy prices to inflation has risen over recent forecasts.">
            <a:extLst>
              <a:ext uri="{FF2B5EF4-FFF2-40B4-BE49-F238E27FC236}">
                <a16:creationId xmlns:a16="http://schemas.microsoft.com/office/drawing/2014/main" id="{80E77B36-C55B-42DF-80DD-2FA6A74B4D4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7290" y="1454008"/>
            <a:ext cx="9677420" cy="4477521"/>
          </a:xfrm>
          <a:prstGeom prst="rect">
            <a:avLst/>
          </a:prstGeom>
        </p:spPr>
      </p:pic>
    </p:spTree>
    <p:extLst>
      <p:ext uri="{BB962C8B-B14F-4D97-AF65-F5344CB8AC3E}">
        <p14:creationId xmlns:p14="http://schemas.microsoft.com/office/powerpoint/2010/main" val="29771022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457199"/>
            <a:ext cx="11277600" cy="1315845"/>
          </a:xfrm>
        </p:spPr>
        <p:txBody>
          <a:bodyPr anchor="t"/>
          <a:lstStyle/>
          <a:p>
            <a:r>
              <a:rPr lang="en-GB" sz="2400" dirty="0">
                <a:latin typeface="Arial" panose="020B0604020202020204" pitchFamily="34" charset="0"/>
                <a:cs typeface="Arial" panose="020B0604020202020204" pitchFamily="34" charset="0"/>
              </a:rPr>
              <a:t>Chart 1.6: CPI inflation projection based on constant interest rates at 1.75%, other policy measures as announced</a:t>
            </a:r>
          </a:p>
        </p:txBody>
      </p:sp>
      <p:pic>
        <p:nvPicPr>
          <p:cNvPr id="3" name="Picture 2" descr="Shaded fan chart for the C P I inflation projection based on constant nominal interest rates. The distribution widens over the forecast period.">
            <a:extLst>
              <a:ext uri="{FF2B5EF4-FFF2-40B4-BE49-F238E27FC236}">
                <a16:creationId xmlns:a16="http://schemas.microsoft.com/office/drawing/2014/main" id="{B5454E3E-B289-4750-84ED-CCB169AFE6B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7290" y="1512971"/>
            <a:ext cx="9677420" cy="4782322"/>
          </a:xfrm>
          <a:prstGeom prst="rect">
            <a:avLst/>
          </a:prstGeom>
        </p:spPr>
      </p:pic>
    </p:spTree>
    <p:extLst>
      <p:ext uri="{BB962C8B-B14F-4D97-AF65-F5344CB8AC3E}">
        <p14:creationId xmlns:p14="http://schemas.microsoft.com/office/powerpoint/2010/main" val="956895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457199"/>
            <a:ext cx="11277600" cy="1315845"/>
          </a:xfrm>
        </p:spPr>
        <p:txBody>
          <a:bodyPr anchor="t"/>
          <a:lstStyle/>
          <a:p>
            <a:r>
              <a:rPr lang="en-GB" sz="2400" dirty="0">
                <a:latin typeface="Arial" panose="020B0604020202020204" pitchFamily="34" charset="0"/>
                <a:cs typeface="Arial" panose="020B0604020202020204" pitchFamily="34" charset="0"/>
              </a:rPr>
              <a:t>Table 1.E: Indicative projections consistent with the MPC’s forecast </a:t>
            </a:r>
            <a:r>
              <a:rPr lang="en-GB" sz="2400" baseline="30000" dirty="0">
                <a:latin typeface="Arial" panose="020B0604020202020204" pitchFamily="34" charset="0"/>
                <a:cs typeface="Arial" panose="020B0604020202020204" pitchFamily="34" charset="0"/>
              </a:rPr>
              <a:t>(a) (b)</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descr="Table&#10;&#10;Description automatically generated">
            <a:extLst>
              <a:ext uri="{FF2B5EF4-FFF2-40B4-BE49-F238E27FC236}">
                <a16:creationId xmlns:a16="http://schemas.microsoft.com/office/drawing/2014/main" id="{50058887-C7CE-4A5E-9B9E-34C1F5B1D1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6716" y="960344"/>
            <a:ext cx="4138579" cy="5682635"/>
          </a:xfrm>
          <a:prstGeom prst="rect">
            <a:avLst/>
          </a:prstGeom>
        </p:spPr>
      </p:pic>
      <p:pic>
        <p:nvPicPr>
          <p:cNvPr id="6" name="Picture 5" descr="Table&#10;&#10;Description automatically generated">
            <a:extLst>
              <a:ext uri="{FF2B5EF4-FFF2-40B4-BE49-F238E27FC236}">
                <a16:creationId xmlns:a16="http://schemas.microsoft.com/office/drawing/2014/main" id="{39125FEC-6B06-4DC3-9C22-70987C0B5C1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90754" y="960344"/>
            <a:ext cx="4367645" cy="5682635"/>
          </a:xfrm>
          <a:prstGeom prst="rect">
            <a:avLst/>
          </a:prstGeom>
        </p:spPr>
      </p:pic>
    </p:spTree>
    <p:extLst>
      <p:ext uri="{BB962C8B-B14F-4D97-AF65-F5344CB8AC3E}">
        <p14:creationId xmlns:p14="http://schemas.microsoft.com/office/powerpoint/2010/main" val="9399861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0D5BC1-2843-4464-BDD7-67BAD20D2705}"/>
              </a:ext>
            </a:extLst>
          </p:cNvPr>
          <p:cNvSpPr>
            <a:spLocks noGrp="1"/>
          </p:cNvSpPr>
          <p:nvPr>
            <p:ph type="title"/>
          </p:nvPr>
        </p:nvSpPr>
        <p:spPr>
          <a:xfrm>
            <a:off x="455296" y="3467009"/>
            <a:ext cx="11279504" cy="1538287"/>
          </a:xfrm>
        </p:spPr>
        <p:txBody>
          <a:bodyPr/>
          <a:lstStyle/>
          <a:p>
            <a:r>
              <a:rPr lang="en-GB" dirty="0"/>
              <a:t>Box A: Key risks around the MPC’s baseline projections</a:t>
            </a:r>
          </a:p>
        </p:txBody>
      </p:sp>
    </p:spTree>
    <p:extLst>
      <p:ext uri="{BB962C8B-B14F-4D97-AF65-F5344CB8AC3E}">
        <p14:creationId xmlns:p14="http://schemas.microsoft.com/office/powerpoint/2010/main" val="4531799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457199"/>
            <a:ext cx="11277600" cy="436881"/>
          </a:xfrm>
        </p:spPr>
        <p:txBody>
          <a:bodyPr anchor="t"/>
          <a:lstStyle/>
          <a:p>
            <a:r>
              <a:rPr lang="en-GB" sz="2400" dirty="0">
                <a:latin typeface="Arial" panose="020B0604020202020204" pitchFamily="34" charset="0"/>
                <a:cs typeface="Arial" panose="020B0604020202020204" pitchFamily="34" charset="0"/>
              </a:rPr>
              <a:t>Table A: Forecast summary of the alternative projection in which energy prices follow their futures curves throughout the forecast </a:t>
            </a:r>
            <a:r>
              <a:rPr lang="en-GB" sz="2400" baseline="30000" dirty="0">
                <a:latin typeface="Arial" panose="020B0604020202020204" pitchFamily="34" charset="0"/>
                <a:cs typeface="Arial" panose="020B0604020202020204" pitchFamily="34" charset="0"/>
              </a:rPr>
              <a:t>(a)</a:t>
            </a:r>
          </a:p>
        </p:txBody>
      </p:sp>
      <p:pic>
        <p:nvPicPr>
          <p:cNvPr id="3" name="Picture 2" descr="Table&#10;&#10;Description automatically generated">
            <a:extLst>
              <a:ext uri="{FF2B5EF4-FFF2-40B4-BE49-F238E27FC236}">
                <a16:creationId xmlns:a16="http://schemas.microsoft.com/office/drawing/2014/main" id="{EC58C106-C2F7-4C93-99C9-74FC6FEAA7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8000" y="1752599"/>
            <a:ext cx="11266800" cy="3769679"/>
          </a:xfrm>
          <a:prstGeom prst="rect">
            <a:avLst/>
          </a:prstGeom>
        </p:spPr>
      </p:pic>
    </p:spTree>
    <p:extLst>
      <p:ext uri="{BB962C8B-B14F-4D97-AF65-F5344CB8AC3E}">
        <p14:creationId xmlns:p14="http://schemas.microsoft.com/office/powerpoint/2010/main" val="1538878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457199"/>
            <a:ext cx="11277600" cy="436881"/>
          </a:xfrm>
        </p:spPr>
        <p:txBody>
          <a:bodyPr anchor="t"/>
          <a:lstStyle/>
          <a:p>
            <a:r>
              <a:rPr lang="en-GB" sz="2400" dirty="0">
                <a:latin typeface="Arial" panose="020B0604020202020204" pitchFamily="34" charset="0"/>
                <a:cs typeface="Arial" panose="020B0604020202020204" pitchFamily="34" charset="0"/>
              </a:rPr>
              <a:t>Table B: Marginal impacts on key forecast variables in a scenario in which there is greater persistence in domestic price setting than in the MPC’s baseline projection </a:t>
            </a:r>
            <a:r>
              <a:rPr lang="en-GB" sz="2400" baseline="30000" dirty="0">
                <a:latin typeface="Arial" panose="020B0604020202020204" pitchFamily="34" charset="0"/>
                <a:cs typeface="Arial" panose="020B0604020202020204" pitchFamily="34" charset="0"/>
              </a:rPr>
              <a:t>(a)</a:t>
            </a:r>
          </a:p>
        </p:txBody>
      </p:sp>
      <p:pic>
        <p:nvPicPr>
          <p:cNvPr id="3" name="Picture 2" descr="Graphical user interface, table&#10;&#10;Description automatically generated">
            <a:extLst>
              <a:ext uri="{FF2B5EF4-FFF2-40B4-BE49-F238E27FC236}">
                <a16:creationId xmlns:a16="http://schemas.microsoft.com/office/drawing/2014/main" id="{74A3B5E8-03CF-495F-B331-B91E224C34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8000" y="2004813"/>
            <a:ext cx="11254997" cy="3159854"/>
          </a:xfrm>
          <a:prstGeom prst="rect">
            <a:avLst/>
          </a:prstGeom>
        </p:spPr>
      </p:pic>
    </p:spTree>
    <p:extLst>
      <p:ext uri="{BB962C8B-B14F-4D97-AF65-F5344CB8AC3E}">
        <p14:creationId xmlns:p14="http://schemas.microsoft.com/office/powerpoint/2010/main" val="941589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457199"/>
            <a:ext cx="11277600" cy="1315845"/>
          </a:xfrm>
        </p:spPr>
        <p:txBody>
          <a:bodyPr anchor="t"/>
          <a:lstStyle/>
          <a:p>
            <a:r>
              <a:rPr lang="en-GB" sz="2400" dirty="0">
                <a:latin typeface="Arial" panose="020B0604020202020204" pitchFamily="34" charset="0"/>
                <a:cs typeface="Arial" panose="020B0604020202020204" pitchFamily="34" charset="0"/>
              </a:rPr>
              <a:t>Table 1.A: Forecast summary of the MPC’s baseline projections </a:t>
            </a:r>
            <a:r>
              <a:rPr lang="en-GB" sz="2400" baseline="30000" dirty="0">
                <a:latin typeface="Arial" panose="020B0604020202020204" pitchFamily="34" charset="0"/>
                <a:cs typeface="Arial" panose="020B0604020202020204" pitchFamily="34" charset="0"/>
              </a:rPr>
              <a:t>(a) (b)</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descr="Table&#10;&#10;Description automatically generated">
            <a:extLst>
              <a:ext uri="{FF2B5EF4-FFF2-40B4-BE49-F238E27FC236}">
                <a16:creationId xmlns:a16="http://schemas.microsoft.com/office/drawing/2014/main" id="{1F89A11A-3E8B-4BA7-81ED-C990D68EC1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9308" y="1699971"/>
            <a:ext cx="10993384" cy="3458058"/>
          </a:xfrm>
          <a:prstGeom prst="rect">
            <a:avLst/>
          </a:prstGeom>
        </p:spPr>
      </p:pic>
    </p:spTree>
    <p:extLst>
      <p:ext uri="{BB962C8B-B14F-4D97-AF65-F5344CB8AC3E}">
        <p14:creationId xmlns:p14="http://schemas.microsoft.com/office/powerpoint/2010/main" val="40700960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457199"/>
            <a:ext cx="11277600" cy="1315845"/>
          </a:xfrm>
        </p:spPr>
        <p:txBody>
          <a:bodyPr anchor="t"/>
          <a:lstStyle/>
          <a:p>
            <a:r>
              <a:rPr lang="en-GB" sz="2400" dirty="0">
                <a:latin typeface="Arial" panose="020B0604020202020204" pitchFamily="34" charset="0"/>
                <a:cs typeface="Arial" panose="020B0604020202020204" pitchFamily="34" charset="0"/>
              </a:rPr>
              <a:t>Table 1.B: Forecast summary of the alternative projection in which energy prices follow their futures curves throughout the forecast period </a:t>
            </a:r>
            <a:r>
              <a:rPr lang="en-GB" sz="2400" baseline="30000" dirty="0">
                <a:latin typeface="Arial" panose="020B0604020202020204" pitchFamily="34" charset="0"/>
                <a:cs typeface="Arial" panose="020B0604020202020204" pitchFamily="34" charset="0"/>
              </a:rPr>
              <a:t>(a)</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descr="Table&#10;&#10;Description automatically generated">
            <a:extLst>
              <a:ext uri="{FF2B5EF4-FFF2-40B4-BE49-F238E27FC236}">
                <a16:creationId xmlns:a16="http://schemas.microsoft.com/office/drawing/2014/main" id="{C491A04F-BB85-4978-A7F9-F08B4F1398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8834" y="1719024"/>
            <a:ext cx="10974332" cy="3419952"/>
          </a:xfrm>
          <a:prstGeom prst="rect">
            <a:avLst/>
          </a:prstGeom>
        </p:spPr>
      </p:pic>
    </p:spTree>
    <p:extLst>
      <p:ext uri="{BB962C8B-B14F-4D97-AF65-F5344CB8AC3E}">
        <p14:creationId xmlns:p14="http://schemas.microsoft.com/office/powerpoint/2010/main" val="31161326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457199"/>
            <a:ext cx="11277600" cy="1315845"/>
          </a:xfrm>
        </p:spPr>
        <p:txBody>
          <a:bodyPr anchor="t"/>
          <a:lstStyle/>
          <a:p>
            <a:r>
              <a:rPr lang="en-GB" sz="2400" dirty="0">
                <a:latin typeface="Arial" panose="020B0604020202020204" pitchFamily="34" charset="0"/>
                <a:cs typeface="Arial" panose="020B0604020202020204" pitchFamily="34" charset="0"/>
              </a:rPr>
              <a:t>Table 1.C: Conditioning assumptions underlying the MPC’s baseline projections </a:t>
            </a:r>
            <a:r>
              <a:rPr lang="en-GB" sz="2400" baseline="30000" dirty="0">
                <a:latin typeface="Arial" panose="020B0604020202020204" pitchFamily="34" charset="0"/>
                <a:cs typeface="Arial" panose="020B0604020202020204" pitchFamily="34" charset="0"/>
              </a:rPr>
              <a:t>(a) (b)</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descr="Table&#10;&#10;Description automatically generated">
            <a:extLst>
              <a:ext uri="{FF2B5EF4-FFF2-40B4-BE49-F238E27FC236}">
                <a16:creationId xmlns:a16="http://schemas.microsoft.com/office/drawing/2014/main" id="{0E46D5DD-EE11-4A75-AA59-9F4AA469DF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99210" y="1335699"/>
            <a:ext cx="8993580" cy="5160378"/>
          </a:xfrm>
          <a:prstGeom prst="rect">
            <a:avLst/>
          </a:prstGeom>
        </p:spPr>
      </p:pic>
    </p:spTree>
    <p:extLst>
      <p:ext uri="{BB962C8B-B14F-4D97-AF65-F5344CB8AC3E}">
        <p14:creationId xmlns:p14="http://schemas.microsoft.com/office/powerpoint/2010/main" val="14008662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457199"/>
            <a:ext cx="11277600" cy="1315845"/>
          </a:xfrm>
        </p:spPr>
        <p:txBody>
          <a:bodyPr anchor="t"/>
          <a:lstStyle/>
          <a:p>
            <a:r>
              <a:rPr lang="en-GB" sz="2400" dirty="0">
                <a:latin typeface="Arial" panose="020B0604020202020204" pitchFamily="34" charset="0"/>
                <a:cs typeface="Arial" panose="020B0604020202020204" pitchFamily="34" charset="0"/>
              </a:rPr>
              <a:t>Chart 1.1: GDP projection based on market interest rate expectations, other policy measures as announced</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descr="Shaded fan chart for the projection of the level of G D P. There is uncertainty around the O N S data, because they may be revised over time. The distribution widens over the forecast period to reflect uncertainty around the outlook for G D P.">
            <a:extLst>
              <a:ext uri="{FF2B5EF4-FFF2-40B4-BE49-F238E27FC236}">
                <a16:creationId xmlns:a16="http://schemas.microsoft.com/office/drawing/2014/main" id="{AC7D147F-DEB8-4516-94FD-FC325DBD6D6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57538" y="1411331"/>
            <a:ext cx="8676924" cy="5137832"/>
          </a:xfrm>
          <a:prstGeom prst="rect">
            <a:avLst/>
          </a:prstGeom>
        </p:spPr>
      </p:pic>
    </p:spTree>
    <p:extLst>
      <p:ext uri="{BB962C8B-B14F-4D97-AF65-F5344CB8AC3E}">
        <p14:creationId xmlns:p14="http://schemas.microsoft.com/office/powerpoint/2010/main" val="31054263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457199"/>
            <a:ext cx="11277600" cy="1315845"/>
          </a:xfrm>
        </p:spPr>
        <p:txBody>
          <a:bodyPr anchor="t"/>
          <a:lstStyle/>
          <a:p>
            <a:r>
              <a:rPr lang="en-GB" sz="2400" dirty="0">
                <a:latin typeface="Arial" panose="020B0604020202020204" pitchFamily="34" charset="0"/>
                <a:cs typeface="Arial" panose="020B0604020202020204" pitchFamily="34" charset="0"/>
              </a:rPr>
              <a:t>Chart 1.2: GDP growth projection based on market interest rate expectations, other policy measures as announced</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descr="Shaded fan chart for the projection of four quarter G D P growth. There is uncertainty around the O N S data, because they may be revised over time. The distribution widens over the forecast period to reflect uncertainty around the outlook for G D P growth.">
            <a:extLst>
              <a:ext uri="{FF2B5EF4-FFF2-40B4-BE49-F238E27FC236}">
                <a16:creationId xmlns:a16="http://schemas.microsoft.com/office/drawing/2014/main" id="{AF1BD5AB-D5A4-4423-80A4-DFDBD057E58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7290" y="1636771"/>
            <a:ext cx="9677420" cy="4498857"/>
          </a:xfrm>
          <a:prstGeom prst="rect">
            <a:avLst/>
          </a:prstGeom>
        </p:spPr>
      </p:pic>
    </p:spTree>
    <p:extLst>
      <p:ext uri="{BB962C8B-B14F-4D97-AF65-F5344CB8AC3E}">
        <p14:creationId xmlns:p14="http://schemas.microsoft.com/office/powerpoint/2010/main" val="22258387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457199"/>
            <a:ext cx="11277600" cy="1315845"/>
          </a:xfrm>
        </p:spPr>
        <p:txBody>
          <a:bodyPr anchor="t"/>
          <a:lstStyle/>
          <a:p>
            <a:r>
              <a:rPr lang="en-GB" sz="2400" dirty="0">
                <a:latin typeface="Arial" panose="020B0604020202020204" pitchFamily="34" charset="0"/>
                <a:cs typeface="Arial" panose="020B0604020202020204" pitchFamily="34" charset="0"/>
              </a:rPr>
              <a:t>Chart 1.3: Unemployment projection based on market interest rate expectations, other policy measures as announced</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descr="Shaded fan chart for the unemployment rate projection. The distribution widens over the forecast period.">
            <a:extLst>
              <a:ext uri="{FF2B5EF4-FFF2-40B4-BE49-F238E27FC236}">
                <a16:creationId xmlns:a16="http://schemas.microsoft.com/office/drawing/2014/main" id="{607F5DD0-6A56-4F19-9CEE-1DD8E701C6D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7290" y="1773044"/>
            <a:ext cx="9677420" cy="4148336"/>
          </a:xfrm>
          <a:prstGeom prst="rect">
            <a:avLst/>
          </a:prstGeom>
        </p:spPr>
      </p:pic>
    </p:spTree>
    <p:extLst>
      <p:ext uri="{BB962C8B-B14F-4D97-AF65-F5344CB8AC3E}">
        <p14:creationId xmlns:p14="http://schemas.microsoft.com/office/powerpoint/2010/main" val="38170323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457199"/>
            <a:ext cx="11277600" cy="853441"/>
          </a:xfrm>
        </p:spPr>
        <p:txBody>
          <a:bodyPr anchor="t"/>
          <a:lstStyle/>
          <a:p>
            <a:r>
              <a:rPr lang="en-GB" sz="2400" dirty="0">
                <a:latin typeface="Arial" panose="020B0604020202020204" pitchFamily="34" charset="0"/>
                <a:cs typeface="Arial" panose="020B0604020202020204" pitchFamily="34" charset="0"/>
              </a:rPr>
              <a:t>Chart 1.4: CPI inflation projection based on market interest rate expectations, other policy measures as announced</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descr="Shaded fan chart for the C P I inflation projection. The distribution widens over the forecast period.">
            <a:extLst>
              <a:ext uri="{FF2B5EF4-FFF2-40B4-BE49-F238E27FC236}">
                <a16:creationId xmlns:a16="http://schemas.microsoft.com/office/drawing/2014/main" id="{FA013F62-A53D-4451-8C60-DB7EAECD21E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7290" y="1497731"/>
            <a:ext cx="9677420" cy="4797562"/>
          </a:xfrm>
          <a:prstGeom prst="rect">
            <a:avLst/>
          </a:prstGeom>
        </p:spPr>
      </p:pic>
    </p:spTree>
    <p:extLst>
      <p:ext uri="{BB962C8B-B14F-4D97-AF65-F5344CB8AC3E}">
        <p14:creationId xmlns:p14="http://schemas.microsoft.com/office/powerpoint/2010/main" val="32217796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457199"/>
            <a:ext cx="11277600" cy="1315845"/>
          </a:xfrm>
        </p:spPr>
        <p:txBody>
          <a:bodyPr anchor="t"/>
          <a:lstStyle/>
          <a:p>
            <a:r>
              <a:rPr lang="en-GB" sz="2400" dirty="0">
                <a:latin typeface="Arial" panose="020B0604020202020204" pitchFamily="34" charset="0"/>
                <a:cs typeface="Arial" panose="020B0604020202020204" pitchFamily="34" charset="0"/>
              </a:rPr>
              <a:t>Table 1.D: The quarterly forecast for CPI inflation in the MPC’s baseline scenario </a:t>
            </a:r>
            <a:r>
              <a:rPr lang="en-GB" sz="2400" baseline="30000" dirty="0">
                <a:latin typeface="Arial" panose="020B0604020202020204" pitchFamily="34" charset="0"/>
                <a:cs typeface="Arial" panose="020B0604020202020204" pitchFamily="34" charset="0"/>
              </a:rPr>
              <a:t>(a)</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descr="A screenshot of a computer&#10;&#10;Description automatically generated with medium confidence">
            <a:extLst>
              <a:ext uri="{FF2B5EF4-FFF2-40B4-BE49-F238E27FC236}">
                <a16:creationId xmlns:a16="http://schemas.microsoft.com/office/drawing/2014/main" id="{7E8BC1C3-B597-46EA-86AC-EA9553BB57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8834" y="1571366"/>
            <a:ext cx="10974332" cy="3715268"/>
          </a:xfrm>
          <a:prstGeom prst="rect">
            <a:avLst/>
          </a:prstGeom>
        </p:spPr>
      </p:pic>
    </p:spTree>
    <p:extLst>
      <p:ext uri="{BB962C8B-B14F-4D97-AF65-F5344CB8AC3E}">
        <p14:creationId xmlns:p14="http://schemas.microsoft.com/office/powerpoint/2010/main" val="2402667999"/>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BOE-Official Template A</Template>
  <TotalTime>1560</TotalTime>
  <Words>2691</Words>
  <Application>Microsoft Office PowerPoint</Application>
  <PresentationFormat>Widescreen</PresentationFormat>
  <Paragraphs>43</Paragraphs>
  <Slides>15</Slides>
  <Notes>14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Calibri</vt:lpstr>
      <vt:lpstr>Cambria Math</vt:lpstr>
      <vt:lpstr>Century Gothic</vt:lpstr>
      <vt:lpstr>Bank LINKS Template</vt:lpstr>
      <vt:lpstr>PowerPoint Presentation</vt:lpstr>
      <vt:lpstr>Table 1.A: Forecast summary of the MPC’s baseline projections (a) (b) </vt:lpstr>
      <vt:lpstr>Table 1.B: Forecast summary of the alternative projection in which energy prices follow their futures curves throughout the forecast period (a) </vt:lpstr>
      <vt:lpstr>Table 1.C: Conditioning assumptions underlying the MPC’s baseline projections (a) (b) </vt:lpstr>
      <vt:lpstr>Chart 1.1: GDP projection based on market interest rate expectations, other policy measures as announced </vt:lpstr>
      <vt:lpstr>Chart 1.2: GDP growth projection based on market interest rate expectations, other policy measures as announced </vt:lpstr>
      <vt:lpstr>Chart 1.3: Unemployment projection based on market interest rate expectations, other policy measures as announced </vt:lpstr>
      <vt:lpstr>Chart 1.4: CPI inflation projection based on market interest rate expectations, other policy measures as announced </vt:lpstr>
      <vt:lpstr>Table 1.D: The quarterly forecast for CPI inflation in the MPC’s baseline scenario (a) </vt:lpstr>
      <vt:lpstr>Chart 1.5: The direct contribution of energy prices to CPI inflation (a)</vt:lpstr>
      <vt:lpstr>Chart 1.6: CPI inflation projection based on constant interest rates at 1.75%, other policy measures as announced</vt:lpstr>
      <vt:lpstr>Table 1.E: Indicative projections consistent with the MPC’s forecast (a) (b) </vt:lpstr>
      <vt:lpstr>Box A: Key risks around the MPC’s baseline projections</vt:lpstr>
      <vt:lpstr>Table A: Forecast summary of the alternative projection in which energy prices follow their futures curves throughout the forecast (a)</vt:lpstr>
      <vt:lpstr>Table B: Marginal impacts on key forecast variables in a scenario in which there is greater persistence in domestic price setting than in the MPC’s baseline projection (a)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August 2022</dc:title>
  <dc:subject>1: The economic outlook</dc:subject>
  <dc:creator>Bank of England</dc:creator>
  <cp:lastModifiedBy>Dubedat, Eleanor</cp:lastModifiedBy>
  <cp:revision>76</cp:revision>
  <dcterms:created xsi:type="dcterms:W3CDTF">2022-03-15T15:50:20Z</dcterms:created>
  <dcterms:modified xsi:type="dcterms:W3CDTF">2022-08-04T09:40:35Z</dcterms:modified>
</cp:coreProperties>
</file>