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2"/>
  </p:notesMasterIdLst>
  <p:sldIdLst>
    <p:sldId id="415" r:id="rId2"/>
    <p:sldId id="428" r:id="rId3"/>
    <p:sldId id="429" r:id="rId4"/>
    <p:sldId id="437" r:id="rId5"/>
    <p:sldId id="435" r:id="rId6"/>
    <p:sldId id="436" r:id="rId7"/>
    <p:sldId id="438" r:id="rId8"/>
    <p:sldId id="439" r:id="rId9"/>
    <p:sldId id="440" r:id="rId10"/>
    <p:sldId id="44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7272" autoAdjust="0"/>
    <p:restoredTop sz="77150" autoAdjust="0"/>
  </p:normalViewPr>
  <p:slideViewPr>
    <p:cSldViewPr snapToGrid="0" showGuides="1">
      <p:cViewPr varScale="1">
        <p:scale>
          <a:sx n="84" d="100"/>
          <a:sy n="84" d="100"/>
        </p:scale>
        <p:origin x="858" y="84"/>
      </p:cViewPr>
      <p:guideLst/>
    </p:cSldViewPr>
  </p:slideViewPr>
  <p:notesTextViewPr>
    <p:cViewPr>
      <p:scale>
        <a:sx n="3" d="2"/>
        <a:sy n="3" d="2"/>
      </p:scale>
      <p:origin x="0" y="0"/>
    </p:cViewPr>
  </p:notesTextViewPr>
  <p:sorterViewPr>
    <p:cViewPr>
      <p:scale>
        <a:sx n="110" d="100"/>
        <a:sy n="110" d="100"/>
      </p:scale>
      <p:origin x="0" y="-788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2308672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Bank of England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Taken from responses to the Agents’ survey on employment and pay. Responses were collected between 23 May and 6 July 2022. Questions: ‘How have staff numbers changed over the past 12 months?’; ‘Given your expectations of changes in the labour market, how are staff numbers expected to change in the next 12 months?’; and ‘How would you like staff numbers to change in the next 12 months?’.</a:t>
            </a: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1452731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Diamonds show the MPC’s baseline projection for Labour Force Survey unemployment in 2022 Q3, 2023 Q3, 2024 Q3 and 2025 Q3.</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456583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For those aged 16 and over. Employment includes employees and self-employed. Changes do not sum to zero as the population is estimated to have increased during the period.</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035254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HMRC,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Three-month moving averages. Latest data is for the three months to May 2022. Vacancy rate is the number of vacancies divided by total employment. The unemployment figures have been increased to reflect an MPC judgement that 10% of those furloughed between March 2020 and September 2021 were actively searching for work.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54881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Bank of England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The Bank’s Agents assign company visit scores on a regular basis. For this chart, the scores are associated with the following recruitment conditions: -5 and -4 are very loose; -3 and -2 are quite loose; -1, 0 and +1 are close to normal; +2 and +3 are quite tight and +4 and +5 are very tight. Data are for company visits carried out until the end of June 2022.</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826995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Changes since the three months to December 2019. Labour supply shows the number of people in employment and unemployment. Population contribution shows the increase in labour supply if the participation rate had been unchanged. Participation contribution shows the difference due to a changing participation rate. The number of people currently employed plus vacancies (additional desired employment) is a measure of labour demand.</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417621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Changes from the three months to December 2019, based on those aged 16–64. Other reasons include: discouraged workers; those awaiting the results of a job application; have not yet started looking for work; do not need or want employment; have given an uncategorised reason; or have not given a reason.</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977776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Bank of England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Taken from responses to the Agents’ survey on employment and pay. Responses were collected between 23 May and 6 July 2022. Question: ‘If you have experienced recruitment difficulties over the past 12 months, what are the sources of these?’.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507526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ONS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Data are quarterly. Latest data points are 2022 Q1 for hires and 2022 Q2 for vacancies. Hires are inflows into employment (for people aged 16–64) plus job-to-job flows (for people aged 16–69).</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9877788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smtClean="0"/>
              <a:t>August 2022</a:t>
            </a:r>
            <a:endParaRPr lang="en-GB" dirty="0"/>
          </a:p>
          <a:p>
            <a:r>
              <a:rPr lang="en-GB" dirty="0" smtClean="0"/>
              <a:t>In </a:t>
            </a:r>
            <a:r>
              <a:rPr lang="en-GB" dirty="0"/>
              <a:t>focus – Why is the labour market so tight?</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3.9: </a:t>
            </a:r>
            <a:r>
              <a:rPr lang="en-GB" sz="2400" dirty="0">
                <a:latin typeface="Arial" panose="020B0604020202020204" pitchFamily="34" charset="0"/>
                <a:cs typeface="Arial" panose="020B0604020202020204" pitchFamily="34" charset="0"/>
              </a:rPr>
              <a:t>Firms expect to expand headcount further in the coming year, but by less than they would ideally like</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Reported, expected and desired changes in businesses’ staff numbers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descr="Firms reported a 4% increase in staff numbers in the past 12 months and a 5% expected increased over the coming 12 months, even though they would ideally like highe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277601" cy="3743809"/>
          </a:xfrm>
          <a:prstGeom prst="rect">
            <a:avLst/>
          </a:prstGeom>
        </p:spPr>
      </p:pic>
    </p:spTree>
    <p:extLst>
      <p:ext uri="{BB962C8B-B14F-4D97-AF65-F5344CB8AC3E}">
        <p14:creationId xmlns:p14="http://schemas.microsoft.com/office/powerpoint/2010/main" val="902286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3.1: </a:t>
            </a:r>
            <a:r>
              <a:rPr lang="en-GB" sz="2400" dirty="0">
                <a:latin typeface="Arial" panose="020B0604020202020204" pitchFamily="34" charset="0"/>
                <a:cs typeface="Arial" panose="020B0604020202020204" pitchFamily="34" charset="0"/>
              </a:rPr>
              <a:t>The unemployment rate is expected to rise from the middle of 2023 following a slowing in demand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The unemployment rate and the MPC’s baseline projection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descr="The unemployment rate is expected to remain bradly flat over the next two quarters before rising each year to reach 6¼% by the end of the forecas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211664" cy="4140289"/>
          </a:xfrm>
          <a:prstGeom prst="rect">
            <a:avLst/>
          </a:prstGeom>
        </p:spPr>
      </p:pic>
    </p:spTree>
    <p:extLst>
      <p:ext uri="{BB962C8B-B14F-4D97-AF65-F5344CB8AC3E}">
        <p14:creationId xmlns:p14="http://schemas.microsoft.com/office/powerpoint/2010/main" val="752136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smtClean="0">
                <a:latin typeface="Arial" panose="020B0604020202020204" pitchFamily="34" charset="0"/>
                <a:cs typeface="Arial" panose="020B0604020202020204" pitchFamily="34" charset="0"/>
              </a:rPr>
              <a:t>Chart 3.2: Unemployment has fallen back but the number of people inactive in the labour market remains much higher than pre-</a:t>
            </a:r>
            <a:r>
              <a:rPr lang="en-GB" sz="2400" dirty="0" err="1" smtClean="0">
                <a:latin typeface="Arial" panose="020B0604020202020204" pitchFamily="34" charset="0"/>
                <a:cs typeface="Arial" panose="020B0604020202020204" pitchFamily="34" charset="0"/>
              </a:rPr>
              <a:t>Covid</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employment, unemployment and inactivity since 2019 </a:t>
            </a:r>
            <a:r>
              <a:rPr lang="en-GB" sz="2400" b="0" dirty="0" smtClean="0">
                <a:latin typeface="Arial" panose="020B0604020202020204" pitchFamily="34" charset="0"/>
                <a:cs typeface="Arial" panose="020B0604020202020204" pitchFamily="34" charset="0"/>
              </a:rPr>
              <a:t>Q4 </a:t>
            </a:r>
            <a:r>
              <a:rPr lang="en-GB" sz="2400" b="0" baseline="30000" dirty="0" smtClean="0">
                <a:latin typeface="Arial" panose="020B0604020202020204" pitchFamily="34" charset="0"/>
                <a:cs typeface="Arial" panose="020B0604020202020204" pitchFamily="34" charset="0"/>
              </a:rPr>
              <a:t>(a)</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activity remains much higher than in 2019 Q4, although it has fallen back recently, employment remains a little lowe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1"/>
            <a:ext cx="11036301" cy="4654364"/>
          </a:xfrm>
          <a:prstGeom prst="rect">
            <a:avLst/>
          </a:prstGeom>
        </p:spPr>
      </p:pic>
    </p:spTree>
    <p:extLst>
      <p:ext uri="{BB962C8B-B14F-4D97-AF65-F5344CB8AC3E}">
        <p14:creationId xmlns:p14="http://schemas.microsoft.com/office/powerpoint/2010/main" val="97868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3.3: </a:t>
            </a:r>
            <a:r>
              <a:rPr lang="en-GB" sz="2400" dirty="0">
                <a:latin typeface="Arial" panose="020B0604020202020204" pitchFamily="34" charset="0"/>
                <a:cs typeface="Arial" panose="020B0604020202020204" pitchFamily="34" charset="0"/>
              </a:rPr>
              <a:t>The vacancy rate is much higher than before the pandemic even though the unemployment rate is similar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Vacancy rate and unemployment </a:t>
            </a:r>
            <a:r>
              <a:rPr lang="en-GB" sz="2400" b="0" dirty="0" smtClean="0">
                <a:latin typeface="Arial" panose="020B0604020202020204" pitchFamily="34" charset="0"/>
                <a:cs typeface="Arial" panose="020B0604020202020204" pitchFamily="34" charset="0"/>
              </a:rPr>
              <a:t>rate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labour market has tightened by more than in previous cycles, as the vacancy rate is much higher for a given unemployment rate."/>
          <p:cNvPicPr>
            <a:picLocks noChangeAspect="1"/>
          </p:cNvPicPr>
          <p:nvPr/>
        </p:nvPicPr>
        <p:blipFill rotWithShape="1">
          <a:blip r:embed="rId3" cstate="print">
            <a:extLst>
              <a:ext uri="{28A0092B-C50C-407E-A947-70E740481C1C}">
                <a14:useLocalDpi xmlns:a14="http://schemas.microsoft.com/office/drawing/2010/main" val="0"/>
              </a:ext>
            </a:extLst>
          </a:blip>
          <a:srcRect b="2724"/>
          <a:stretch/>
        </p:blipFill>
        <p:spPr>
          <a:xfrm>
            <a:off x="457199" y="1752600"/>
            <a:ext cx="10299701" cy="4651425"/>
          </a:xfrm>
          <a:prstGeom prst="rect">
            <a:avLst/>
          </a:prstGeom>
        </p:spPr>
      </p:pic>
    </p:spTree>
    <p:extLst>
      <p:ext uri="{BB962C8B-B14F-4D97-AF65-F5344CB8AC3E}">
        <p14:creationId xmlns:p14="http://schemas.microsoft.com/office/powerpoint/2010/main" val="73067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3.4: Recruitment </a:t>
            </a:r>
            <a:r>
              <a:rPr lang="en-GB" sz="2400" dirty="0">
                <a:latin typeface="Arial" panose="020B0604020202020204" pitchFamily="34" charset="0"/>
                <a:cs typeface="Arial" panose="020B0604020202020204" pitchFamily="34" charset="0"/>
              </a:rPr>
              <a:t>difficulties are elevated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Agents’ company visit scores for recruitment conditions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The proportion of firms reporting that recruitment conditions are quite or very tight reached series highs in early 20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9575801" cy="5042752"/>
          </a:xfrm>
          <a:prstGeom prst="rect">
            <a:avLst/>
          </a:prstGeom>
        </p:spPr>
      </p:pic>
    </p:spTree>
    <p:extLst>
      <p:ext uri="{BB962C8B-B14F-4D97-AF65-F5344CB8AC3E}">
        <p14:creationId xmlns:p14="http://schemas.microsoft.com/office/powerpoint/2010/main" val="182722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3.5: </a:t>
            </a:r>
            <a:r>
              <a:rPr lang="en-GB" sz="2400" dirty="0">
                <a:latin typeface="Arial" panose="020B0604020202020204" pitchFamily="34" charset="0"/>
                <a:cs typeface="Arial" panose="020B0604020202020204" pitchFamily="34" charset="0"/>
              </a:rPr>
              <a:t>Labour supply remains below its pre-</a:t>
            </a:r>
            <a:r>
              <a:rPr lang="en-GB" sz="2400" dirty="0" err="1">
                <a:latin typeface="Arial" panose="020B0604020202020204" pitchFamily="34" charset="0"/>
                <a:cs typeface="Arial" panose="020B0604020202020204" pitchFamily="34" charset="0"/>
              </a:rPr>
              <a:t>Covid</a:t>
            </a:r>
            <a:r>
              <a:rPr lang="en-GB" sz="2400" dirty="0">
                <a:latin typeface="Arial" panose="020B0604020202020204" pitchFamily="34" charset="0"/>
                <a:cs typeface="Arial" panose="020B0604020202020204" pitchFamily="34" charset="0"/>
              </a:rPr>
              <a:t> level while labour demand has recovered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labour supply and labour demand since </a:t>
            </a:r>
            <a:r>
              <a:rPr lang="en-GB" sz="2400" b="0" dirty="0" smtClean="0">
                <a:latin typeface="Arial" panose="020B0604020202020204" pitchFamily="34" charset="0"/>
                <a:cs typeface="Arial" panose="020B0604020202020204" pitchFamily="34" charset="0"/>
              </a:rPr>
              <a:t>2019 Q4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descr="Labour supply remains lower than pre-Covid, driven by falling participation rates. Labour demand fell sharply early in the pandemic but has been above 2019 Q4 levels for some tim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752600"/>
            <a:ext cx="11277601" cy="4184256"/>
          </a:xfrm>
          <a:prstGeom prst="rect">
            <a:avLst/>
          </a:prstGeom>
        </p:spPr>
      </p:pic>
    </p:spTree>
    <p:extLst>
      <p:ext uri="{BB962C8B-B14F-4D97-AF65-F5344CB8AC3E}">
        <p14:creationId xmlns:p14="http://schemas.microsoft.com/office/powerpoint/2010/main" val="1869180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3.6: </a:t>
            </a:r>
            <a:r>
              <a:rPr lang="en-GB" sz="2400" dirty="0">
                <a:latin typeface="Arial" panose="020B0604020202020204" pitchFamily="34" charset="0"/>
                <a:cs typeface="Arial" panose="020B0604020202020204" pitchFamily="34" charset="0"/>
              </a:rPr>
              <a:t>Long-term sickness has driven much of the persistent rise in </a:t>
            </a:r>
            <a:r>
              <a:rPr lang="en-GB" sz="2400" dirty="0" smtClean="0">
                <a:latin typeface="Arial" panose="020B0604020202020204" pitchFamily="34" charset="0"/>
                <a:cs typeface="Arial" panose="020B0604020202020204" pitchFamily="34" charset="0"/>
              </a:rPr>
              <a:t>inactivity</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 in inactivity since 2019 Q4 by </a:t>
            </a:r>
            <a:r>
              <a:rPr lang="en-GB" sz="2400" b="0" dirty="0" smtClean="0">
                <a:latin typeface="Arial" panose="020B0604020202020204" pitchFamily="34" charset="0"/>
                <a:cs typeface="Arial" panose="020B0604020202020204" pitchFamily="34" charset="0"/>
              </a:rPr>
              <a:t>reason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Long-term sickness and retirement, amongst other factors, are still pushing up on inactivity relative to 2019 Q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9791700" cy="4650672"/>
          </a:xfrm>
          <a:prstGeom prst="rect">
            <a:avLst/>
          </a:prstGeom>
        </p:spPr>
      </p:pic>
    </p:spTree>
    <p:extLst>
      <p:ext uri="{BB962C8B-B14F-4D97-AF65-F5344CB8AC3E}">
        <p14:creationId xmlns:p14="http://schemas.microsoft.com/office/powerpoint/2010/main" val="1334714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3.7: </a:t>
            </a:r>
            <a:r>
              <a:rPr lang="en-GB" sz="2400" dirty="0">
                <a:latin typeface="Arial" panose="020B0604020202020204" pitchFamily="34" charset="0"/>
                <a:cs typeface="Arial" panose="020B0604020202020204" pitchFamily="34" charset="0"/>
              </a:rPr>
              <a:t>A lack of EU workers is one factor behind recruitment difficulties, although increased demand for labour and higher wages offered elsewhere appear most important</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Sources of recruitment and retention difficulties for </a:t>
            </a:r>
            <a:r>
              <a:rPr lang="en-GB" sz="2400" b="0" dirty="0" smtClean="0">
                <a:latin typeface="Arial" panose="020B0604020202020204" pitchFamily="34" charset="0"/>
                <a:cs typeface="Arial" panose="020B0604020202020204" pitchFamily="34" charset="0"/>
              </a:rPr>
              <a:t>firms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Around 80% of employers cited increased demand for labour and higher wages offered elsewhere as important sources of difficulties. Lack of availability of EU workers was cited by more than 40% of employers, a similar proportion to employee lifestyle preference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2210300"/>
            <a:ext cx="10680701" cy="4178089"/>
          </a:xfrm>
          <a:prstGeom prst="rect">
            <a:avLst/>
          </a:prstGeom>
        </p:spPr>
      </p:pic>
    </p:spTree>
    <p:extLst>
      <p:ext uri="{BB962C8B-B14F-4D97-AF65-F5344CB8AC3E}">
        <p14:creationId xmlns:p14="http://schemas.microsoft.com/office/powerpoint/2010/main" val="1419499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3.8: </a:t>
            </a:r>
            <a:r>
              <a:rPr lang="en-GB" sz="2400" dirty="0">
                <a:latin typeface="Arial" panose="020B0604020202020204" pitchFamily="34" charset="0"/>
                <a:cs typeface="Arial" panose="020B0604020202020204" pitchFamily="34" charset="0"/>
              </a:rPr>
              <a:t>Hiring increased sharply from its </a:t>
            </a:r>
            <a:r>
              <a:rPr lang="en-GB" sz="2400" dirty="0" err="1">
                <a:latin typeface="Arial" panose="020B0604020202020204" pitchFamily="34" charset="0"/>
                <a:cs typeface="Arial" panose="020B0604020202020204" pitchFamily="34" charset="0"/>
              </a:rPr>
              <a:t>Covid</a:t>
            </a:r>
            <a:r>
              <a:rPr lang="en-GB" sz="2400" dirty="0">
                <a:latin typeface="Arial" panose="020B0604020202020204" pitchFamily="34" charset="0"/>
                <a:cs typeface="Arial" panose="020B0604020202020204" pitchFamily="34" charset="0"/>
              </a:rPr>
              <a:t> trough but has flattened off</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Vacancies and </a:t>
            </a:r>
            <a:r>
              <a:rPr lang="en-GB" sz="2400" b="0" dirty="0" smtClean="0">
                <a:latin typeface="Arial" panose="020B0604020202020204" pitchFamily="34" charset="0"/>
                <a:cs typeface="Arial" panose="020B0604020202020204" pitchFamily="34" charset="0"/>
              </a:rPr>
              <a:t>hires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Hires and vacancies tend to move together over time. Hires have increased sharply recently, alongside vacancies, but have flattened off in latest quarter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 y="1370013"/>
            <a:ext cx="11277601" cy="4091904"/>
          </a:xfrm>
          <a:prstGeom prst="rect">
            <a:avLst/>
          </a:prstGeom>
        </p:spPr>
      </p:pic>
    </p:spTree>
    <p:extLst>
      <p:ext uri="{BB962C8B-B14F-4D97-AF65-F5344CB8AC3E}">
        <p14:creationId xmlns:p14="http://schemas.microsoft.com/office/powerpoint/2010/main" val="55337434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1716</TotalTime>
  <Words>910</Words>
  <Application>Microsoft Office PowerPoint</Application>
  <PresentationFormat>Widescreen</PresentationFormat>
  <Paragraphs>30</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Century Gothic</vt:lpstr>
      <vt:lpstr>Bank LINKS Template</vt:lpstr>
      <vt:lpstr>PowerPoint Presentation</vt:lpstr>
      <vt:lpstr>Chart 3.1: The unemployment rate is expected to rise from the middle of 2023 following a slowing in demand The unemployment rate and the MPC’s baseline projection (a) </vt:lpstr>
      <vt:lpstr>Chart 3.2: Unemployment has fallen back but the number of people inactive in the labour market remains much higher than pre-Covid Changes in employment, unemployment and inactivity since 2019 Q4 (a) </vt:lpstr>
      <vt:lpstr>Chart 3.3: The vacancy rate is much higher than before the pandemic even though the unemployment rate is similar Vacancy rate and unemployment rate (a) </vt:lpstr>
      <vt:lpstr>Chart 3.4: Recruitment difficulties are elevated Agents’ company visit scores for recruitment conditions (a) </vt:lpstr>
      <vt:lpstr>Chart 3.5: Labour supply remains below its pre-Covid level while labour demand has recovered Changes in labour supply and labour demand since 2019 Q4 (a) </vt:lpstr>
      <vt:lpstr>Chart 3.6: Long-term sickness has driven much of the persistent rise in inactivity Change in inactivity since 2019 Q4 by reason (a) </vt:lpstr>
      <vt:lpstr>Chart 3.7: A lack of EU workers is one factor behind recruitment difficulties, although increased demand for labour and higher wages offered elsewhere appear most important Sources of recruitment and retention difficulties for firms (a) </vt:lpstr>
      <vt:lpstr>Chart 3.8: Hiring increased sharply from its Covid trough but has flattened off Vacancies and hires (a) </vt:lpstr>
      <vt:lpstr>Chart 3.9: Firms expect to expand headcount further in the coming year, but by less than they would ideally like Reported, expected and desired changes in businesses’ staff numbers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2022</dc:title>
  <dc:subject>3: In focus – Why is the labour market so tight?</dc:subject>
  <dc:creator>Bank of England</dc:creator>
  <cp:lastModifiedBy>Lowe, Paul</cp:lastModifiedBy>
  <cp:revision>100</cp:revision>
  <dcterms:created xsi:type="dcterms:W3CDTF">2022-03-15T15:50:20Z</dcterms:created>
  <dcterms:modified xsi:type="dcterms:W3CDTF">2022-08-03T16:53:57Z</dcterms:modified>
</cp:coreProperties>
</file>