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2"/>
  </p:notesMasterIdLst>
  <p:sldIdLst>
    <p:sldId id="415" r:id="rId2"/>
    <p:sldId id="428" r:id="rId3"/>
    <p:sldId id="429" r:id="rId4"/>
    <p:sldId id="437" r:id="rId5"/>
    <p:sldId id="435" r:id="rId6"/>
    <p:sldId id="436" r:id="rId7"/>
    <p:sldId id="438" r:id="rId8"/>
    <p:sldId id="439" r:id="rId9"/>
    <p:sldId id="440" r:id="rId10"/>
    <p:sldId id="441" r:id="rId11"/>
    <p:sldId id="442" r:id="rId12"/>
    <p:sldId id="443" r:id="rId13"/>
    <p:sldId id="444" r:id="rId14"/>
    <p:sldId id="445" r:id="rId15"/>
    <p:sldId id="446" r:id="rId16"/>
    <p:sldId id="447" r:id="rId17"/>
    <p:sldId id="448" r:id="rId18"/>
    <p:sldId id="449" r:id="rId19"/>
    <p:sldId id="450" r:id="rId20"/>
    <p:sldId id="451" r:id="rId21"/>
    <p:sldId id="452" r:id="rId22"/>
    <p:sldId id="453" r:id="rId23"/>
    <p:sldId id="454" r:id="rId24"/>
    <p:sldId id="455" r:id="rId25"/>
    <p:sldId id="456" r:id="rId26"/>
    <p:sldId id="457" r:id="rId27"/>
    <p:sldId id="458" r:id="rId28"/>
    <p:sldId id="459" r:id="rId29"/>
    <p:sldId id="460" r:id="rId30"/>
    <p:sldId id="46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272" autoAdjust="0"/>
    <p:restoredTop sz="77150" autoAdjust="0"/>
  </p:normalViewPr>
  <p:slideViewPr>
    <p:cSldViewPr snapToGrid="0" showGuides="1">
      <p:cViewPr varScale="1">
        <p:scale>
          <a:sx n="75" d="100"/>
          <a:sy n="75" d="100"/>
        </p:scale>
        <p:origin x="86" y="114"/>
      </p:cViewPr>
      <p:guideLst/>
    </p:cSldViewPr>
  </p:slideViewPr>
  <p:notesTextViewPr>
    <p:cViewPr>
      <p:scale>
        <a:sx n="3" d="2"/>
        <a:sy n="3" d="2"/>
      </p:scale>
      <p:origin x="0" y="0"/>
    </p:cViewPr>
  </p:notesTextViewPr>
  <p:sorterViewPr>
    <p:cViewPr>
      <p:scale>
        <a:sx n="110" d="100"/>
        <a:sy n="110" d="100"/>
      </p:scale>
      <p:origin x="0" y="-788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03/08/2022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The lighter diamonds show Bank staff’s projections at the time of the May 2022 Monetary Policy Report. The darker diamonds show Bank staff’s current projections. Projections for GDP and the unemployment rate are quarterly and show Q2 and Q3 (May projections show Q1 and Q2). Projections for CPI inflation are monthly and show July to September (May projections show April to June). GDP and unemployment rate 2022 Q2 projections are based on official data to May. CPI inflation figure is an outturn.</a:t>
            </a:r>
          </a:p>
        </p:txBody>
      </p:sp>
      <p:sp>
        <p:nvSpPr>
          <p:cNvPr id="4" name="Slide Number Placeholder 3"/>
          <p:cNvSpPr>
            <a:spLocks noGrp="1"/>
          </p:cNvSpPr>
          <p:nvPr>
            <p:ph type="sldNum" sz="quarter" idx="10"/>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2456583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Diamonds show quarterly headline GDP growth. Gold bars are Bank staff estimates for the contribution of the extra bank holiday in June. Purple bars show adjusted market sector output, as a proxy for ‘underlying growth’. Orange bars are contributions of output in government services to quarterly GDP, including the vaccination and Test and Trace programmes. Data for Q2 and Q3 are Bank staff projections.</a:t>
            </a:r>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217923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 S&amp;P Global/CIPS.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A reading of above 50 indicates positive change on the previous month while a reading below 50 indicates negative change. UK composite output, new orders and future output indices. Latest data are flash estimates for July 2022.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4268558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Based on adults who said their cost of living had increased. Question: ‘Which of the following are you doing because your cost of living has increased?’. Respondents were able to choose more than one answer. Survey conducted 6–17 July 2022.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2462216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 </a:t>
            </a:r>
            <a:r>
              <a:rPr lang="en-GB" sz="1200" kern="1200" dirty="0" err="1" smtClean="0">
                <a:solidFill>
                  <a:schemeClr val="tx1"/>
                </a:solidFill>
                <a:effectLst/>
                <a:latin typeface="+mn-lt"/>
                <a:ea typeface="+mn-ea"/>
                <a:cs typeface="+mn-cs"/>
              </a:rPr>
              <a:t>GfK</a:t>
            </a:r>
            <a:r>
              <a:rPr lang="en-GB" sz="1200" kern="1200" dirty="0" smtClean="0">
                <a:solidFill>
                  <a:schemeClr val="tx1"/>
                </a:solidFill>
                <a:effectLst/>
                <a:latin typeface="+mn-lt"/>
                <a:ea typeface="+mn-ea"/>
                <a:cs typeface="+mn-cs"/>
              </a:rPr>
              <a:t>.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a:t>
            </a:r>
            <a:r>
              <a:rPr lang="en-GB" sz="1200" kern="1200" dirty="0" err="1" smtClean="0">
                <a:solidFill>
                  <a:schemeClr val="tx1"/>
                </a:solidFill>
                <a:effectLst/>
                <a:latin typeface="+mn-lt"/>
                <a:ea typeface="+mn-ea"/>
                <a:cs typeface="+mn-cs"/>
              </a:rPr>
              <a:t>GfK</a:t>
            </a:r>
            <a:r>
              <a:rPr lang="en-GB" sz="1200" kern="1200" dirty="0" smtClean="0">
                <a:solidFill>
                  <a:schemeClr val="tx1"/>
                </a:solidFill>
                <a:effectLst/>
                <a:latin typeface="+mn-lt"/>
                <a:ea typeface="+mn-ea"/>
                <a:cs typeface="+mn-cs"/>
              </a:rPr>
              <a:t> Consumer Confidence Index and sub-indices based on the net balances of respondents reporting that they expect their personal financial situation and the general economic situation to improve over the next 12 months. Latest data points are for July 2022, with the survey conducted between 1 July and 12 July 2022. Not seasonally adjusted.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4001365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Diamonds show Bank staff projections for 2022 Q2, Q3 and Q4. Bars may not sum to total due to rounding. Income includes non-profit institutions serving households. See footnote (q) in Table 1.D for the definition of real post-tax household income.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4206674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Spot price is the one-day forward price of UK natural gas. August 2022 curve is the 15 working day average to 26 July 2022 and the May 2022 curve is the 15 working day average to 26 April 2022.</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209629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Department for Business, Energy and Industrial Strategy, ONS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Figures in parentheses are CPI basket weights in 2021 and do not sum to 100 due to rounding. Data to June 2022. Bank staff projection from July 2022 to December 2022. Fuels and lubricants estimates use Department for Business, Energy and Industrial Strategy petrol price data for July 2022 and then are based on the sterling oil futures curve. Other goods is the difference between CPI inflation and the other contributions identified in the chart.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2761007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ONS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Wage equation based on Yellen (2017). Short-term inflation expectations are based on the Barclays </a:t>
            </a:r>
            <a:r>
              <a:rPr lang="en-GB" sz="1200" kern="1200" dirty="0" err="1" smtClean="0">
                <a:solidFill>
                  <a:schemeClr val="tx1"/>
                </a:solidFill>
                <a:effectLst/>
                <a:latin typeface="+mn-lt"/>
                <a:ea typeface="+mn-ea"/>
                <a:cs typeface="+mn-cs"/>
              </a:rPr>
              <a:t>Basix</a:t>
            </a:r>
            <a:r>
              <a:rPr lang="en-GB" sz="1200" kern="1200" dirty="0" smtClean="0">
                <a:solidFill>
                  <a:schemeClr val="tx1"/>
                </a:solidFill>
                <a:effectLst/>
                <a:latin typeface="+mn-lt"/>
                <a:ea typeface="+mn-ea"/>
                <a:cs typeface="+mn-cs"/>
              </a:rPr>
              <a:t> Index and the </a:t>
            </a:r>
            <a:r>
              <a:rPr lang="en-GB" sz="1200" kern="1200" dirty="0" err="1" smtClean="0">
                <a:solidFill>
                  <a:schemeClr val="tx1"/>
                </a:solidFill>
                <a:effectLst/>
                <a:latin typeface="+mn-lt"/>
                <a:ea typeface="+mn-ea"/>
                <a:cs typeface="+mn-cs"/>
              </a:rPr>
              <a:t>YouGov</a:t>
            </a:r>
            <a:r>
              <a:rPr lang="en-GB" sz="1200" kern="1200" dirty="0" smtClean="0">
                <a:solidFill>
                  <a:schemeClr val="tx1"/>
                </a:solidFill>
                <a:effectLst/>
                <a:latin typeface="+mn-lt"/>
                <a:ea typeface="+mn-ea"/>
                <a:cs typeface="+mn-cs"/>
              </a:rPr>
              <a:t>/Citigroup one year ahead measure of household inflation expectations. Slack is based on the MPC’s estimate of the unemployment gap. Productivity growth is based on long-run market sector productivity growth per head. The unexplained component is the residual.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3473593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Bank of England, including the wage settlements database (which draws on information from the Bank’s Agents, Incomes Data Research, Incomes Data Services, Industrial Relations Services and the Labour Research Department).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Companies were asked to state their expected average UK pay settlement for the next 12 months in the July survey. Companies were asked to state their expected average UK pay settlement for 2022 in the January survey. Bank of England private sector settlements based on average over the previous 12 months, using monthly data.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2564324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DMP Survey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Three-month moving average. The index is constructed using the standard deviations of expected firm-level price growth over the next 12 months. Latest data from the July 2022 DMP Survey.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1225156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See footnote (c) of Table 1.E for definition. Figures for 2022 Q2 and Q3 are Bank staff projections. These projections do not include the Advance Estimate of US 2022 Q2 GDP and the Preliminary Flash Estimate of euro-area 2022 Q2 GDP which were released after the data cut-off.</a:t>
            </a:r>
          </a:p>
        </p:txBody>
      </p:sp>
      <p:sp>
        <p:nvSpPr>
          <p:cNvPr id="4" name="Slide Number Placeholder 3"/>
          <p:cNvSpPr>
            <a:spLocks noGrp="1"/>
          </p:cNvSpPr>
          <p:nvPr>
            <p:ph type="sldNum" sz="quarter" idx="10"/>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1035254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Bank of England, Citigroup, </a:t>
            </a:r>
            <a:r>
              <a:rPr lang="en-GB" sz="1200" kern="1200" dirty="0" err="1" smtClean="0">
                <a:solidFill>
                  <a:schemeClr val="tx1"/>
                </a:solidFill>
                <a:effectLst/>
                <a:latin typeface="+mn-lt"/>
                <a:ea typeface="+mn-ea"/>
                <a:cs typeface="+mn-cs"/>
              </a:rPr>
              <a:t>Ipsos</a:t>
            </a:r>
            <a:r>
              <a:rPr lang="en-GB" sz="1200" kern="1200" dirty="0" smtClean="0">
                <a:solidFill>
                  <a:schemeClr val="tx1"/>
                </a:solidFill>
                <a:effectLst/>
                <a:latin typeface="+mn-lt"/>
                <a:ea typeface="+mn-ea"/>
                <a:cs typeface="+mn-cs"/>
              </a:rPr>
              <a:t> Mori, </a:t>
            </a:r>
            <a:r>
              <a:rPr lang="en-GB" sz="1200" kern="1200" dirty="0" err="1" smtClean="0">
                <a:solidFill>
                  <a:schemeClr val="tx1"/>
                </a:solidFill>
                <a:effectLst/>
                <a:latin typeface="+mn-lt"/>
                <a:ea typeface="+mn-ea"/>
                <a:cs typeface="+mn-cs"/>
              </a:rPr>
              <a:t>YouGov</a:t>
            </a:r>
            <a:r>
              <a:rPr lang="en-GB" sz="1200" kern="1200" dirty="0" smtClean="0">
                <a:solidFill>
                  <a:schemeClr val="tx1"/>
                </a:solidFill>
                <a:effectLst/>
                <a:latin typeface="+mn-lt"/>
                <a:ea typeface="+mn-ea"/>
                <a:cs typeface="+mn-cs"/>
              </a:rPr>
              <a:t> and Bank calculations.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Data are not seasonally adjusted. See Table 2.B in the February </a:t>
            </a:r>
            <a:r>
              <a:rPr lang="en-GB" sz="1200" kern="1200" smtClean="0">
                <a:solidFill>
                  <a:schemeClr val="tx1"/>
                </a:solidFill>
                <a:effectLst/>
                <a:latin typeface="+mn-lt"/>
                <a:ea typeface="+mn-ea"/>
                <a:cs typeface="+mn-cs"/>
              </a:rPr>
              <a:t>Report for </a:t>
            </a:r>
            <a:r>
              <a:rPr lang="en-GB" sz="1200" kern="1200" dirty="0" smtClean="0">
                <a:solidFill>
                  <a:schemeClr val="tx1"/>
                </a:solidFill>
                <a:effectLst/>
                <a:latin typeface="+mn-lt"/>
                <a:ea typeface="+mn-ea"/>
                <a:cs typeface="+mn-cs"/>
              </a:rPr>
              <a:t>more information about the different measures.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729807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The Bank’s quoted rates series are weighted monthly average rates advertised by all UK banks and building societies with products meeting the specific criteria. In February 2019 the method used to calculate these data was changed. For more information, see ‘Introduction of new Quoted Rates data – </a:t>
            </a:r>
            <a:r>
              <a:rPr lang="en-GB" sz="1200" kern="1200" dirty="0" err="1" smtClean="0">
                <a:solidFill>
                  <a:schemeClr val="tx1"/>
                </a:solidFill>
                <a:effectLst/>
                <a:latin typeface="+mn-lt"/>
                <a:ea typeface="+mn-ea"/>
                <a:cs typeface="+mn-cs"/>
              </a:rPr>
              <a:t>Bankstats</a:t>
            </a:r>
            <a:r>
              <a:rPr lang="en-GB" sz="1200" kern="1200" dirty="0" smtClean="0">
                <a:solidFill>
                  <a:schemeClr val="tx1"/>
                </a:solidFill>
                <a:effectLst/>
                <a:latin typeface="+mn-lt"/>
                <a:ea typeface="+mn-ea"/>
                <a:cs typeface="+mn-cs"/>
              </a:rPr>
              <a:t> </a:t>
            </a:r>
            <a:r>
              <a:rPr lang="en-GB" sz="1200" kern="1200" smtClean="0">
                <a:solidFill>
                  <a:schemeClr val="tx1"/>
                </a:solidFill>
                <a:effectLst/>
                <a:latin typeface="+mn-lt"/>
                <a:ea typeface="+mn-ea"/>
                <a:cs typeface="+mn-cs"/>
              </a:rPr>
              <a:t>article’. </a:t>
            </a:r>
            <a:r>
              <a:rPr lang="en-GB" sz="1200" kern="1200" dirty="0" smtClean="0">
                <a:solidFill>
                  <a:schemeClr val="tx1"/>
                </a:solidFill>
                <a:effectLst/>
                <a:latin typeface="+mn-lt"/>
                <a:ea typeface="+mn-ea"/>
                <a:cs typeface="+mn-cs"/>
              </a:rPr>
              <a:t>Latest quoted rates data are flash estimates for July using data to 25 July and are provisional until publication on 5 August.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3905024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Prior to 2011 the spread is constructed using data on time deposit spreads and assumes that spreads on time deposits and instant access accounts moved in parallel. Data are monthly averages to 25 July.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913332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Sources: Bank of England, Bloomberg Finance L.P. and Bank calculations.</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(a) See footnote (a) on Chart A. Data are monthly averages to 25 July compared to monthly averages in August 2021 and November 2021 respectively. Data are rounded to the nearest 5 basis points.</a:t>
            </a:r>
          </a:p>
          <a:p>
            <a:endParaRPr lang="en-GB" dirty="0"/>
          </a:p>
        </p:txBody>
      </p:sp>
      <p:sp>
        <p:nvSpPr>
          <p:cNvPr id="4" name="Slide Number Placeholder 3"/>
          <p:cNvSpPr>
            <a:spLocks noGrp="1"/>
          </p:cNvSpPr>
          <p:nvPr>
            <p:ph type="sldNum" sz="quarter" idx="10"/>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1198063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OECD and 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Latest data points are for June 2022. All OECD member countries are shown except Australia, New Zealand and Turkey. See OECD – CPIs – Frequently Asked Questions for more details.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27</a:t>
            </a:fld>
            <a:endParaRPr lang="en-GB"/>
          </a:p>
        </p:txBody>
      </p:sp>
    </p:spTree>
    <p:extLst>
      <p:ext uri="{BB962C8B-B14F-4D97-AF65-F5344CB8AC3E}">
        <p14:creationId xmlns:p14="http://schemas.microsoft.com/office/powerpoint/2010/main" val="725970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Eurostat, ONS,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US Bureau of Economic Analysis, US Bureau of </a:t>
            </a:r>
            <a:r>
              <a:rPr lang="en-GB" sz="1200" kern="1200" dirty="0" err="1" smtClean="0">
                <a:solidFill>
                  <a:schemeClr val="tx1"/>
                </a:solidFill>
                <a:effectLst/>
                <a:latin typeface="+mn-lt"/>
                <a:ea typeface="+mn-ea"/>
                <a:cs typeface="+mn-cs"/>
              </a:rPr>
              <a:t>Labor</a:t>
            </a:r>
            <a:r>
              <a:rPr lang="en-GB" sz="1200" kern="1200" dirty="0" smtClean="0">
                <a:solidFill>
                  <a:schemeClr val="tx1"/>
                </a:solidFill>
                <a:effectLst/>
                <a:latin typeface="+mn-lt"/>
                <a:ea typeface="+mn-ea"/>
                <a:cs typeface="+mn-cs"/>
              </a:rPr>
              <a:t> Statistics and Bank calculations.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Energy includes fuel and household energy bills. Other goods is the difference between overall inflation and the other contributions identified on the chart, and therefore includes alcohol and tobacco.</a:t>
            </a:r>
          </a:p>
        </p:txBody>
      </p:sp>
      <p:sp>
        <p:nvSpPr>
          <p:cNvPr id="4" name="Slide Number Placeholder 3"/>
          <p:cNvSpPr>
            <a:spLocks noGrp="1"/>
          </p:cNvSpPr>
          <p:nvPr>
            <p:ph type="sldNum" sz="quarter" idx="10"/>
          </p:nvPr>
        </p:nvSpPr>
        <p:spPr/>
        <p:txBody>
          <a:bodyPr/>
          <a:lstStyle/>
          <a:p>
            <a:fld id="{2F5E53B0-EFB7-4B0E-B012-E676534541B5}" type="slidenum">
              <a:rPr lang="en-GB" smtClean="0"/>
              <a:t>28</a:t>
            </a:fld>
            <a:endParaRPr lang="en-GB"/>
          </a:p>
        </p:txBody>
      </p:sp>
    </p:spTree>
    <p:extLst>
      <p:ext uri="{BB962C8B-B14F-4D97-AF65-F5344CB8AC3E}">
        <p14:creationId xmlns:p14="http://schemas.microsoft.com/office/powerpoint/2010/main" val="3091814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Eurostat, ONS, US Bureau of Economic Analysis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Energy includes fuel and household bills. Food includes non-alcoholic beverages.</a:t>
            </a:r>
          </a:p>
        </p:txBody>
      </p:sp>
      <p:sp>
        <p:nvSpPr>
          <p:cNvPr id="4" name="Slide Number Placeholder 3"/>
          <p:cNvSpPr>
            <a:spLocks noGrp="1"/>
          </p:cNvSpPr>
          <p:nvPr>
            <p:ph type="sldNum" sz="quarter" idx="10"/>
          </p:nvPr>
        </p:nvSpPr>
        <p:spPr/>
        <p:txBody>
          <a:bodyPr/>
          <a:lstStyle/>
          <a:p>
            <a:fld id="{2F5E53B0-EFB7-4B0E-B012-E676534541B5}" type="slidenum">
              <a:rPr lang="en-GB" smtClean="0"/>
              <a:t>29</a:t>
            </a:fld>
            <a:endParaRPr lang="en-GB"/>
          </a:p>
        </p:txBody>
      </p:sp>
    </p:spTree>
    <p:extLst>
      <p:ext uri="{BB962C8B-B14F-4D97-AF65-F5344CB8AC3E}">
        <p14:creationId xmlns:p14="http://schemas.microsoft.com/office/powerpoint/2010/main" val="4025110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Eurostat, ONS, US Bureau of Economic Analysis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Core goods is all goods except energy, food and beverages. In the case of the UK and euro area, it also excludes tobacco.</a:t>
            </a:r>
          </a:p>
        </p:txBody>
      </p:sp>
      <p:sp>
        <p:nvSpPr>
          <p:cNvPr id="4" name="Slide Number Placeholder 3"/>
          <p:cNvSpPr>
            <a:spLocks noGrp="1"/>
          </p:cNvSpPr>
          <p:nvPr>
            <p:ph type="sldNum" sz="quarter" idx="10"/>
          </p:nvPr>
        </p:nvSpPr>
        <p:spPr/>
        <p:txBody>
          <a:bodyPr/>
          <a:lstStyle/>
          <a:p>
            <a:fld id="{2F5E53B0-EFB7-4B0E-B012-E676534541B5}" type="slidenum">
              <a:rPr lang="en-GB" smtClean="0"/>
              <a:t>30</a:t>
            </a:fld>
            <a:endParaRPr lang="en-GB"/>
          </a:p>
        </p:txBody>
      </p:sp>
    </p:spTree>
    <p:extLst>
      <p:ext uri="{BB962C8B-B14F-4D97-AF65-F5344CB8AC3E}">
        <p14:creationId xmlns:p14="http://schemas.microsoft.com/office/powerpoint/2010/main" val="877769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Bureau of </a:t>
            </a:r>
            <a:r>
              <a:rPr lang="en-GB" sz="1200" kern="1200" dirty="0" err="1" smtClean="0">
                <a:solidFill>
                  <a:schemeClr val="tx1"/>
                </a:solidFill>
                <a:effectLst/>
                <a:latin typeface="+mn-lt"/>
                <a:ea typeface="+mn-ea"/>
                <a:cs typeface="+mn-cs"/>
              </a:rPr>
              <a:t>Labor</a:t>
            </a:r>
            <a:r>
              <a:rPr lang="en-GB" sz="1200" kern="1200" dirty="0" smtClean="0">
                <a:solidFill>
                  <a:schemeClr val="tx1"/>
                </a:solidFill>
                <a:effectLst/>
                <a:latin typeface="+mn-lt"/>
                <a:ea typeface="+mn-ea"/>
                <a:cs typeface="+mn-cs"/>
              </a:rPr>
              <a:t> Statistics, ECB, Eurostat, ONS,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Unemployment rates are monthly data to May in the UK and euro area, and to June in the US. Wage measures are monthly US average hourly earnings to June, monthly UK underlying pay growth, using Bank staff estimates to adjust private sector regular pay growth for furlough and compositional effects, to May, and quarterly euro-area negotiated wages to 2022 Q1. The diamond shows the Bank staff projection for UK underlying pay growth in June 2022. </a:t>
            </a:r>
          </a:p>
        </p:txBody>
      </p:sp>
      <p:sp>
        <p:nvSpPr>
          <p:cNvPr id="4" name="Slide Number Placeholder 3"/>
          <p:cNvSpPr>
            <a:spLocks noGrp="1"/>
          </p:cNvSpPr>
          <p:nvPr>
            <p:ph type="sldNum" sz="quarter" idx="10"/>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54881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Daily data to 26 July. The Dutch Title Transfer Facility pricing point is used for the European price. European spot gas prices have risen by substantially more than in the US reflecting the segmentation of the global gas market.</a:t>
            </a:r>
          </a:p>
        </p:txBody>
      </p:sp>
      <p:sp>
        <p:nvSpPr>
          <p:cNvPr id="4" name="Slide Number Placeholder 3"/>
          <p:cNvSpPr>
            <a:spLocks noGrp="1"/>
          </p:cNvSpPr>
          <p:nvPr>
            <p:ph type="sldNum" sz="quarter" idx="10"/>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826995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S&amp;P indices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Daily data to 26 July. Calculated using S&amp;P GSCI US dollar commodity price indices, the ‘Agricultural goods’ series is based on the total agricultural and livestock S&amp;P Commodity Index and the ‘Oil’ series is based on US dollar Brent forward prices for delivery in 10–25 days’ time. </a:t>
            </a:r>
          </a:p>
        </p:txBody>
      </p:sp>
      <p:sp>
        <p:nvSpPr>
          <p:cNvPr id="4" name="Slide Number Placeholder 3"/>
          <p:cNvSpPr>
            <a:spLocks noGrp="1"/>
          </p:cNvSpPr>
          <p:nvPr>
            <p:ph type="sldNum" sz="quarter" idx="10"/>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417621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IHS </a:t>
            </a:r>
            <a:r>
              <a:rPr lang="en-GB" sz="1200" kern="1200" dirty="0" err="1" smtClean="0">
                <a:solidFill>
                  <a:schemeClr val="tx1"/>
                </a:solidFill>
                <a:effectLst/>
                <a:latin typeface="+mn-lt"/>
                <a:ea typeface="+mn-ea"/>
                <a:cs typeface="+mn-cs"/>
              </a:rPr>
              <a:t>Markit</a:t>
            </a:r>
            <a:r>
              <a:rPr lang="en-GB" sz="1200" kern="1200" dirty="0" smtClean="0">
                <a:solidFill>
                  <a:schemeClr val="tx1"/>
                </a:solidFill>
                <a:effectLst/>
                <a:latin typeface="+mn-lt"/>
                <a:ea typeface="+mn-ea"/>
                <a:cs typeface="+mn-cs"/>
              </a:rPr>
              <a:t>, JPMorgan, </a:t>
            </a:r>
            <a:r>
              <a:rPr lang="en-GB" sz="1200" kern="1200" dirty="0" err="1" smtClean="0">
                <a:solidFill>
                  <a:schemeClr val="tx1"/>
                </a:solidFill>
                <a:effectLst/>
                <a:latin typeface="+mn-lt"/>
                <a:ea typeface="+mn-ea"/>
                <a:cs typeface="+mn-cs"/>
              </a:rPr>
              <a:t>Refinitiv</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Eikon</a:t>
            </a:r>
            <a:r>
              <a:rPr lang="en-GB" sz="1200" kern="1200" dirty="0" smtClean="0">
                <a:solidFill>
                  <a:schemeClr val="tx1"/>
                </a:solidFill>
                <a:effectLst/>
                <a:latin typeface="+mn-lt"/>
                <a:ea typeface="+mn-ea"/>
                <a:cs typeface="+mn-cs"/>
              </a:rPr>
              <a:t> from LSEG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Indicators are estimated by Bank staff using principal component analysis on a range of PMIs for supply constraints in the manufacturing sector (supplier delivery times, stocks of purchases, stocks of finished goods, input prices and backlogs of work). Before principal components are estimated, these indicators are regressed on the new orders PMI to control for movements in demand. Latest data are for June 2022.</a:t>
            </a:r>
          </a:p>
        </p:txBody>
      </p:sp>
      <p:sp>
        <p:nvSpPr>
          <p:cNvPr id="4" name="Slide Number Placeholder 3"/>
          <p:cNvSpPr>
            <a:spLocks noGrp="1"/>
          </p:cNvSpPr>
          <p:nvPr>
            <p:ph type="sldNum" sz="quarter" idx="10"/>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977776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All data as of 26 July 2022 except for ECB deposit rate and Federal funds rate which are to 27 July 2022. The August and May curves are estimated using instantaneous forward overnight swap rates in the 15 working days to 26 July 2022 and 26 April 2022 respectively. Federal funds rate is the upper bound of the target range.</a:t>
            </a:r>
          </a:p>
        </p:txBody>
      </p:sp>
      <p:sp>
        <p:nvSpPr>
          <p:cNvPr id="4" name="Slide Number Placeholder 3"/>
          <p:cNvSpPr>
            <a:spLocks noGrp="1"/>
          </p:cNvSpPr>
          <p:nvPr>
            <p:ph type="sldNum" sz="quarter" idx="10"/>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3507526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Sources: Bloomberg Finance L.P. and Bank calculations.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Five‑year inflation, five years ahead and two‑year inflation, five years ahead, derived from swaps. The instruments are linked to the UK RPI, US CPI and euro‑area HICP measures of inflation respectively. UK RPI is due to be aligned with CPIH from February 2030, which will affect the pricing of the UK five-year, five-year measure. Since 2000, annual CPIH inflation has averaged 90 basis points lower than RPI inflation.</a:t>
            </a:r>
          </a:p>
        </p:txBody>
      </p:sp>
      <p:sp>
        <p:nvSpPr>
          <p:cNvPr id="4" name="Slide Number Placeholder 3"/>
          <p:cNvSpPr>
            <a:spLocks noGrp="1"/>
          </p:cNvSpPr>
          <p:nvPr>
            <p:ph type="sldNum" sz="quarter" idx="10"/>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987778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 Figures in parentheses show currency trade weights in the overall sterling ERI.</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14527311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smtClean="0"/>
              <a:t>Click icon to add picture</a:t>
            </a:r>
            <a:endParaRPr lang="en-GB" dirty="0"/>
          </a:p>
        </p:txBody>
      </p:sp>
      <p:sp>
        <p:nvSpPr>
          <p:cNvPr id="3" name="Title 2"/>
          <p:cNvSpPr>
            <a:spLocks noGrp="1"/>
          </p:cNvSpPr>
          <p:nvPr>
            <p:ph type="title"/>
          </p:nvPr>
        </p:nvSpPr>
        <p:spPr/>
        <p:txBody>
          <a:bodyPr/>
          <a:lstStyle/>
          <a:p>
            <a:r>
              <a:rPr lang="en-US" smtClean="0"/>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21" r:id="rId3"/>
    <p:sldLayoutId id="2147483747" r:id="rId4"/>
    <p:sldLayoutId id="2147483731" r:id="rId5"/>
    <p:sldLayoutId id="2147483739" r:id="rId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smtClean="0"/>
              <a:t>August 2022</a:t>
            </a:r>
            <a:endParaRPr lang="en-GB" dirty="0"/>
          </a:p>
          <a:p>
            <a:r>
              <a:rPr lang="en-GB" dirty="0"/>
              <a:t>Current economic conditions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2.9: The </a:t>
            </a:r>
            <a:r>
              <a:rPr lang="en-GB" sz="2400" dirty="0">
                <a:latin typeface="Arial" panose="020B0604020202020204" pitchFamily="34" charset="0"/>
                <a:cs typeface="Arial" panose="020B0604020202020204" pitchFamily="34" charset="0"/>
              </a:rPr>
              <a:t>sterling ERI has depreciated by around 3% since May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Sterling effective exchange rate index (ERI) and selected bilateral exchange </a:t>
            </a:r>
            <a:r>
              <a:rPr lang="en-GB" sz="2400" b="0" dirty="0" smtClean="0">
                <a:latin typeface="Arial" panose="020B0604020202020204" pitchFamily="34" charset="0"/>
                <a:cs typeface="Arial" panose="020B0604020202020204" pitchFamily="34" charset="0"/>
              </a:rPr>
              <a:t>rates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depreciation in Sterling ERI has largely been driven by a sharp fall in sterling against the US dolla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604" y="1537200"/>
            <a:ext cx="11298792" cy="4024862"/>
          </a:xfrm>
          <a:prstGeom prst="rect">
            <a:avLst/>
          </a:prstGeom>
        </p:spPr>
      </p:pic>
    </p:spTree>
    <p:extLst>
      <p:ext uri="{BB962C8B-B14F-4D97-AF65-F5344CB8AC3E}">
        <p14:creationId xmlns:p14="http://schemas.microsoft.com/office/powerpoint/2010/main" val="902286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199"/>
            <a:ext cx="11496907" cy="892099"/>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2.10</a:t>
            </a:r>
            <a:r>
              <a:rPr lang="en-GB" sz="2400" dirty="0">
                <a:latin typeface="Arial" panose="020B0604020202020204" pitchFamily="34" charset="0"/>
                <a:cs typeface="Arial" panose="020B0604020202020204" pitchFamily="34" charset="0"/>
              </a:rPr>
              <a:t>: Underlying output growth is judged to have slowed since Q1</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quarterly GDP </a:t>
            </a:r>
            <a:r>
              <a:rPr lang="en-GB" sz="2400" b="0" dirty="0" smtClean="0">
                <a:latin typeface="Arial" panose="020B0604020202020204" pitchFamily="34" charset="0"/>
                <a:cs typeface="Arial" panose="020B0604020202020204" pitchFamily="34" charset="0"/>
              </a:rPr>
              <a:t>growth </a:t>
            </a:r>
            <a:r>
              <a:rPr lang="en-GB" sz="2400" b="0" baseline="30000" dirty="0" smtClean="0">
                <a:latin typeface="Arial" panose="020B0604020202020204" pitchFamily="34" charset="0"/>
                <a:cs typeface="Arial" panose="020B0604020202020204" pitchFamily="34" charset="0"/>
              </a:rPr>
              <a:t>(a)</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Bars show quarterly GDP growth in the UK, which is expected to fall by 0.2% in Q2 and pick up to 0.4% in Q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7713" y="1370013"/>
            <a:ext cx="8616287" cy="4997392"/>
          </a:xfrm>
          <a:prstGeom prst="rect">
            <a:avLst/>
          </a:prstGeom>
        </p:spPr>
      </p:pic>
    </p:spTree>
    <p:extLst>
      <p:ext uri="{BB962C8B-B14F-4D97-AF65-F5344CB8AC3E}">
        <p14:creationId xmlns:p14="http://schemas.microsoft.com/office/powerpoint/2010/main" val="4241941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2.11</a:t>
            </a:r>
            <a:r>
              <a:rPr lang="en-GB" sz="2400" dirty="0">
                <a:latin typeface="Arial" panose="020B0604020202020204" pitchFamily="34" charset="0"/>
                <a:cs typeface="Arial" panose="020B0604020202020204" pitchFamily="34" charset="0"/>
              </a:rPr>
              <a:t>: Survey indicators point to a slowdown in output growth</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S&amp;P Global/CIPS indicators of current and expected output growth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Output PMIs have remained stable while expectations of future output have fallen. New orders have also fallen in recent month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804" y="1588377"/>
            <a:ext cx="10614392" cy="4544725"/>
          </a:xfrm>
          <a:prstGeom prst="rect">
            <a:avLst/>
          </a:prstGeom>
        </p:spPr>
      </p:pic>
    </p:spTree>
    <p:extLst>
      <p:ext uri="{BB962C8B-B14F-4D97-AF65-F5344CB8AC3E}">
        <p14:creationId xmlns:p14="http://schemas.microsoft.com/office/powerpoint/2010/main" val="4240745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2.12</a:t>
            </a:r>
            <a:r>
              <a:rPr lang="en-GB" sz="2400" dirty="0">
                <a:latin typeface="Arial" panose="020B0604020202020204" pitchFamily="34" charset="0"/>
                <a:cs typeface="Arial" panose="020B0604020202020204" pitchFamily="34" charset="0"/>
              </a:rPr>
              <a:t>: Consumers are spending less due to the rising cost of living</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Responses to the ONS Opinions and Lifestyle Survey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Respondents to the ONS Opinions and Lifestyle survey were spending less many things such as non-essentials, fuel, travel and food as a result of highe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474" y="1610436"/>
            <a:ext cx="10587956" cy="4571085"/>
          </a:xfrm>
          <a:prstGeom prst="rect">
            <a:avLst/>
          </a:prstGeom>
        </p:spPr>
      </p:pic>
    </p:spTree>
    <p:extLst>
      <p:ext uri="{BB962C8B-B14F-4D97-AF65-F5344CB8AC3E}">
        <p14:creationId xmlns:p14="http://schemas.microsoft.com/office/powerpoint/2010/main" val="3478423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2.13</a:t>
            </a:r>
            <a:r>
              <a:rPr lang="en-GB" sz="2400" dirty="0">
                <a:latin typeface="Arial" panose="020B0604020202020204" pitchFamily="34" charset="0"/>
                <a:cs typeface="Arial" panose="020B0604020202020204" pitchFamily="34" charset="0"/>
              </a:rPr>
              <a:t>: Consumer sentiment has deteriorated further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Consumer </a:t>
            </a:r>
            <a:r>
              <a:rPr lang="en-GB" sz="2400" b="0" dirty="0" smtClean="0">
                <a:latin typeface="Arial" panose="020B0604020202020204" pitchFamily="34" charset="0"/>
                <a:cs typeface="Arial" panose="020B0604020202020204" pitchFamily="34" charset="0"/>
              </a:rPr>
              <a:t>confidence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GfK consumer confidence declined to a record low. Expectations for personal financial situations and general economy also fell to record low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916" y="1665087"/>
            <a:ext cx="10932961" cy="4396615"/>
          </a:xfrm>
          <a:prstGeom prst="rect">
            <a:avLst/>
          </a:prstGeom>
        </p:spPr>
      </p:pic>
    </p:spTree>
    <p:extLst>
      <p:ext uri="{BB962C8B-B14F-4D97-AF65-F5344CB8AC3E}">
        <p14:creationId xmlns:p14="http://schemas.microsoft.com/office/powerpoint/2010/main" val="1491975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2.14</a:t>
            </a:r>
            <a:r>
              <a:rPr lang="en-GB" sz="2400" dirty="0">
                <a:latin typeface="Arial" panose="020B0604020202020204" pitchFamily="34" charset="0"/>
                <a:cs typeface="Arial" panose="020B0604020202020204" pitchFamily="34" charset="0"/>
              </a:rPr>
              <a:t>: Real household income is projected to fall in 2022</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four-quarter real household income </a:t>
            </a:r>
            <a:r>
              <a:rPr lang="en-GB" sz="2400" b="0" dirty="0" smtClean="0">
                <a:latin typeface="Arial" panose="020B0604020202020204" pitchFamily="34" charset="0"/>
                <a:cs typeface="Arial" panose="020B0604020202020204" pitchFamily="34" charset="0"/>
              </a:rPr>
              <a:t>growth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Real post-tax household income is projected to fall by over 2% in the year to 2022 Q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042" y="2004761"/>
            <a:ext cx="10872092" cy="3570349"/>
          </a:xfrm>
          <a:prstGeom prst="rect">
            <a:avLst/>
          </a:prstGeom>
        </p:spPr>
      </p:pic>
    </p:spTree>
    <p:extLst>
      <p:ext uri="{BB962C8B-B14F-4D97-AF65-F5344CB8AC3E}">
        <p14:creationId xmlns:p14="http://schemas.microsoft.com/office/powerpoint/2010/main" val="2375398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2.15</a:t>
            </a:r>
            <a:r>
              <a:rPr lang="en-GB" sz="2400" dirty="0">
                <a:latin typeface="Arial" panose="020B0604020202020204" pitchFamily="34" charset="0"/>
                <a:cs typeface="Arial" panose="020B0604020202020204" pitchFamily="34" charset="0"/>
              </a:rPr>
              <a:t>: Spot gas and futures prices are markedly higher than in May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Wholesale gas spot price and futures </a:t>
            </a:r>
            <a:r>
              <a:rPr lang="en-GB" sz="2400" b="0" dirty="0" smtClean="0">
                <a:latin typeface="Arial" panose="020B0604020202020204" pitchFamily="34" charset="0"/>
                <a:cs typeface="Arial" panose="020B0604020202020204" pitchFamily="34" charset="0"/>
              </a:rPr>
              <a:t>curves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futures curve for gas prices is markedly higher than in Ma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113" y="1990320"/>
            <a:ext cx="11067259" cy="3653032"/>
          </a:xfrm>
          <a:prstGeom prst="rect">
            <a:avLst/>
          </a:prstGeom>
        </p:spPr>
      </p:pic>
    </p:spTree>
    <p:extLst>
      <p:ext uri="{BB962C8B-B14F-4D97-AF65-F5344CB8AC3E}">
        <p14:creationId xmlns:p14="http://schemas.microsoft.com/office/powerpoint/2010/main" val="304036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2.16</a:t>
            </a:r>
            <a:r>
              <a:rPr lang="en-GB" sz="2400" dirty="0">
                <a:latin typeface="Arial" panose="020B0604020202020204" pitchFamily="34" charset="0"/>
                <a:cs typeface="Arial" panose="020B0604020202020204" pitchFamily="34" charset="0"/>
              </a:rPr>
              <a:t>: Inflation is expected to pick up to around 13% in 2022 Q4</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CPI </a:t>
            </a:r>
            <a:r>
              <a:rPr lang="en-GB" sz="2400" b="0" dirty="0" smtClean="0">
                <a:latin typeface="Arial" panose="020B0604020202020204" pitchFamily="34" charset="0"/>
                <a:cs typeface="Arial" panose="020B0604020202020204" pitchFamily="34" charset="0"/>
              </a:rPr>
              <a:t>inflation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Inflation is expected to be pick up to 13% in October, mainly due to energy pric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671" y="1639206"/>
            <a:ext cx="10958657" cy="4331690"/>
          </a:xfrm>
          <a:prstGeom prst="rect">
            <a:avLst/>
          </a:prstGeom>
        </p:spPr>
      </p:pic>
    </p:spTree>
    <p:extLst>
      <p:ext uri="{BB962C8B-B14F-4D97-AF65-F5344CB8AC3E}">
        <p14:creationId xmlns:p14="http://schemas.microsoft.com/office/powerpoint/2010/main" val="2198287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2.17</a:t>
            </a:r>
            <a:r>
              <a:rPr lang="en-GB" sz="2400" dirty="0">
                <a:latin typeface="Arial" panose="020B0604020202020204" pitchFamily="34" charset="0"/>
                <a:cs typeface="Arial" panose="020B0604020202020204" pitchFamily="34" charset="0"/>
              </a:rPr>
              <a:t>: Models suggest that a tightening labour market and higher inflation expectations are contributing to the pickup in nominal pay growth</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annual private sector regular pay </a:t>
            </a:r>
            <a:r>
              <a:rPr lang="en-GB" sz="2400" b="0" dirty="0" smtClean="0">
                <a:latin typeface="Arial" panose="020B0604020202020204" pitchFamily="34" charset="0"/>
                <a:cs typeface="Arial" panose="020B0604020202020204" pitchFamily="34" charset="0"/>
              </a:rPr>
              <a:t>growth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Underlying wage growth has picked up the economy has moved into excess demand and inflation has picked up."/>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8090" y="1889882"/>
            <a:ext cx="9677420" cy="4456185"/>
          </a:xfrm>
          <a:prstGeom prst="rect">
            <a:avLst/>
          </a:prstGeom>
        </p:spPr>
      </p:pic>
    </p:spTree>
    <p:extLst>
      <p:ext uri="{BB962C8B-B14F-4D97-AF65-F5344CB8AC3E}">
        <p14:creationId xmlns:p14="http://schemas.microsoft.com/office/powerpoint/2010/main" val="3804695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2.18</a:t>
            </a:r>
            <a:r>
              <a:rPr lang="en-GB" sz="2400" dirty="0">
                <a:latin typeface="Arial" panose="020B0604020202020204" pitchFamily="34" charset="0"/>
                <a:cs typeface="Arial" panose="020B0604020202020204" pitchFamily="34" charset="0"/>
              </a:rPr>
              <a:t>: Respondents to the Agents’ pay survey in July expected average pay settlements to be nearly 6% over the next 12 months, up from 5% in January</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Pay settlements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Respondents to a recent Agents pay survey expect pay settlements to pick up to around 6% over the next 12 months.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575" y="2222306"/>
            <a:ext cx="10714449" cy="3888172"/>
          </a:xfrm>
          <a:prstGeom prst="rect">
            <a:avLst/>
          </a:prstGeom>
        </p:spPr>
      </p:pic>
    </p:spTree>
    <p:extLst>
      <p:ext uri="{BB962C8B-B14F-4D97-AF65-F5344CB8AC3E}">
        <p14:creationId xmlns:p14="http://schemas.microsoft.com/office/powerpoint/2010/main" val="1238099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 </a:t>
            </a:r>
            <a:r>
              <a:rPr lang="en-GB" sz="2400" dirty="0">
                <a:latin typeface="Arial" panose="020B0604020202020204" pitchFamily="34" charset="0"/>
                <a:cs typeface="Arial" panose="020B0604020202020204" pitchFamily="34" charset="0"/>
              </a:rPr>
              <a:t>GDP growth is expected to pick up in Q3, unemployment is projected to remain broadly flat, and inflation is expected to rise further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Near-term </a:t>
            </a:r>
            <a:r>
              <a:rPr lang="en-GB" sz="2400" b="0" dirty="0" smtClean="0">
                <a:latin typeface="Arial" panose="020B0604020202020204" pitchFamily="34" charset="0"/>
                <a:cs typeface="Arial" panose="020B0604020202020204" pitchFamily="34" charset="0"/>
              </a:rPr>
              <a:t>projections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GDP growth is expected to be negative in Q2. Unemployment is expected to remain low in the near term. CPI inflation is expected to rise further above target.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0517" y="1706865"/>
            <a:ext cx="4019480" cy="4863512"/>
          </a:xfrm>
          <a:prstGeom prst="rect">
            <a:avLst/>
          </a:prstGeom>
        </p:spPr>
      </p:pic>
    </p:spTree>
    <p:extLst>
      <p:ext uri="{BB962C8B-B14F-4D97-AF65-F5344CB8AC3E}">
        <p14:creationId xmlns:p14="http://schemas.microsoft.com/office/powerpoint/2010/main" val="752136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2.19</a:t>
            </a:r>
            <a:r>
              <a:rPr lang="en-GB" sz="2400" dirty="0">
                <a:latin typeface="Arial" panose="020B0604020202020204" pitchFamily="34" charset="0"/>
                <a:cs typeface="Arial" panose="020B0604020202020204" pitchFamily="34" charset="0"/>
              </a:rPr>
              <a:t>: Firms’ uncertainty about future prices remains </a:t>
            </a:r>
            <a:r>
              <a:rPr lang="en-GB" sz="2400" dirty="0" smtClean="0">
                <a:latin typeface="Arial" panose="020B0604020202020204" pitchFamily="34" charset="0"/>
                <a:cs typeface="Arial" panose="020B0604020202020204" pitchFamily="34" charset="0"/>
              </a:rPr>
              <a:t>elevated</a:t>
            </a:r>
            <a:br>
              <a:rPr lang="en-GB" sz="2400" dirty="0" smtClean="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Inflation uncertainty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Respondents to the DMP Survey suggest that price uncertainty remained elevated in recent month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623055"/>
            <a:ext cx="9677420" cy="4526289"/>
          </a:xfrm>
          <a:prstGeom prst="rect">
            <a:avLst/>
          </a:prstGeom>
        </p:spPr>
      </p:pic>
    </p:spTree>
    <p:extLst>
      <p:ext uri="{BB962C8B-B14F-4D97-AF65-F5344CB8AC3E}">
        <p14:creationId xmlns:p14="http://schemas.microsoft.com/office/powerpoint/2010/main" val="2819780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315845"/>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2.20</a:t>
            </a:r>
            <a:r>
              <a:rPr lang="en-GB" sz="2400" dirty="0">
                <a:latin typeface="Arial" panose="020B0604020202020204" pitchFamily="34" charset="0"/>
                <a:cs typeface="Arial" panose="020B0604020202020204" pitchFamily="34" charset="0"/>
              </a:rPr>
              <a:t>: Long-term inflation expectations are above past averages </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Measures of five year ahead inflation expectations </a:t>
            </a:r>
            <a:r>
              <a:rPr lang="en-GB" sz="2400" b="0" baseline="30000" dirty="0" smtClean="0">
                <a:latin typeface="Arial" panose="020B0604020202020204" pitchFamily="34" charset="0"/>
                <a:cs typeface="Arial" panose="020B0604020202020204" pitchFamily="34" charset="0"/>
              </a:rPr>
              <a:t>(a</a:t>
            </a:r>
            <a:r>
              <a:rPr lang="en-GB" sz="2400" b="0" baseline="30000" dirty="0">
                <a:latin typeface="Arial" panose="020B0604020202020204" pitchFamily="34" charset="0"/>
                <a:cs typeface="Arial" panose="020B0604020202020204" pitchFamily="34" charset="0"/>
              </a:rPr>
              <a: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3" name="Picture 2" descr="Household longer-term inflation expectations are higher than past averag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083" y="1870171"/>
            <a:ext cx="10753434" cy="4039309"/>
          </a:xfrm>
          <a:prstGeom prst="rect">
            <a:avLst/>
          </a:prstGeom>
        </p:spPr>
      </p:pic>
    </p:spTree>
    <p:extLst>
      <p:ext uri="{BB962C8B-B14F-4D97-AF65-F5344CB8AC3E}">
        <p14:creationId xmlns:p14="http://schemas.microsoft.com/office/powerpoint/2010/main" val="3602585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4117975"/>
            <a:ext cx="11279504" cy="1538287"/>
          </a:xfrm>
        </p:spPr>
        <p:txBody>
          <a:bodyPr/>
          <a:lstStyle/>
          <a:p>
            <a:r>
              <a:rPr lang="en-GB" dirty="0"/>
              <a:t>Box </a:t>
            </a:r>
            <a:r>
              <a:rPr lang="en-GB" dirty="0" smtClean="0"/>
              <a:t>D: </a:t>
            </a:r>
            <a:r>
              <a:rPr lang="en-GB" dirty="0"/>
              <a:t>How have the interest rates facing households and firms responded to the rise in Bank Rate?</a:t>
            </a: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8035781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707503"/>
          </a:xfrm>
        </p:spPr>
        <p:txBody>
          <a:bodyPr anchor="t"/>
          <a:lstStyle/>
          <a:p>
            <a:r>
              <a:rPr lang="en-GB" sz="2400" dirty="0">
                <a:latin typeface="Arial" panose="020B0604020202020204" pitchFamily="34" charset="0"/>
                <a:cs typeface="Arial" panose="020B0604020202020204" pitchFamily="34" charset="0"/>
              </a:rPr>
              <a:t>Chart A: Interest rates on some UK retail products have risen substantially </a:t>
            </a:r>
            <a:r>
              <a:rPr lang="en-GB" sz="2400" b="0" dirty="0">
                <a:latin typeface="Arial" panose="020B0604020202020204" pitchFamily="34" charset="0"/>
                <a:cs typeface="Arial" panose="020B0604020202020204" pitchFamily="34" charset="0"/>
              </a:rPr>
              <a:t>Average quoted rates on two-year fixed-rate mortgages and savings products </a:t>
            </a:r>
            <a:r>
              <a:rPr lang="en-GB" sz="2400" b="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Interest rates on mortgages and household savings products have been ris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706" y="1752600"/>
            <a:ext cx="10610188" cy="4268159"/>
          </a:xfrm>
          <a:prstGeom prst="rect">
            <a:avLst/>
          </a:prstGeom>
        </p:spPr>
      </p:pic>
    </p:spTree>
    <p:extLst>
      <p:ext uri="{BB962C8B-B14F-4D97-AF65-F5344CB8AC3E}">
        <p14:creationId xmlns:p14="http://schemas.microsoft.com/office/powerpoint/2010/main" val="2781896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199"/>
            <a:ext cx="11277600" cy="1707503"/>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B: </a:t>
            </a:r>
            <a:r>
              <a:rPr lang="en-GB" sz="2400" dirty="0">
                <a:latin typeface="Arial" panose="020B0604020202020204" pitchFamily="34" charset="0"/>
                <a:cs typeface="Arial" panose="020B0604020202020204" pitchFamily="34" charset="0"/>
              </a:rPr>
              <a:t>Partial pass-through of increases in Bank Rate to instant access deposit rates has turned the spread negative once </a:t>
            </a:r>
            <a:r>
              <a:rPr lang="en-GB" sz="2400" dirty="0" smtClean="0">
                <a:latin typeface="Arial" panose="020B0604020202020204" pitchFamily="34" charset="0"/>
                <a:cs typeface="Arial" panose="020B0604020202020204" pitchFamily="34" charset="0"/>
              </a:rPr>
              <a:t>again</a:t>
            </a:r>
            <a:br>
              <a:rPr lang="en-GB" sz="2400" dirty="0" smtClean="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Instant access deposit spread to Bank </a:t>
            </a:r>
            <a:r>
              <a:rPr lang="en-GB" sz="2400" b="0" dirty="0" smtClean="0">
                <a:latin typeface="Arial" panose="020B0604020202020204" pitchFamily="34" charset="0"/>
                <a:cs typeface="Arial" panose="020B0604020202020204" pitchFamily="34" charset="0"/>
              </a:rPr>
              <a:t>Rate </a:t>
            </a:r>
            <a:r>
              <a:rPr lang="en-GB" sz="2400" b="0" baseline="30000" dirty="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spread between instant access deposit rates and Bank Rate has turned negative over the last few month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7179" y="2069630"/>
            <a:ext cx="10697642" cy="3935384"/>
          </a:xfrm>
          <a:prstGeom prst="rect">
            <a:avLst/>
          </a:prstGeom>
        </p:spPr>
      </p:pic>
    </p:spTree>
    <p:extLst>
      <p:ext uri="{BB962C8B-B14F-4D97-AF65-F5344CB8AC3E}">
        <p14:creationId xmlns:p14="http://schemas.microsoft.com/office/powerpoint/2010/main" val="4035959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000" y="457200"/>
            <a:ext cx="11277600" cy="653144"/>
          </a:xfrm>
        </p:spPr>
        <p:txBody>
          <a:bodyPr anchor="t"/>
          <a:lstStyle/>
          <a:p>
            <a:r>
              <a:rPr lang="en-GB" sz="2400" dirty="0" smtClean="0">
                <a:latin typeface="Arial" panose="020B0604020202020204" pitchFamily="34" charset="0"/>
                <a:cs typeface="Arial" panose="020B0604020202020204" pitchFamily="34" charset="0"/>
              </a:rPr>
              <a:t>Table 1</a:t>
            </a:r>
            <a:r>
              <a:rPr lang="en-GB" sz="2400" dirty="0">
                <a:latin typeface="Arial" panose="020B0604020202020204" pitchFamily="34" charset="0"/>
                <a:cs typeface="Arial" panose="020B0604020202020204" pitchFamily="34" charset="0"/>
              </a:rPr>
              <a:t>: Higher risk-free rates have been fully passed through to new fixed-rate </a:t>
            </a:r>
            <a:r>
              <a:rPr lang="en-GB" sz="2400" dirty="0" smtClean="0">
                <a:latin typeface="Arial" panose="020B0604020202020204" pitchFamily="34" charset="0"/>
                <a:cs typeface="Arial" panose="020B0604020202020204" pitchFamily="34" charset="0"/>
              </a:rPr>
              <a:t>mortgages</a:t>
            </a:r>
            <a:br>
              <a:rPr lang="en-GB" sz="2400" dirty="0" smtClean="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Changes in average quoted rates on two-year mortgages and savings products and the relevant risk-free rates </a:t>
            </a:r>
            <a:r>
              <a:rPr lang="en-GB" sz="2400" b="0" baseline="30000" dirty="0" smtClean="0">
                <a:latin typeface="Arial" panose="020B0604020202020204" pitchFamily="34" charset="0"/>
                <a:cs typeface="Arial" panose="020B0604020202020204" pitchFamily="34" charset="0"/>
              </a:rPr>
              <a:t>(</a:t>
            </a:r>
            <a:r>
              <a:rPr lang="en-GB" sz="2400" b="0" baseline="30000" dirty="0">
                <a:latin typeface="Arial" panose="020B0604020202020204" pitchFamily="34" charset="0"/>
                <a:cs typeface="Arial" panose="020B0604020202020204" pitchFamily="34" charset="0"/>
              </a:rPr>
              <a:t>a</a:t>
            </a:r>
            <a:r>
              <a:rPr lang="en-GB" sz="2400" b="0" baseline="300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8318" y="2060170"/>
            <a:ext cx="5878857" cy="4484572"/>
          </a:xfrm>
          <a:prstGeom prst="rect">
            <a:avLst/>
          </a:prstGeom>
        </p:spPr>
      </p:pic>
    </p:spTree>
    <p:extLst>
      <p:ext uri="{BB962C8B-B14F-4D97-AF65-F5344CB8AC3E}">
        <p14:creationId xmlns:p14="http://schemas.microsoft.com/office/powerpoint/2010/main" val="27319203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296" y="3467009"/>
            <a:ext cx="11279504" cy="1538287"/>
          </a:xfrm>
        </p:spPr>
        <p:txBody>
          <a:bodyPr/>
          <a:lstStyle/>
          <a:p>
            <a:r>
              <a:rPr lang="en-GB" dirty="0"/>
              <a:t>Box </a:t>
            </a:r>
            <a:r>
              <a:rPr lang="en-GB" dirty="0" smtClean="0"/>
              <a:t>E: </a:t>
            </a:r>
            <a:r>
              <a:rPr lang="en-GB" dirty="0"/>
              <a:t>How does consumer price inflation compare across countries?</a:t>
            </a: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r>
              <a:rPr lang="en-GB"/>
              <a:t>Insert document classification (edit via 'Header &amp; Footer')</a:t>
            </a:r>
          </a:p>
        </p:txBody>
      </p:sp>
    </p:spTree>
    <p:extLst>
      <p:ext uri="{BB962C8B-B14F-4D97-AF65-F5344CB8AC3E}">
        <p14:creationId xmlns:p14="http://schemas.microsoft.com/office/powerpoint/2010/main" val="3464242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a:t>
            </a:r>
            <a:r>
              <a:rPr lang="en-GB" sz="2400" dirty="0" smtClean="0">
                <a:latin typeface="Arial" panose="020B0604020202020204" pitchFamily="34" charset="0"/>
                <a:cs typeface="Arial" panose="020B0604020202020204" pitchFamily="34" charset="0"/>
              </a:rPr>
              <a:t>: Inflation </a:t>
            </a:r>
            <a:r>
              <a:rPr lang="en-GB" sz="2400" dirty="0">
                <a:latin typeface="Arial" panose="020B0604020202020204" pitchFamily="34" charset="0"/>
                <a:cs typeface="Arial" panose="020B0604020202020204" pitchFamily="34" charset="0"/>
              </a:rPr>
              <a:t>is high in many countries</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CPI inflation in OECD </a:t>
            </a:r>
            <a:r>
              <a:rPr lang="en-GB" sz="2400" b="0" dirty="0" smtClean="0">
                <a:latin typeface="Arial" panose="020B0604020202020204" pitchFamily="34" charset="0"/>
                <a:cs typeface="Arial" panose="020B0604020202020204" pitchFamily="34" charset="0"/>
              </a:rPr>
              <a:t>countries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Inflation has picked up across advanced economies. It is as high as 20% in a few countri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388" y="1537200"/>
            <a:ext cx="11205224" cy="3695076"/>
          </a:xfrm>
          <a:prstGeom prst="rect">
            <a:avLst/>
          </a:prstGeom>
        </p:spPr>
      </p:pic>
    </p:spTree>
    <p:extLst>
      <p:ext uri="{BB962C8B-B14F-4D97-AF65-F5344CB8AC3E}">
        <p14:creationId xmlns:p14="http://schemas.microsoft.com/office/powerpoint/2010/main" val="32419980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B</a:t>
            </a:r>
            <a:r>
              <a:rPr lang="en-GB" sz="2400" dirty="0" smtClean="0">
                <a:latin typeface="Arial" panose="020B0604020202020204" pitchFamily="34" charset="0"/>
                <a:cs typeface="Arial" panose="020B0604020202020204" pitchFamily="34" charset="0"/>
              </a:rPr>
              <a:t>: Inflation </a:t>
            </a:r>
            <a:r>
              <a:rPr lang="en-GB" sz="2400" dirty="0">
                <a:latin typeface="Arial" panose="020B0604020202020204" pitchFamily="34" charset="0"/>
                <a:cs typeface="Arial" panose="020B0604020202020204" pitchFamily="34" charset="0"/>
              </a:rPr>
              <a:t>has picked up across the UK, US and euro area</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Contributions to annual consumer price </a:t>
            </a:r>
            <a:r>
              <a:rPr lang="en-GB" sz="2400" b="0" dirty="0" smtClean="0">
                <a:latin typeface="Arial" panose="020B0604020202020204" pitchFamily="34" charset="0"/>
                <a:cs typeface="Arial" panose="020B0604020202020204" pitchFamily="34" charset="0"/>
              </a:rPr>
              <a:t>inflation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Inflation has picked up in the UK, US and euro are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613" y="1537200"/>
            <a:ext cx="11012774" cy="5050268"/>
          </a:xfrm>
          <a:prstGeom prst="rect">
            <a:avLst/>
          </a:prstGeom>
        </p:spPr>
      </p:pic>
    </p:spTree>
    <p:extLst>
      <p:ext uri="{BB962C8B-B14F-4D97-AF65-F5344CB8AC3E}">
        <p14:creationId xmlns:p14="http://schemas.microsoft.com/office/powerpoint/2010/main" val="34673556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C</a:t>
            </a:r>
            <a:r>
              <a:rPr lang="en-GB" sz="2400" dirty="0" smtClean="0">
                <a:latin typeface="Arial" panose="020B0604020202020204" pitchFamily="34" charset="0"/>
                <a:cs typeface="Arial" panose="020B0604020202020204" pitchFamily="34" charset="0"/>
              </a:rPr>
              <a:t>: </a:t>
            </a:r>
            <a:r>
              <a:rPr lang="en-GB" sz="2400" dirty="0">
                <a:latin typeface="Arial" panose="020B0604020202020204" pitchFamily="34" charset="0"/>
                <a:cs typeface="Arial" panose="020B0604020202020204" pitchFamily="34" charset="0"/>
              </a:rPr>
              <a:t>Energy and food prices have increased everywhere</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Energy and food price annual </a:t>
            </a:r>
            <a:r>
              <a:rPr lang="en-GB" sz="2400" b="0" dirty="0" smtClean="0">
                <a:latin typeface="Arial" panose="020B0604020202020204" pitchFamily="34" charset="0"/>
                <a:cs typeface="Arial" panose="020B0604020202020204" pitchFamily="34" charset="0"/>
              </a:rPr>
              <a:t>inflation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Energy and food price inflation have picked up in the UK, US and euro area. Food inflation is a bit higher in the U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30" y="1536491"/>
            <a:ext cx="11280340" cy="4924270"/>
          </a:xfrm>
          <a:prstGeom prst="rect">
            <a:avLst/>
          </a:prstGeom>
        </p:spPr>
      </p:pic>
    </p:spTree>
    <p:extLst>
      <p:ext uri="{BB962C8B-B14F-4D97-AF65-F5344CB8AC3E}">
        <p14:creationId xmlns:p14="http://schemas.microsoft.com/office/powerpoint/2010/main" val="2843621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2.2: Global </a:t>
            </a:r>
            <a:r>
              <a:rPr lang="en-GB" sz="2400" dirty="0">
                <a:latin typeface="Arial" panose="020B0604020202020204" pitchFamily="34" charset="0"/>
                <a:cs typeface="Arial" panose="020B0604020202020204" pitchFamily="34" charset="0"/>
              </a:rPr>
              <a:t>GDP growth has been slowing since the middle of last year</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UK-weighted world GDP </a:t>
            </a:r>
            <a:r>
              <a:rPr lang="en-GB" sz="2400" b="0" dirty="0" smtClean="0">
                <a:latin typeface="Arial" panose="020B0604020202020204" pitchFamily="34" charset="0"/>
                <a:cs typeface="Arial" panose="020B0604020202020204" pitchFamily="34" charset="0"/>
              </a:rPr>
              <a:t>growth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5" name="Picture 4" descr="Global GDP growth has been slowing, and is expected to remain weak for the rest of the yea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815" y="1659120"/>
            <a:ext cx="11268370" cy="3712350"/>
          </a:xfrm>
          <a:prstGeom prst="rect">
            <a:avLst/>
          </a:prstGeom>
        </p:spPr>
      </p:pic>
    </p:spTree>
    <p:extLst>
      <p:ext uri="{BB962C8B-B14F-4D97-AF65-F5344CB8AC3E}">
        <p14:creationId xmlns:p14="http://schemas.microsoft.com/office/powerpoint/2010/main" val="978685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D</a:t>
            </a:r>
            <a:r>
              <a:rPr lang="en-GB" sz="2400" dirty="0" smtClean="0">
                <a:latin typeface="Arial" panose="020B0604020202020204" pitchFamily="34" charset="0"/>
                <a:cs typeface="Arial" panose="020B0604020202020204" pitchFamily="34" charset="0"/>
              </a:rPr>
              <a:t>: Services </a:t>
            </a:r>
            <a:r>
              <a:rPr lang="en-GB" sz="2400" dirty="0">
                <a:latin typeface="Arial" panose="020B0604020202020204" pitchFamily="34" charset="0"/>
                <a:cs typeface="Arial" panose="020B0604020202020204" pitchFamily="34" charset="0"/>
              </a:rPr>
              <a:t>price and goods price inflation have picked up everywhere, although there are some differences across regions.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Services and core goods price annual </a:t>
            </a:r>
            <a:r>
              <a:rPr lang="en-GB" sz="2400" b="0" dirty="0" smtClean="0">
                <a:latin typeface="Arial" panose="020B0604020202020204" pitchFamily="34" charset="0"/>
                <a:cs typeface="Arial" panose="020B0604020202020204" pitchFamily="34" charset="0"/>
              </a:rPr>
              <a:t>inflation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Services and goods inflation have picked up by more in the UK and US than in the euro are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995" y="1878576"/>
            <a:ext cx="11252010" cy="4174762"/>
          </a:xfrm>
          <a:prstGeom prst="rect">
            <a:avLst/>
          </a:prstGeom>
        </p:spPr>
      </p:pic>
    </p:spTree>
    <p:extLst>
      <p:ext uri="{BB962C8B-B14F-4D97-AF65-F5344CB8AC3E}">
        <p14:creationId xmlns:p14="http://schemas.microsoft.com/office/powerpoint/2010/main" val="24340564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631882" cy="1159728"/>
          </a:xfrm>
        </p:spPr>
        <p:txBody>
          <a:bodyPr anchor="t"/>
          <a:lstStyle/>
          <a:p>
            <a:r>
              <a:rPr lang="en-GB" sz="2400" dirty="0" smtClean="0">
                <a:latin typeface="Arial" panose="020B0604020202020204" pitchFamily="34" charset="0"/>
                <a:cs typeface="Arial" panose="020B0604020202020204" pitchFamily="34" charset="0"/>
              </a:rPr>
              <a:t>Chart 2.3: Labour markets remain tight in advanced economies, particularly in the US and UK, which has pushed wage growth up</a:t>
            </a:r>
            <a:br>
              <a:rPr lang="en-GB" sz="2400" dirty="0" smtClean="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Unemployment rates and annual nominal wage growth in the UK, US and </a:t>
            </a:r>
            <a:r>
              <a:rPr lang="en-GB" sz="2400" b="0" dirty="0" smtClean="0">
                <a:latin typeface="Arial" panose="020B0604020202020204" pitchFamily="34" charset="0"/>
                <a:cs typeface="Arial" panose="020B0604020202020204" pitchFamily="34" charset="0"/>
              </a:rPr>
              <a:t/>
            </a:r>
            <a:br>
              <a:rPr lang="en-GB" sz="2400" b="0" dirty="0" smtClean="0">
                <a:latin typeface="Arial" panose="020B0604020202020204" pitchFamily="34" charset="0"/>
                <a:cs typeface="Arial" panose="020B0604020202020204" pitchFamily="34" charset="0"/>
              </a:rPr>
            </a:br>
            <a:r>
              <a:rPr lang="en-GB" sz="2400" b="0" dirty="0" smtClean="0">
                <a:latin typeface="Arial" panose="020B0604020202020204" pitchFamily="34" charset="0"/>
                <a:cs typeface="Arial" panose="020B0604020202020204" pitchFamily="34" charset="0"/>
              </a:rPr>
              <a:t>euro area </a:t>
            </a:r>
            <a:r>
              <a:rPr lang="en-GB" sz="2400" b="0" baseline="30000" dirty="0" smtClean="0">
                <a:latin typeface="Arial" panose="020B0604020202020204" pitchFamily="34" charset="0"/>
                <a:cs typeface="Arial" panose="020B0604020202020204" pitchFamily="34" charset="0"/>
              </a:rPr>
              <a:t>(a)</a:t>
            </a:r>
            <a:r>
              <a:rPr lang="en-GB" sz="2400" dirty="0" smtClean="0">
                <a:latin typeface="Arial" panose="020B0604020202020204" pitchFamily="34" charset="0"/>
                <a:cs typeface="Arial" panose="020B0604020202020204" pitchFamily="34" charset="0"/>
              </a:rPr>
              <a:t/>
            </a:r>
            <a:br>
              <a:rPr lang="en-GB" sz="2400" dirty="0" smtClean="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Unemployment rates remain low in the US, UK and the euro area. Measures of wage growth have picked up in the euro area and the UK. In the US, wage growth remains elevated, albeit slowing from its recent peak.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1820" y="2171006"/>
            <a:ext cx="9807556" cy="4281346"/>
          </a:xfrm>
          <a:prstGeom prst="rect">
            <a:avLst/>
          </a:prstGeom>
        </p:spPr>
      </p:pic>
    </p:spTree>
    <p:extLst>
      <p:ext uri="{BB962C8B-B14F-4D97-AF65-F5344CB8AC3E}">
        <p14:creationId xmlns:p14="http://schemas.microsoft.com/office/powerpoint/2010/main" val="73067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2.4: </a:t>
            </a:r>
            <a:r>
              <a:rPr lang="en-GB" sz="2400" dirty="0">
                <a:latin typeface="Arial" panose="020B0604020202020204" pitchFamily="34" charset="0"/>
                <a:cs typeface="Arial" panose="020B0604020202020204" pitchFamily="34" charset="0"/>
              </a:rPr>
              <a:t>European wholesale gas prices have risen by around 70% since the May </a:t>
            </a:r>
            <a:r>
              <a:rPr lang="en-GB" sz="2400" dirty="0" smtClean="0">
                <a:latin typeface="Arial" panose="020B0604020202020204" pitchFamily="34" charset="0"/>
                <a:cs typeface="Arial" panose="020B0604020202020204" pitchFamily="34" charset="0"/>
              </a:rPr>
              <a:t>Report</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wholesale gas </a:t>
            </a:r>
            <a:r>
              <a:rPr lang="en-GB" sz="2400" b="0" dirty="0" smtClean="0">
                <a:latin typeface="Arial" panose="020B0604020202020204" pitchFamily="34" charset="0"/>
                <a:cs typeface="Arial" panose="020B0604020202020204" pitchFamily="34" charset="0"/>
              </a:rPr>
              <a:t>prices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1765326"/>
            <a:ext cx="9753600" cy="4752384"/>
          </a:xfrm>
          <a:prstGeom prst="rect">
            <a:avLst/>
          </a:prstGeom>
        </p:spPr>
      </p:pic>
    </p:spTree>
    <p:extLst>
      <p:ext uri="{BB962C8B-B14F-4D97-AF65-F5344CB8AC3E}">
        <p14:creationId xmlns:p14="http://schemas.microsoft.com/office/powerpoint/2010/main" val="18272211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2.5: </a:t>
            </a:r>
            <a:r>
              <a:rPr lang="en-GB" sz="2400" dirty="0">
                <a:latin typeface="Arial" panose="020B0604020202020204" pitchFamily="34" charset="0"/>
                <a:cs typeface="Arial" panose="020B0604020202020204" pitchFamily="34" charset="0"/>
              </a:rPr>
              <a:t>Oil, agricultural and metals prices have fallen back</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US dollar commodity </a:t>
            </a:r>
            <a:r>
              <a:rPr lang="en-GB" sz="2400" b="0" dirty="0" smtClean="0">
                <a:latin typeface="Arial" panose="020B0604020202020204" pitchFamily="34" charset="0"/>
                <a:cs typeface="Arial" panose="020B0604020202020204" pitchFamily="34" charset="0"/>
              </a:rPr>
              <a:t>prices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The rise in commodity prices has stalled as industrial metals and agricultural goods prices are lower than at the time of the May M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3876" y="1464958"/>
            <a:ext cx="10553002" cy="4862690"/>
          </a:xfrm>
          <a:prstGeom prst="rect">
            <a:avLst/>
          </a:prstGeom>
        </p:spPr>
      </p:pic>
    </p:spTree>
    <p:extLst>
      <p:ext uri="{BB962C8B-B14F-4D97-AF65-F5344CB8AC3E}">
        <p14:creationId xmlns:p14="http://schemas.microsoft.com/office/powerpoint/2010/main" val="1869180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2.6: Indicators </a:t>
            </a:r>
            <a:r>
              <a:rPr lang="en-GB" sz="2400" dirty="0">
                <a:latin typeface="Arial" panose="020B0604020202020204" pitchFamily="34" charset="0"/>
                <a:cs typeface="Arial" panose="020B0604020202020204" pitchFamily="34" charset="0"/>
              </a:rPr>
              <a:t>of supply chain constraints point to continuing disruption, although supply constraints in China have eased</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Indicators of supply </a:t>
            </a:r>
            <a:r>
              <a:rPr lang="en-GB" sz="2400" b="0" dirty="0" smtClean="0">
                <a:latin typeface="Arial" panose="020B0604020202020204" pitchFamily="34" charset="0"/>
                <a:cs typeface="Arial" panose="020B0604020202020204" pitchFamily="34" charset="0"/>
              </a:rPr>
              <a:t>constraints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Global supply constraints remain high, but the indicator for China has fallen sharply in Jun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957" y="1793232"/>
            <a:ext cx="11297232" cy="4469078"/>
          </a:xfrm>
          <a:prstGeom prst="rect">
            <a:avLst/>
          </a:prstGeom>
        </p:spPr>
      </p:pic>
    </p:spTree>
    <p:extLst>
      <p:ext uri="{BB962C8B-B14F-4D97-AF65-F5344CB8AC3E}">
        <p14:creationId xmlns:p14="http://schemas.microsoft.com/office/powerpoint/2010/main" val="1334714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2.7: Financial </a:t>
            </a:r>
            <a:r>
              <a:rPr lang="en-GB" sz="2400" dirty="0">
                <a:latin typeface="Arial" panose="020B0604020202020204" pitchFamily="34" charset="0"/>
                <a:cs typeface="Arial" panose="020B0604020202020204" pitchFamily="34" charset="0"/>
              </a:rPr>
              <a:t>markets are pricing further increases in policy rates </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International forward interest </a:t>
            </a:r>
            <a:r>
              <a:rPr lang="en-GB" sz="2400" b="0" dirty="0" smtClean="0">
                <a:latin typeface="Arial" panose="020B0604020202020204" pitchFamily="34" charset="0"/>
                <a:cs typeface="Arial" panose="020B0604020202020204" pitchFamily="34" charset="0"/>
              </a:rPr>
              <a:t>rates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5" name="Picture 4" descr="Market-implied expectations of policy rates in the UK, US and euro area have risen since the May Repo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176" y="1503383"/>
            <a:ext cx="10878378" cy="5012620"/>
          </a:xfrm>
          <a:prstGeom prst="rect">
            <a:avLst/>
          </a:prstGeom>
        </p:spPr>
      </p:pic>
    </p:spTree>
    <p:extLst>
      <p:ext uri="{BB962C8B-B14F-4D97-AF65-F5344CB8AC3E}">
        <p14:creationId xmlns:p14="http://schemas.microsoft.com/office/powerpoint/2010/main" val="1419499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9" y="457200"/>
            <a:ext cx="11586117" cy="1159728"/>
          </a:xfrm>
        </p:spPr>
        <p:txBody>
          <a:bodyPr anchor="t"/>
          <a:lstStyle/>
          <a:p>
            <a:r>
              <a:rPr lang="en-GB" sz="2400" dirty="0">
                <a:latin typeface="Arial" panose="020B0604020202020204" pitchFamily="34" charset="0"/>
                <a:cs typeface="Arial" panose="020B0604020202020204" pitchFamily="34" charset="0"/>
              </a:rPr>
              <a:t>Chart </a:t>
            </a:r>
            <a:r>
              <a:rPr lang="en-GB" sz="2400" dirty="0" smtClean="0">
                <a:latin typeface="Arial" panose="020B0604020202020204" pitchFamily="34" charset="0"/>
                <a:cs typeface="Arial" panose="020B0604020202020204" pitchFamily="34" charset="0"/>
              </a:rPr>
              <a:t>2.8: Medium-term </a:t>
            </a:r>
            <a:r>
              <a:rPr lang="en-GB" sz="2400" dirty="0">
                <a:latin typeface="Arial" panose="020B0604020202020204" pitchFamily="34" charset="0"/>
                <a:cs typeface="Arial" panose="020B0604020202020204" pitchFamily="34" charset="0"/>
              </a:rPr>
              <a:t>measures of inflation expectations have fallen back</a:t>
            </a:r>
            <a:br>
              <a:rPr lang="en-GB" sz="2400" dirty="0">
                <a:latin typeface="Arial" panose="020B0604020202020204" pitchFamily="34" charset="0"/>
                <a:cs typeface="Arial" panose="020B0604020202020204" pitchFamily="34" charset="0"/>
              </a:rPr>
            </a:br>
            <a:r>
              <a:rPr lang="en-GB" sz="2400" b="0" dirty="0">
                <a:latin typeface="Arial" panose="020B0604020202020204" pitchFamily="34" charset="0"/>
                <a:cs typeface="Arial" panose="020B0604020202020204" pitchFamily="34" charset="0"/>
              </a:rPr>
              <a:t>Financial market measures of inflation </a:t>
            </a:r>
            <a:r>
              <a:rPr lang="en-GB" sz="2400" b="0" dirty="0" smtClean="0">
                <a:latin typeface="Arial" panose="020B0604020202020204" pitchFamily="34" charset="0"/>
                <a:cs typeface="Arial" panose="020B0604020202020204" pitchFamily="34" charset="0"/>
              </a:rPr>
              <a:t>compensation </a:t>
            </a:r>
            <a:r>
              <a:rPr lang="en-GB" sz="2400" b="0" baseline="30000" dirty="0" smtClean="0">
                <a:latin typeface="Arial" panose="020B0604020202020204" pitchFamily="34" charset="0"/>
                <a:cs typeface="Arial" panose="020B0604020202020204" pitchFamily="34" charset="0"/>
              </a:rPr>
              <a:t>(a)</a:t>
            </a:r>
            <a:r>
              <a:rPr lang="en-GB" sz="2400" dirty="0">
                <a:latin typeface="Arial" panose="020B0604020202020204" pitchFamily="34" charset="0"/>
                <a:cs typeface="Arial" panose="020B0604020202020204" pitchFamily="34" charset="0"/>
              </a:rPr>
              <a:t/>
            </a:r>
            <a:br>
              <a:rPr lang="en-GB" sz="2400" dirty="0">
                <a:latin typeface="Arial" panose="020B0604020202020204" pitchFamily="34" charset="0"/>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pic>
        <p:nvPicPr>
          <p:cNvPr id="2" name="Picture 1" descr="Longer-term measures of inflation expectations derived from financial markets have fallen since the May Report in the UK, US and euro are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523" y="1519328"/>
            <a:ext cx="10759870" cy="4954624"/>
          </a:xfrm>
          <a:prstGeom prst="rect">
            <a:avLst/>
          </a:prstGeom>
        </p:spPr>
      </p:pic>
    </p:spTree>
    <p:extLst>
      <p:ext uri="{BB962C8B-B14F-4D97-AF65-F5344CB8AC3E}">
        <p14:creationId xmlns:p14="http://schemas.microsoft.com/office/powerpoint/2010/main" val="553374346"/>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1700</TotalTime>
  <Words>2588</Words>
  <Application>Microsoft Office PowerPoint</Application>
  <PresentationFormat>Widescreen</PresentationFormat>
  <Paragraphs>111</Paragraphs>
  <Slides>30</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Century Gothic</vt:lpstr>
      <vt:lpstr>Bank LINKS Template</vt:lpstr>
      <vt:lpstr>PowerPoint Presentation</vt:lpstr>
      <vt:lpstr>Chart 2.1: GDP growth is expected to pick up in Q3, unemployment is projected to remain broadly flat, and inflation is expected to rise further Near-term projections (a) </vt:lpstr>
      <vt:lpstr>Chart 2.2: Global GDP growth has been slowing since the middle of last year UK-weighted world GDP growth (a) </vt:lpstr>
      <vt:lpstr>Chart 2.3: Labour markets remain tight in advanced economies, particularly in the US and UK, which has pushed wage growth up Unemployment rates and annual nominal wage growth in the UK, US and  euro area (a) </vt:lpstr>
      <vt:lpstr>Chart 2.4: European wholesale gas prices have risen by around 70% since the May Report International wholesale gas prices (a) </vt:lpstr>
      <vt:lpstr>Chart 2.5: Oil, agricultural and metals prices have fallen back US dollar commodity prices (a) </vt:lpstr>
      <vt:lpstr>Chart 2.6: Indicators of supply chain constraints point to continuing disruption, although supply constraints in China have eased Indicators of supply constraints (a) </vt:lpstr>
      <vt:lpstr>Chart 2.7: Financial markets are pricing further increases in policy rates  International forward interest rates (a) </vt:lpstr>
      <vt:lpstr>Chart 2.8: Medium-term measures of inflation expectations have fallen back Financial market measures of inflation compensation (a) </vt:lpstr>
      <vt:lpstr>Chart 2.9: The sterling ERI has depreciated by around 3% since May Sterling effective exchange rate index (ERI) and selected bilateral exchange rates (a) </vt:lpstr>
      <vt:lpstr>Chart 2.10: Underlying output growth is judged to have slowed since Q1 Contributions to quarterly GDP growth (a) </vt:lpstr>
      <vt:lpstr>Chart 2.11: Survey indicators point to a slowdown in output growth S&amp;P Global/CIPS indicators of current and expected output growth (a) </vt:lpstr>
      <vt:lpstr>Chart 2.12: Consumers are spending less due to the rising cost of living Responses to the ONS Opinions and Lifestyle Survey (a) </vt:lpstr>
      <vt:lpstr>Chart 2.13: Consumer sentiment has deteriorated further Consumer confidence (a) </vt:lpstr>
      <vt:lpstr>Chart 2.14: Real household income is projected to fall in 2022 Contributions to four-quarter real household income growth (a) </vt:lpstr>
      <vt:lpstr>Chart 2.15: Spot gas and futures prices are markedly higher than in May Wholesale gas spot price and futures curves (a) </vt:lpstr>
      <vt:lpstr>Chart 2.16: Inflation is expected to pick up to around 13% in 2022 Q4 Contributions to CPI inflation (a) </vt:lpstr>
      <vt:lpstr>Chart 2.17: Models suggest that a tightening labour market and higher inflation expectations are contributing to the pickup in nominal pay growth Contributions to annual private sector regular pay growth (a) </vt:lpstr>
      <vt:lpstr>Chart 2.18: Respondents to the Agents’ pay survey in July expected average pay settlements to be nearly 6% over the next 12 months, up from 5% in January Pay settlements (a) </vt:lpstr>
      <vt:lpstr>Chart 2.19: Firms’ uncertainty about future prices remains elevated Inflation uncertainty (a) </vt:lpstr>
      <vt:lpstr>Chart 2.20: Long-term inflation expectations are above past averages  Measures of five year ahead inflation expectations (a) </vt:lpstr>
      <vt:lpstr>Box D: How have the interest rates facing households and firms responded to the rise in Bank Rate?</vt:lpstr>
      <vt:lpstr>Chart A: Interest rates on some UK retail products have risen substantially Average quoted rates on two-year fixed-rate mortgages and savings products (a) </vt:lpstr>
      <vt:lpstr>Chart B: Partial pass-through of increases in Bank Rate to instant access deposit rates has turned the spread negative once again Instant access deposit spread to Bank Rate (a) </vt:lpstr>
      <vt:lpstr>Table 1: Higher risk-free rates have been fully passed through to new fixed-rate mortgages Changes in average quoted rates on two-year mortgages and savings products and the relevant risk-free rates (a)</vt:lpstr>
      <vt:lpstr>Box E: How does consumer price inflation compare across countries?</vt:lpstr>
      <vt:lpstr>Chart A: Inflation is high in many countries CPI inflation in OECD countries (a) </vt:lpstr>
      <vt:lpstr>Chart B: Inflation has picked up across the UK, US and euro area Contributions to annual consumer price inflation (a) </vt:lpstr>
      <vt:lpstr>Chart C: Energy and food prices have increased everywhere Energy and food price annual inflation (a) </vt:lpstr>
      <vt:lpstr>Chart D: Services price and goods price inflation have picked up everywhere, although there are some differences across regions.  Services and core goods price annual inflation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August 2022</dc:title>
  <dc:subject>2: Current economic conditions</dc:subject>
  <dc:creator>Bank of England</dc:creator>
  <cp:lastModifiedBy>Sadler, Paulet</cp:lastModifiedBy>
  <cp:revision>105</cp:revision>
  <dcterms:created xsi:type="dcterms:W3CDTF">2022-03-15T15:50:20Z</dcterms:created>
  <dcterms:modified xsi:type="dcterms:W3CDTF">2022-08-03T14:11:15Z</dcterms:modified>
</cp:coreProperties>
</file>