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6" r:id="rId5"/>
  </p:sldMasterIdLst>
  <p:notesMasterIdLst>
    <p:notesMasterId r:id="rId37"/>
  </p:notesMasterIdLst>
  <p:sldIdLst>
    <p:sldId id="314" r:id="rId6"/>
    <p:sldId id="337" r:id="rId7"/>
    <p:sldId id="338" r:id="rId8"/>
    <p:sldId id="341" r:id="rId9"/>
    <p:sldId id="342" r:id="rId10"/>
    <p:sldId id="349" r:id="rId11"/>
    <p:sldId id="348" r:id="rId12"/>
    <p:sldId id="350" r:id="rId13"/>
    <p:sldId id="351" r:id="rId14"/>
    <p:sldId id="339" r:id="rId15"/>
    <p:sldId id="343" r:id="rId16"/>
    <p:sldId id="344" r:id="rId17"/>
    <p:sldId id="345" r:id="rId18"/>
    <p:sldId id="340" r:id="rId19"/>
    <p:sldId id="346" r:id="rId20"/>
    <p:sldId id="347" r:id="rId21"/>
    <p:sldId id="353" r:id="rId22"/>
    <p:sldId id="357" r:id="rId23"/>
    <p:sldId id="335" r:id="rId24"/>
    <p:sldId id="355" r:id="rId25"/>
    <p:sldId id="354" r:id="rId26"/>
    <p:sldId id="356" r:id="rId27"/>
    <p:sldId id="358" r:id="rId28"/>
    <p:sldId id="359" r:id="rId29"/>
    <p:sldId id="360" r:id="rId30"/>
    <p:sldId id="361" r:id="rId31"/>
    <p:sldId id="336" r:id="rId32"/>
    <p:sldId id="363" r:id="rId33"/>
    <p:sldId id="352" r:id="rId34"/>
    <p:sldId id="362" r:id="rId35"/>
    <p:sldId id="364" r:id="rId36"/>
  </p:sldIdLst>
  <p:sldSz cx="9144000" cy="6858000" type="screen4x3"/>
  <p:notesSz cx="6805613" cy="9944100"/>
  <p:defaultTextStyle>
    <a:defPPr>
      <a:defRPr lang="en-US"/>
    </a:defPPr>
    <a:lvl1pPr algn="l" rtl="0" fontAlgn="base">
      <a:spcBef>
        <a:spcPct val="0"/>
      </a:spcBef>
      <a:spcAft>
        <a:spcPct val="0"/>
      </a:spcAft>
      <a:defRPr sz="1200" kern="1200">
        <a:solidFill>
          <a:schemeClr val="tx1"/>
        </a:solidFill>
        <a:latin typeface="Times" charset="0"/>
        <a:ea typeface="MS PGothic" pitchFamily="34" charset="-128"/>
        <a:cs typeface="+mn-cs"/>
      </a:defRPr>
    </a:lvl1pPr>
    <a:lvl2pPr marL="457200" algn="l" rtl="0" fontAlgn="base">
      <a:spcBef>
        <a:spcPct val="0"/>
      </a:spcBef>
      <a:spcAft>
        <a:spcPct val="0"/>
      </a:spcAft>
      <a:defRPr sz="1200" kern="1200">
        <a:solidFill>
          <a:schemeClr val="tx1"/>
        </a:solidFill>
        <a:latin typeface="Times" charset="0"/>
        <a:ea typeface="MS PGothic" pitchFamily="34" charset="-128"/>
        <a:cs typeface="+mn-cs"/>
      </a:defRPr>
    </a:lvl2pPr>
    <a:lvl3pPr marL="914400" algn="l" rtl="0" fontAlgn="base">
      <a:spcBef>
        <a:spcPct val="0"/>
      </a:spcBef>
      <a:spcAft>
        <a:spcPct val="0"/>
      </a:spcAft>
      <a:defRPr sz="1200" kern="1200">
        <a:solidFill>
          <a:schemeClr val="tx1"/>
        </a:solidFill>
        <a:latin typeface="Times" charset="0"/>
        <a:ea typeface="MS PGothic" pitchFamily="34" charset="-128"/>
        <a:cs typeface="+mn-cs"/>
      </a:defRPr>
    </a:lvl3pPr>
    <a:lvl4pPr marL="1371600" algn="l" rtl="0" fontAlgn="base">
      <a:spcBef>
        <a:spcPct val="0"/>
      </a:spcBef>
      <a:spcAft>
        <a:spcPct val="0"/>
      </a:spcAft>
      <a:defRPr sz="1200" kern="1200">
        <a:solidFill>
          <a:schemeClr val="tx1"/>
        </a:solidFill>
        <a:latin typeface="Times" charset="0"/>
        <a:ea typeface="MS PGothic" pitchFamily="34" charset="-128"/>
        <a:cs typeface="+mn-cs"/>
      </a:defRPr>
    </a:lvl4pPr>
    <a:lvl5pPr marL="1828800" algn="l" rtl="0" fontAlgn="base">
      <a:spcBef>
        <a:spcPct val="0"/>
      </a:spcBef>
      <a:spcAft>
        <a:spcPct val="0"/>
      </a:spcAft>
      <a:defRPr sz="1200" kern="1200">
        <a:solidFill>
          <a:schemeClr val="tx1"/>
        </a:solidFill>
        <a:latin typeface="Times" charset="0"/>
        <a:ea typeface="MS PGothic" pitchFamily="34" charset="-128"/>
        <a:cs typeface="+mn-cs"/>
      </a:defRPr>
    </a:lvl5pPr>
    <a:lvl6pPr marL="2286000" algn="l" defTabSz="914400" rtl="0" eaLnBrk="1" latinLnBrk="0" hangingPunct="1">
      <a:defRPr sz="1200" kern="1200">
        <a:solidFill>
          <a:schemeClr val="tx1"/>
        </a:solidFill>
        <a:latin typeface="Times" charset="0"/>
        <a:ea typeface="MS PGothic" pitchFamily="34" charset="-128"/>
        <a:cs typeface="+mn-cs"/>
      </a:defRPr>
    </a:lvl6pPr>
    <a:lvl7pPr marL="2743200" algn="l" defTabSz="914400" rtl="0" eaLnBrk="1" latinLnBrk="0" hangingPunct="1">
      <a:defRPr sz="1200" kern="1200">
        <a:solidFill>
          <a:schemeClr val="tx1"/>
        </a:solidFill>
        <a:latin typeface="Times" charset="0"/>
        <a:ea typeface="MS PGothic" pitchFamily="34" charset="-128"/>
        <a:cs typeface="+mn-cs"/>
      </a:defRPr>
    </a:lvl7pPr>
    <a:lvl8pPr marL="3200400" algn="l" defTabSz="914400" rtl="0" eaLnBrk="1" latinLnBrk="0" hangingPunct="1">
      <a:defRPr sz="1200" kern="1200">
        <a:solidFill>
          <a:schemeClr val="tx1"/>
        </a:solidFill>
        <a:latin typeface="Times" charset="0"/>
        <a:ea typeface="MS PGothic" pitchFamily="34" charset="-128"/>
        <a:cs typeface="+mn-cs"/>
      </a:defRPr>
    </a:lvl8pPr>
    <a:lvl9pPr marL="3657600" algn="l" defTabSz="914400" rtl="0" eaLnBrk="1" latinLnBrk="0" hangingPunct="1">
      <a:defRPr sz="1200" kern="1200">
        <a:solidFill>
          <a:schemeClr val="tx1"/>
        </a:solidFill>
        <a:latin typeface="Times" charset="0"/>
        <a:ea typeface="MS PGothic"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99694"/>
    <a:srgbClr val="FFFFFF"/>
    <a:srgbClr val="960000"/>
    <a:srgbClr val="96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6656" autoAdjust="0"/>
    <p:restoredTop sz="94660"/>
  </p:normalViewPr>
  <p:slideViewPr>
    <p:cSldViewPr snapToGrid="0" showGuides="1">
      <p:cViewPr>
        <p:scale>
          <a:sx n="100" d="100"/>
          <a:sy n="100" d="100"/>
        </p:scale>
        <p:origin x="-1554" y="-90"/>
      </p:cViewPr>
      <p:guideLst>
        <p:guide orient="horz" pos="332"/>
        <p:guide orient="horz" pos="528"/>
        <p:guide orient="horz" pos="3660"/>
        <p:guide orient="horz" pos="1027"/>
        <p:guide pos="4610"/>
        <p:guide pos="955"/>
        <p:guide pos="188"/>
      </p:guideLst>
    </p:cSldViewPr>
  </p:slideViewPr>
  <p:outlineViewPr>
    <p:cViewPr>
      <p:scale>
        <a:sx n="100" d="100"/>
        <a:sy n="100" d="100"/>
      </p:scale>
      <p:origin x="0" y="1008"/>
    </p:cViewPr>
  </p:outlineViewPr>
  <p:notesTextViewPr>
    <p:cViewPr>
      <p:scale>
        <a:sx n="100" d="100"/>
        <a:sy n="100" d="100"/>
      </p:scale>
      <p:origin x="0" y="0"/>
    </p:cViewPr>
  </p:notesTextViewPr>
  <p:sorterViewPr>
    <p:cViewPr>
      <p:scale>
        <a:sx n="100" d="100"/>
        <a:sy n="100" d="100"/>
      </p:scale>
      <p:origin x="0" y="31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slide" Target="slides/slide29.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02" name="Rectangle 2"/>
          <p:cNvSpPr>
            <a:spLocks noGrp="1" noChangeArrowheads="1"/>
          </p:cNvSpPr>
          <p:nvPr>
            <p:ph type="hdr" sz="quarter"/>
          </p:nvPr>
        </p:nvSpPr>
        <p:spPr bwMode="auto">
          <a:xfrm>
            <a:off x="0" y="0"/>
            <a:ext cx="2974975" cy="534988"/>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lvl1pPr eaLnBrk="0" hangingPunct="0">
              <a:defRPr>
                <a:latin typeface="Times" pitchFamily="1" charset="0"/>
                <a:ea typeface="+mn-ea"/>
                <a:cs typeface="+mn-cs"/>
              </a:defRPr>
            </a:lvl1pPr>
          </a:lstStyle>
          <a:p>
            <a:pPr>
              <a:defRPr/>
            </a:pPr>
            <a:endParaRPr lang="en-US"/>
          </a:p>
        </p:txBody>
      </p:sp>
      <p:sp>
        <p:nvSpPr>
          <p:cNvPr id="153603" name="Rectangle 3"/>
          <p:cNvSpPr>
            <a:spLocks noGrp="1" noChangeArrowheads="1"/>
          </p:cNvSpPr>
          <p:nvPr>
            <p:ph type="dt" idx="1"/>
          </p:nvPr>
        </p:nvSpPr>
        <p:spPr bwMode="auto">
          <a:xfrm>
            <a:off x="3890963" y="0"/>
            <a:ext cx="2898775" cy="534988"/>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lvl1pPr algn="r" eaLnBrk="0" hangingPunct="0">
              <a:defRPr>
                <a:latin typeface="Times" pitchFamily="1" charset="0"/>
                <a:ea typeface="+mn-ea"/>
                <a:cs typeface="+mn-cs"/>
              </a:defRPr>
            </a:lvl1pPr>
          </a:lstStyle>
          <a:p>
            <a:pPr>
              <a:defRPr/>
            </a:pPr>
            <a:endParaRPr lang="en-US"/>
          </a:p>
        </p:txBody>
      </p:sp>
      <p:sp>
        <p:nvSpPr>
          <p:cNvPr id="8196" name="Rectangle 4"/>
          <p:cNvSpPr>
            <a:spLocks noGrp="1" noRot="1" noChangeAspect="1" noChangeArrowheads="1" noTextEdit="1"/>
          </p:cNvSpPr>
          <p:nvPr>
            <p:ph type="sldImg" idx="2"/>
          </p:nvPr>
        </p:nvSpPr>
        <p:spPr bwMode="auto">
          <a:xfrm>
            <a:off x="901700" y="763588"/>
            <a:ext cx="4986338" cy="3740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05" name="Rectangle 5"/>
          <p:cNvSpPr>
            <a:spLocks noGrp="1" noChangeArrowheads="1"/>
          </p:cNvSpPr>
          <p:nvPr>
            <p:ph type="body" sz="quarter" idx="3"/>
          </p:nvPr>
        </p:nvSpPr>
        <p:spPr bwMode="auto">
          <a:xfrm>
            <a:off x="915988" y="4732338"/>
            <a:ext cx="4957762" cy="4502150"/>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53606" name="Rectangle 6"/>
          <p:cNvSpPr>
            <a:spLocks noGrp="1" noChangeArrowheads="1"/>
          </p:cNvSpPr>
          <p:nvPr>
            <p:ph type="ftr" sz="quarter" idx="4"/>
          </p:nvPr>
        </p:nvSpPr>
        <p:spPr bwMode="auto">
          <a:xfrm>
            <a:off x="0" y="9464675"/>
            <a:ext cx="2974975" cy="457200"/>
          </a:xfrm>
          <a:prstGeom prst="rect">
            <a:avLst/>
          </a:prstGeom>
          <a:noFill/>
          <a:ln w="9525">
            <a:noFill/>
            <a:miter lim="800000"/>
            <a:headEnd/>
            <a:tailEnd/>
          </a:ln>
          <a:effectLst/>
        </p:spPr>
        <p:txBody>
          <a:bodyPr vert="horz" wrap="square" lIns="91568" tIns="45784" rIns="91568" bIns="45784" numCol="1" anchor="b" anchorCtr="0" compatLnSpc="1">
            <a:prstTxWarp prst="textNoShape">
              <a:avLst/>
            </a:prstTxWarp>
          </a:bodyPr>
          <a:lstStyle>
            <a:lvl1pPr eaLnBrk="0" hangingPunct="0">
              <a:defRPr>
                <a:latin typeface="Times" pitchFamily="1" charset="0"/>
                <a:ea typeface="+mn-ea"/>
                <a:cs typeface="+mn-cs"/>
              </a:defRPr>
            </a:lvl1pPr>
          </a:lstStyle>
          <a:p>
            <a:pPr>
              <a:defRPr/>
            </a:pPr>
            <a:endParaRPr lang="en-US"/>
          </a:p>
        </p:txBody>
      </p:sp>
      <p:sp>
        <p:nvSpPr>
          <p:cNvPr id="153607" name="Rectangle 7"/>
          <p:cNvSpPr>
            <a:spLocks noGrp="1" noChangeArrowheads="1"/>
          </p:cNvSpPr>
          <p:nvPr>
            <p:ph type="sldNum" sz="quarter" idx="5"/>
          </p:nvPr>
        </p:nvSpPr>
        <p:spPr bwMode="auto">
          <a:xfrm>
            <a:off x="3890963" y="9464675"/>
            <a:ext cx="2898775" cy="457200"/>
          </a:xfrm>
          <a:prstGeom prst="rect">
            <a:avLst/>
          </a:prstGeom>
          <a:noFill/>
          <a:ln w="9525">
            <a:noFill/>
            <a:miter lim="800000"/>
            <a:headEnd/>
            <a:tailEnd/>
          </a:ln>
          <a:effectLst/>
        </p:spPr>
        <p:txBody>
          <a:bodyPr vert="horz" wrap="square" lIns="91568" tIns="45784" rIns="91568" bIns="45784" numCol="1" anchor="b" anchorCtr="0" compatLnSpc="1">
            <a:prstTxWarp prst="textNoShape">
              <a:avLst/>
            </a:prstTxWarp>
          </a:bodyPr>
          <a:lstStyle>
            <a:lvl1pPr algn="r" eaLnBrk="0" hangingPunct="0">
              <a:defRPr/>
            </a:lvl1pPr>
          </a:lstStyle>
          <a:p>
            <a:pPr>
              <a:defRPr/>
            </a:pPr>
            <a:fld id="{D9C3E3EA-DFF6-4FED-A327-0B330CCF1613}" type="slidenum">
              <a:rPr lang="en-US"/>
              <a:pPr>
                <a:defRPr/>
              </a:pPr>
              <a:t>‹#›</a:t>
            </a:fld>
            <a:endParaRPr lang="en-US"/>
          </a:p>
        </p:txBody>
      </p:sp>
    </p:spTree>
    <p:extLst>
      <p:ext uri="{BB962C8B-B14F-4D97-AF65-F5344CB8AC3E}">
        <p14:creationId xmlns:p14="http://schemas.microsoft.com/office/powerpoint/2010/main" val="176685178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pitchFamily="-105" charset="-128"/>
      </a:defRPr>
    </a:lvl1pPr>
    <a:lvl2pPr marL="4572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2pPr>
    <a:lvl3pPr marL="9144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3pPr>
    <a:lvl4pPr marL="13716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4pPr>
    <a:lvl5pPr marL="18288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Times"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D9C3E3EA-DFF6-4FED-A327-0B330CCF1613}" type="slidenum">
              <a:rPr lang="en-US" smtClean="0"/>
              <a:pPr>
                <a:defRPr/>
              </a:pPr>
              <a:t>26</a:t>
            </a:fld>
            <a:endParaRPr lang="en-US"/>
          </a:p>
        </p:txBody>
      </p:sp>
    </p:spTree>
    <p:extLst>
      <p:ext uri="{BB962C8B-B14F-4D97-AF65-F5344CB8AC3E}">
        <p14:creationId xmlns:p14="http://schemas.microsoft.com/office/powerpoint/2010/main" val="9906073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Times"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LIDE LAYOUT">
    <p:spTree>
      <p:nvGrpSpPr>
        <p:cNvPr id="1" name=""/>
        <p:cNvGrpSpPr/>
        <p:nvPr/>
      </p:nvGrpSpPr>
      <p:grpSpPr>
        <a:xfrm>
          <a:off x="0" y="0"/>
          <a:ext cx="0" cy="0"/>
          <a:chOff x="0" y="0"/>
          <a:chExt cx="0" cy="0"/>
        </a:xfrm>
      </p:grpSpPr>
      <p:sp>
        <p:nvSpPr>
          <p:cNvPr id="11" name="Text Placeholder 10"/>
          <p:cNvSpPr>
            <a:spLocks noGrp="1"/>
          </p:cNvSpPr>
          <p:nvPr>
            <p:ph type="body" sz="quarter" idx="15"/>
          </p:nvPr>
        </p:nvSpPr>
        <p:spPr>
          <a:xfrm>
            <a:off x="292099" y="226221"/>
            <a:ext cx="8519391" cy="882143"/>
          </a:xfrm>
          <a:prstGeom prst="rect">
            <a:avLst/>
          </a:prstGeom>
        </p:spPr>
        <p:txBody>
          <a:bodyPr>
            <a:noAutofit/>
          </a:bodyPr>
          <a:lstStyle>
            <a:lvl5pPr>
              <a:defRPr/>
            </a:lvl5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dirty="0" smtClean="0"/>
          </a:p>
        </p:txBody>
      </p:sp>
      <p:sp>
        <p:nvSpPr>
          <p:cNvPr id="13" name="Text Placeholder 12"/>
          <p:cNvSpPr>
            <a:spLocks noGrp="1"/>
          </p:cNvSpPr>
          <p:nvPr>
            <p:ph type="body" sz="quarter" idx="16"/>
          </p:nvPr>
        </p:nvSpPr>
        <p:spPr>
          <a:xfrm>
            <a:off x="292100" y="5810250"/>
            <a:ext cx="8491538" cy="1047751"/>
          </a:xfrm>
        </p:spPr>
        <p:txBody>
          <a:bodyPr bIns="180000" anchor="b">
            <a:noAutofit/>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GB"/>
          </a:p>
        </p:txBody>
      </p:sp>
    </p:spTree>
    <p:extLst>
      <p:ext uri="{BB962C8B-B14F-4D97-AF65-F5344CB8AC3E}">
        <p14:creationId xmlns:p14="http://schemas.microsoft.com/office/powerpoint/2010/main" val="5008136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4" name="Picture 9" descr="9032 BoE logo-R&amp;P 300dpi"/>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27075" y="1600200"/>
            <a:ext cx="23780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92000" y="2318400"/>
            <a:ext cx="2932712" cy="777138"/>
          </a:xfrm>
        </p:spPr>
        <p:txBody>
          <a:bodyPr lIns="0" tIns="0" rIns="0" bIns="0" anchor="t"/>
          <a:lstStyle>
            <a:lvl1pPr algn="l">
              <a:defRPr sz="2400" b="1">
                <a:solidFill>
                  <a:srgbClr val="960000"/>
                </a:solidFill>
                <a:latin typeface="Arial" panose="020B0604020202020204" pitchFamily="34" charset="0"/>
                <a:cs typeface="Arial" panose="020B0604020202020204" pitchFamily="34" charset="0"/>
              </a:defRPr>
            </a:lvl1pPr>
          </a:lstStyle>
          <a:p>
            <a:r>
              <a:rPr lang="en-GB" smtClean="0"/>
              <a:t>Click to edit Master title style</a:t>
            </a:r>
            <a:endParaRPr lang="en-GB" dirty="0"/>
          </a:p>
        </p:txBody>
      </p:sp>
      <p:sp>
        <p:nvSpPr>
          <p:cNvPr id="7" name="Text Placeholder 6"/>
          <p:cNvSpPr>
            <a:spLocks noGrp="1"/>
          </p:cNvSpPr>
          <p:nvPr>
            <p:ph type="body" sz="quarter" idx="13"/>
          </p:nvPr>
        </p:nvSpPr>
        <p:spPr>
          <a:xfrm>
            <a:off x="792000" y="3427200"/>
            <a:ext cx="5335151" cy="473681"/>
          </a:xfrm>
        </p:spPr>
        <p:txBody>
          <a:bodyPr/>
          <a:lstStyle/>
          <a:p>
            <a:pPr lvl="0"/>
            <a:r>
              <a:rPr lang="en-GB" smtClean="0"/>
              <a:t>Click to edit Master text styles</a:t>
            </a:r>
          </a:p>
        </p:txBody>
      </p:sp>
    </p:spTree>
    <p:extLst>
      <p:ext uri="{BB962C8B-B14F-4D97-AF65-F5344CB8AC3E}">
        <p14:creationId xmlns:p14="http://schemas.microsoft.com/office/powerpoint/2010/main" val="400088442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GB" smtClean="0"/>
              <a:t>Click to edit Master title style</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ABECD48F-9AD5-4984-978B-467AA0B5B77C}" type="datetimeFigureOut">
              <a:rPr lang="en-GB"/>
              <a:pPr>
                <a:defRPr/>
              </a:pPr>
              <a:t>02/08/2018</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ABD0C0CD-4C4E-4B65-B52B-9DB2682BF7D6}" type="slidenum">
              <a:rPr lang="en-GB"/>
              <a:pPr>
                <a:defRPr/>
              </a:pPr>
              <a:t>‹#›</a:t>
            </a:fld>
            <a:endParaRPr lang="en-GB"/>
          </a:p>
        </p:txBody>
      </p:sp>
      <p:sp>
        <p:nvSpPr>
          <p:cNvPr id="1030" name="Text Placeholder 8"/>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dirty="0" smtClean="0"/>
          </a:p>
        </p:txBody>
      </p:sp>
    </p:spTree>
  </p:cSld>
  <p:clrMap bg1="lt1" tx1="dk1" bg2="lt2" tx2="dk2" accent1="accent1" accent2="accent2" accent3="accent3" accent4="accent4" accent5="accent5" accent6="accent6" hlink="hlink" folHlink="folHlink"/>
  <p:sldLayoutIdLst>
    <p:sldLayoutId id="2147483671" r:id="rId1"/>
    <p:sldLayoutId id="2147483672" r:id="rId2"/>
  </p:sldLayoutIdLst>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216000" indent="-216000" algn="l" rtl="0" eaLnBrk="1" fontAlgn="base" hangingPunct="1">
        <a:spcBef>
          <a:spcPct val="0"/>
        </a:spcBef>
        <a:spcAft>
          <a:spcPct val="0"/>
        </a:spcAft>
        <a:buFont typeface="Arial" pitchFamily="34" charset="0"/>
        <a:defRPr sz="800" kern="1200">
          <a:solidFill>
            <a:schemeClr val="tx1"/>
          </a:solidFill>
          <a:latin typeface="Arial" panose="020B0604020202020204" pitchFamily="34" charset="0"/>
          <a:ea typeface="+mn-ea"/>
          <a:cs typeface="Arial" panose="020B0604020202020204" pitchFamily="34" charset="0"/>
        </a:defRPr>
      </a:lvl1pPr>
      <a:lvl2pPr marL="0" indent="0" algn="l" rtl="0" eaLnBrk="1" fontAlgn="base" hangingPunct="1">
        <a:spcBef>
          <a:spcPct val="0"/>
        </a:spcBef>
        <a:spcAft>
          <a:spcPct val="0"/>
        </a:spcAft>
        <a:buFont typeface="Arial" pitchFamily="34" charset="0"/>
        <a:defRPr lang="en-US" sz="2400" kern="1200" dirty="0">
          <a:solidFill>
            <a:srgbClr val="960000"/>
          </a:solidFill>
          <a:latin typeface="Arial" panose="020B0604020202020204" pitchFamily="34" charset="0"/>
          <a:ea typeface="+mn-ea"/>
          <a:cs typeface="Arial" panose="020B0604020202020204" pitchFamily="34" charset="0"/>
        </a:defRPr>
      </a:lvl2pPr>
      <a:lvl3pPr marL="0" indent="0" algn="l" rtl="0" eaLnBrk="1" fontAlgn="base" hangingPunct="1">
        <a:spcBef>
          <a:spcPct val="0"/>
        </a:spcBef>
        <a:spcAft>
          <a:spcPct val="0"/>
        </a:spcAft>
        <a:buFont typeface="Arial" pitchFamily="34" charset="0"/>
        <a:defRPr lang="en-US" sz="2000" kern="1200" dirty="0">
          <a:solidFill>
            <a:schemeClr val="tx1"/>
          </a:solidFill>
          <a:latin typeface="Arial" panose="020B0604020202020204" pitchFamily="34" charset="0"/>
          <a:ea typeface="+mn-ea"/>
          <a:cs typeface="Arial" panose="020B0604020202020204" pitchFamily="34" charset="0"/>
        </a:defRPr>
      </a:lvl3pPr>
      <a:lvl4pPr marL="0" indent="0" algn="l" rtl="0" eaLnBrk="1" fontAlgn="base" hangingPunct="1">
        <a:spcBef>
          <a:spcPct val="0"/>
        </a:spcBef>
        <a:spcAft>
          <a:spcPct val="0"/>
        </a:spcAft>
        <a:buFont typeface="Arial" pitchFamily="34" charset="0"/>
        <a:defRPr lang="en-US" sz="800" kern="1200" dirty="0">
          <a:solidFill>
            <a:schemeClr val="tx1"/>
          </a:solidFill>
          <a:latin typeface="Arial" panose="020B0604020202020204" pitchFamily="34" charset="0"/>
          <a:ea typeface="+mn-ea"/>
          <a:cs typeface="Arial" panose="020B0604020202020204" pitchFamily="34" charset="0"/>
        </a:defRPr>
      </a:lvl4pPr>
      <a:lvl5pPr marL="0" indent="0" algn="l" rtl="0" eaLnBrk="1" fontAlgn="base" hangingPunct="1">
        <a:spcBef>
          <a:spcPct val="0"/>
        </a:spcBef>
        <a:spcAft>
          <a:spcPct val="0"/>
        </a:spcAft>
        <a:buFont typeface="Arial" pitchFamily="34" charset="0"/>
        <a:defRPr sz="2000" kern="1200" baseline="300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8" Type="http://schemas.openxmlformats.org/officeDocument/2006/relationships/hyperlink" Target="https://www.federalreserve.gov/econresdata/feds/2015/files/2015077pap.pdf" TargetMode="External"/><Relationship Id="rId13" Type="http://schemas.openxmlformats.org/officeDocument/2006/relationships/hyperlink" Target="https://www.federalreserve.gov/econres/feds/files/2017059pap.pdf" TargetMode="External"/><Relationship Id="rId3" Type="http://schemas.openxmlformats.org/officeDocument/2006/relationships/image" Target="../media/image21.png"/><Relationship Id="rId7" Type="http://schemas.openxmlformats.org/officeDocument/2006/relationships/hyperlink" Target="https://www.brookings.edu/wp-content/uploads/2016/07/WP15-Laubach-Williams-natural-interest-rate-redux.pdf" TargetMode="External"/><Relationship Id="rId12" Type="http://schemas.openxmlformats.org/officeDocument/2006/relationships/hyperlink" Target="https://www.brookings.edu/wp-content/uploads/2017/08/delnegrotextsp17bpea.pdf" TargetMode="External"/><Relationship Id="rId2" Type="http://schemas.openxmlformats.org/officeDocument/2006/relationships/hyperlink" Target="https://www.federalreserve.gov/monetarypolicy/2018-07-mpr-part2.htm" TargetMode="External"/><Relationship Id="rId16" Type="http://schemas.openxmlformats.org/officeDocument/2006/relationships/hyperlink" Target="https://www.bankofengland.co.uk/working-paper/2017/demographic-trends-and-the-real-interest-rate" TargetMode="External"/><Relationship Id="rId1" Type="http://schemas.openxmlformats.org/officeDocument/2006/relationships/slideLayout" Target="../slideLayouts/slideLayout1.xml"/><Relationship Id="rId6" Type="http://schemas.openxmlformats.org/officeDocument/2006/relationships/hyperlink" Target="http://www.frbsf.org/economic-research/files/wp2017-07.pdf" TargetMode="External"/><Relationship Id="rId11" Type="http://schemas.openxmlformats.org/officeDocument/2006/relationships/hyperlink" Target="https://www.richmondfed.org/-/media/richmondfedorg/publications/research/economic_brief/2015/pdf/eb_15-10.pdf" TargetMode="External"/><Relationship Id="rId5" Type="http://schemas.openxmlformats.org/officeDocument/2006/relationships/hyperlink" Target="http://www.nber.org/papers/w23093.pdf" TargetMode="External"/><Relationship Id="rId15" Type="http://schemas.openxmlformats.org/officeDocument/2006/relationships/hyperlink" Target="http://www.ijcb.org/journal/ijcb17q3a1.pdf" TargetMode="External"/><Relationship Id="rId10" Type="http://schemas.openxmlformats.org/officeDocument/2006/relationships/hyperlink" Target="https://www.federalreserve.gov/econresdata/feds/2016/files/2016080pap.pdf" TargetMode="External"/><Relationship Id="rId4" Type="http://schemas.openxmlformats.org/officeDocument/2006/relationships/hyperlink" Target="https://doi.org/10.1016/j.jinteco.2017.01.004" TargetMode="External"/><Relationship Id="rId9" Type="http://schemas.openxmlformats.org/officeDocument/2006/relationships/hyperlink" Target="https://www.federalreserve.gov/econresdata/notes/feds-notes/2016/the-expected-real-interest-rate-in-the-long-run-time-series-evidence-with-the-effective-lower-bound-20160209.html" TargetMode="External"/><Relationship Id="rId14" Type="http://schemas.openxmlformats.org/officeDocument/2006/relationships/hyperlink" Target="http://econweb.ucsd.edu/~jhamilto/USMPF_2015.pdf" TargetMode="External"/></Relationships>
</file>

<file path=ppt/slides/_rels/slide2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www.bankofengland.co.uk/inflation-report/2018/august-2018" TargetMode="Externa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www.bankofengland.co.uk/inflation-report/2018/may-2018" TargetMode="External"/><Relationship Id="rId1" Type="http://schemas.openxmlformats.org/officeDocument/2006/relationships/slideLayout" Target="../slideLayouts/slideLayout1.xml"/><Relationship Id="rId4" Type="http://schemas.openxmlformats.org/officeDocument/2006/relationships/hyperlink" Target="http://www.bankofengland.co.uk/inflation-report/2018/august-2018"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792163" y="2317750"/>
            <a:ext cx="2932112" cy="777875"/>
          </a:xfrm>
        </p:spPr>
        <p:txBody>
          <a:bodyPr/>
          <a:lstStyle/>
          <a:p>
            <a:r>
              <a:rPr lang="en-GB" dirty="0" smtClean="0"/>
              <a:t>Inflation Report</a:t>
            </a:r>
            <a:br>
              <a:rPr lang="en-GB" dirty="0" smtClean="0"/>
            </a:br>
            <a:r>
              <a:rPr lang="en-GB" dirty="0" smtClean="0"/>
              <a:t>August 2018</a:t>
            </a:r>
          </a:p>
        </p:txBody>
      </p:sp>
      <p:sp>
        <p:nvSpPr>
          <p:cNvPr id="4099" name="Text Placeholder 2"/>
          <p:cNvSpPr>
            <a:spLocks noGrp="1"/>
          </p:cNvSpPr>
          <p:nvPr>
            <p:ph type="body" sz="quarter" idx="13"/>
          </p:nvPr>
        </p:nvSpPr>
        <p:spPr>
          <a:xfrm>
            <a:off x="792163" y="3427413"/>
            <a:ext cx="5335587" cy="473075"/>
          </a:xfrm>
        </p:spPr>
        <p:txBody>
          <a:bodyPr/>
          <a:lstStyle/>
          <a:p>
            <a:pPr lvl="2"/>
            <a:r>
              <a:rPr lang="en-GB" sz="2400" dirty="0"/>
              <a:t>Prospects for inflation</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Table 5.E </a:t>
            </a:r>
            <a:r>
              <a:rPr lang="en-GB" dirty="0">
                <a:solidFill>
                  <a:schemeClr val="tx1"/>
                </a:solidFill>
              </a:rPr>
              <a:t>Indicative projections consistent with the MPC’s </a:t>
            </a:r>
            <a:r>
              <a:rPr lang="en-GB" dirty="0" smtClean="0">
                <a:solidFill>
                  <a:schemeClr val="tx1"/>
                </a:solidFill>
              </a:rPr>
              <a:t>modal projections</a:t>
            </a:r>
            <a:r>
              <a:rPr lang="en-GB" baseline="30000" dirty="0" smtClean="0">
                <a:solidFill>
                  <a:schemeClr val="tx1"/>
                </a:solidFill>
              </a:rPr>
              <a:t>(a</a:t>
            </a:r>
            <a:r>
              <a:rPr lang="en-GB" baseline="30000" dirty="0">
                <a:solidFill>
                  <a:schemeClr val="tx1"/>
                </a:solidFill>
              </a:rPr>
              <a:t>)</a:t>
            </a:r>
          </a:p>
        </p:txBody>
      </p:sp>
      <p:sp>
        <p:nvSpPr>
          <p:cNvPr id="5" name="Text Placeholder 4"/>
          <p:cNvSpPr>
            <a:spLocks noGrp="1"/>
          </p:cNvSpPr>
          <p:nvPr>
            <p:ph type="body" sz="quarter" idx="16"/>
          </p:nvPr>
        </p:nvSpPr>
        <p:spPr>
          <a:xfrm>
            <a:off x="292100" y="5861455"/>
            <a:ext cx="8491538" cy="1047751"/>
          </a:xfrm>
        </p:spPr>
        <p:txBody>
          <a:bodyPr/>
          <a:lstStyle/>
          <a:p>
            <a:r>
              <a:rPr lang="en-GB" dirty="0"/>
              <a:t>(</a:t>
            </a:r>
            <a:r>
              <a:rPr lang="en-GB" dirty="0" smtClean="0"/>
              <a:t>a)	These </a:t>
            </a:r>
            <a:r>
              <a:rPr lang="en-GB" dirty="0"/>
              <a:t>projections are produced by Bank staff for the MPC to be consistent with the MPC’s </a:t>
            </a:r>
            <a:r>
              <a:rPr lang="en-GB" dirty="0" smtClean="0"/>
              <a:t>modal projections </a:t>
            </a:r>
            <a:r>
              <a:rPr lang="en-GB" dirty="0"/>
              <a:t>for GDP growth, CPI inflation and unemployment. Figures show annual average growth </a:t>
            </a:r>
            <a:r>
              <a:rPr lang="en-GB" dirty="0" smtClean="0"/>
              <a:t>rates unless </a:t>
            </a:r>
            <a:r>
              <a:rPr lang="en-GB" dirty="0"/>
              <a:t>otherwise stated. Figures in parentheses show the corresponding projections in the May </a:t>
            </a:r>
            <a:r>
              <a:rPr lang="en-GB" dirty="0" smtClean="0"/>
              <a:t>2018 </a:t>
            </a:r>
            <a:r>
              <a:rPr lang="en-GB" i="1" dirty="0" smtClean="0"/>
              <a:t>Inflation </a:t>
            </a:r>
            <a:r>
              <a:rPr lang="en-GB" i="1" dirty="0"/>
              <a:t>Report</a:t>
            </a:r>
            <a:r>
              <a:rPr lang="en-GB" dirty="0"/>
              <a:t>.</a:t>
            </a:r>
          </a:p>
          <a:p>
            <a:r>
              <a:rPr lang="en-GB" dirty="0"/>
              <a:t>(</a:t>
            </a:r>
            <a:r>
              <a:rPr lang="en-GB" dirty="0" smtClean="0"/>
              <a:t>b)	Chained-volume </a:t>
            </a:r>
            <a:r>
              <a:rPr lang="en-GB" dirty="0"/>
              <a:t>measure. Includes non-profit institutions serving households.</a:t>
            </a:r>
          </a:p>
          <a:p>
            <a:r>
              <a:rPr lang="en-GB" dirty="0"/>
              <a:t>(</a:t>
            </a:r>
            <a:r>
              <a:rPr lang="en-GB" dirty="0" smtClean="0"/>
              <a:t>c)	Chained-volume </a:t>
            </a:r>
            <a:r>
              <a:rPr lang="en-GB" dirty="0"/>
              <a:t>measure.</a:t>
            </a:r>
          </a:p>
          <a:p>
            <a:r>
              <a:rPr lang="en-GB" dirty="0"/>
              <a:t>(</a:t>
            </a:r>
            <a:r>
              <a:rPr lang="en-GB" dirty="0" smtClean="0"/>
              <a:t>d)	Chained-volume </a:t>
            </a:r>
            <a:r>
              <a:rPr lang="en-GB" dirty="0"/>
              <a:t>measure. Whole-economy measure. Includes new dwellings, improvements and </a:t>
            </a:r>
            <a:r>
              <a:rPr lang="en-GB" dirty="0" smtClean="0"/>
              <a:t>spending on </a:t>
            </a:r>
            <a:r>
              <a:rPr lang="en-GB" dirty="0"/>
              <a:t>services associated with the sale and purchase of property.</a:t>
            </a:r>
          </a:p>
          <a:p>
            <a:r>
              <a:rPr lang="en-GB" dirty="0"/>
              <a:t>(</a:t>
            </a:r>
            <a:r>
              <a:rPr lang="en-GB" dirty="0" smtClean="0"/>
              <a:t>e)	Chained-volume </a:t>
            </a:r>
            <a:r>
              <a:rPr lang="en-GB" dirty="0"/>
              <a:t>measure. The historical data exclude the impact of missing trader </a:t>
            </a:r>
            <a:r>
              <a:rPr lang="en-GB" dirty="0" smtClean="0"/>
              <a:t>intra-community (MTIC</a:t>
            </a:r>
            <a:r>
              <a:rPr lang="en-GB" dirty="0"/>
              <a:t>) fraud.</a:t>
            </a:r>
          </a:p>
          <a:p>
            <a:r>
              <a:rPr lang="en-GB" dirty="0"/>
              <a:t>(</a:t>
            </a:r>
            <a:r>
              <a:rPr lang="en-GB" dirty="0" smtClean="0"/>
              <a:t>f)	Total </a:t>
            </a:r>
            <a:r>
              <a:rPr lang="en-GB" dirty="0"/>
              <a:t>available household resources deflated by the consumer expenditure deflator.</a:t>
            </a:r>
          </a:p>
          <a:p>
            <a:r>
              <a:rPr lang="en-GB" dirty="0"/>
              <a:t>(</a:t>
            </a:r>
            <a:r>
              <a:rPr lang="en-GB" dirty="0" smtClean="0"/>
              <a:t>g)	Whole-economy </a:t>
            </a:r>
            <a:r>
              <a:rPr lang="en-GB" dirty="0"/>
              <a:t>total pay.</a:t>
            </a:r>
          </a:p>
        </p:txBody>
      </p:sp>
      <p:pic>
        <p:nvPicPr>
          <p:cNvPr id="8194" name="Picture 2" descr="D:\PNGs\Table5-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7366" y="1120673"/>
            <a:ext cx="7381876" cy="440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4244053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5.6 </a:t>
            </a:r>
            <a:r>
              <a:rPr lang="en-GB" dirty="0">
                <a:solidFill>
                  <a:schemeClr val="tx1"/>
                </a:solidFill>
              </a:rPr>
              <a:t>Import price inflation</a:t>
            </a:r>
            <a:r>
              <a:rPr lang="en-GB" baseline="30000" dirty="0">
                <a:solidFill>
                  <a:schemeClr val="tx1"/>
                </a:solidFill>
              </a:rPr>
              <a:t>(a)</a:t>
            </a:r>
          </a:p>
        </p:txBody>
      </p:sp>
      <p:sp>
        <p:nvSpPr>
          <p:cNvPr id="5" name="Text Placeholder 4"/>
          <p:cNvSpPr>
            <a:spLocks noGrp="1"/>
          </p:cNvSpPr>
          <p:nvPr>
            <p:ph type="body" sz="quarter" idx="16"/>
          </p:nvPr>
        </p:nvSpPr>
        <p:spPr/>
        <p:txBody>
          <a:bodyPr/>
          <a:lstStyle/>
          <a:p>
            <a:r>
              <a:rPr lang="en-GB" dirty="0"/>
              <a:t>Sources: ONS and Bank calculations</a:t>
            </a:r>
            <a:r>
              <a:rPr lang="en-GB" dirty="0" smtClean="0"/>
              <a:t>.</a:t>
            </a:r>
          </a:p>
          <a:p>
            <a:endParaRPr lang="en-GB" dirty="0"/>
          </a:p>
          <a:p>
            <a:r>
              <a:rPr lang="en-GB" dirty="0"/>
              <a:t>(</a:t>
            </a:r>
            <a:r>
              <a:rPr lang="en-GB" dirty="0" smtClean="0"/>
              <a:t>a)	Projections </a:t>
            </a:r>
            <a:r>
              <a:rPr lang="en-GB" dirty="0"/>
              <a:t>are four-quarter inflation rate in Q4. Excludes the impact of MTIC fraud.</a:t>
            </a:r>
          </a:p>
        </p:txBody>
      </p:sp>
      <p:pic>
        <p:nvPicPr>
          <p:cNvPr id="9218" name="Picture 2" descr="D:\PNGs\Chart5-6.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1157" y="1051687"/>
            <a:ext cx="6195988" cy="42245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3855824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Table 5.F </a:t>
            </a:r>
            <a:r>
              <a:rPr lang="en-GB" dirty="0">
                <a:solidFill>
                  <a:schemeClr val="tx1"/>
                </a:solidFill>
              </a:rPr>
              <a:t>Annual average GDP growth rates of modal, median </a:t>
            </a:r>
            <a:r>
              <a:rPr lang="en-GB" dirty="0" smtClean="0">
                <a:solidFill>
                  <a:schemeClr val="tx1"/>
                </a:solidFill>
              </a:rPr>
              <a:t>and mean </a:t>
            </a:r>
            <a:r>
              <a:rPr lang="en-GB" dirty="0">
                <a:solidFill>
                  <a:schemeClr val="tx1"/>
                </a:solidFill>
              </a:rPr>
              <a:t>paths</a:t>
            </a:r>
            <a:r>
              <a:rPr lang="en-GB" baseline="30000" dirty="0">
                <a:solidFill>
                  <a:schemeClr val="tx1"/>
                </a:solidFill>
              </a:rPr>
              <a:t>(a)</a:t>
            </a:r>
          </a:p>
        </p:txBody>
      </p:sp>
      <p:sp>
        <p:nvSpPr>
          <p:cNvPr id="5" name="Text Placeholder 4"/>
          <p:cNvSpPr>
            <a:spLocks noGrp="1"/>
          </p:cNvSpPr>
          <p:nvPr>
            <p:ph type="body" sz="quarter" idx="16"/>
          </p:nvPr>
        </p:nvSpPr>
        <p:spPr/>
        <p:txBody>
          <a:bodyPr/>
          <a:lstStyle/>
          <a:p>
            <a:r>
              <a:rPr lang="en-GB" dirty="0"/>
              <a:t>(</a:t>
            </a:r>
            <a:r>
              <a:rPr lang="en-GB" dirty="0" smtClean="0"/>
              <a:t>a)	The </a:t>
            </a:r>
            <a:r>
              <a:rPr lang="en-GB" dirty="0"/>
              <a:t>table shows the projections for annual average GDP growth rates of modal, median and </a:t>
            </a:r>
            <a:r>
              <a:rPr lang="en-GB" dirty="0" smtClean="0"/>
              <a:t>mean projections </a:t>
            </a:r>
            <a:r>
              <a:rPr lang="en-GB" dirty="0"/>
              <a:t>for four‑quarter growth of real GDP implied by the fan chart. The figures in parentheses </a:t>
            </a:r>
            <a:r>
              <a:rPr lang="en-GB" dirty="0" smtClean="0"/>
              <a:t>show the </a:t>
            </a:r>
            <a:r>
              <a:rPr lang="en-GB" dirty="0"/>
              <a:t>corresponding projections in the May 2018 </a:t>
            </a:r>
            <a:r>
              <a:rPr lang="en-GB" i="1" dirty="0"/>
              <a:t>Inflation Report </a:t>
            </a:r>
            <a:r>
              <a:rPr lang="en-GB" dirty="0"/>
              <a:t>excluding the </a:t>
            </a:r>
            <a:r>
              <a:rPr lang="en-GB" dirty="0" err="1"/>
              <a:t>backcast</a:t>
            </a:r>
            <a:r>
              <a:rPr lang="en-GB" dirty="0"/>
              <a:t>. The projections </a:t>
            </a:r>
            <a:r>
              <a:rPr lang="en-GB" dirty="0" smtClean="0"/>
              <a:t>have been </a:t>
            </a:r>
            <a:r>
              <a:rPr lang="en-GB" dirty="0"/>
              <a:t>conditioned on the assumptions in </a:t>
            </a:r>
            <a:r>
              <a:rPr lang="en-GB" b="1" dirty="0"/>
              <a:t>Table 5.A </a:t>
            </a:r>
            <a:r>
              <a:rPr lang="en-GB" dirty="0"/>
              <a:t>footnote (b).</a:t>
            </a:r>
          </a:p>
        </p:txBody>
      </p:sp>
      <p:pic>
        <p:nvPicPr>
          <p:cNvPr id="10242" name="Picture 2" descr="D:\PNGs\Table5-F.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0016" y="2229803"/>
            <a:ext cx="7353300" cy="1524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8345125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5.7 </a:t>
            </a:r>
            <a:r>
              <a:rPr lang="en-GB" dirty="0">
                <a:solidFill>
                  <a:schemeClr val="tx1"/>
                </a:solidFill>
              </a:rPr>
              <a:t>Projected probabilities of GDP growth in 2020 </a:t>
            </a:r>
            <a:r>
              <a:rPr lang="en-GB" dirty="0" smtClean="0">
                <a:solidFill>
                  <a:schemeClr val="tx1"/>
                </a:solidFill>
              </a:rPr>
              <a:t>Q3 (central </a:t>
            </a:r>
            <a:r>
              <a:rPr lang="en-GB" dirty="0">
                <a:solidFill>
                  <a:schemeClr val="tx1"/>
                </a:solidFill>
              </a:rPr>
              <a:t>90% of the distribution)</a:t>
            </a:r>
            <a:r>
              <a:rPr lang="en-GB" baseline="30000" dirty="0">
                <a:solidFill>
                  <a:schemeClr val="tx1"/>
                </a:solidFill>
              </a:rPr>
              <a:t>(a)</a:t>
            </a:r>
          </a:p>
        </p:txBody>
      </p:sp>
      <p:sp>
        <p:nvSpPr>
          <p:cNvPr id="5" name="Text Placeholder 4"/>
          <p:cNvSpPr>
            <a:spLocks noGrp="1"/>
          </p:cNvSpPr>
          <p:nvPr>
            <p:ph type="body" sz="quarter" idx="16"/>
          </p:nvPr>
        </p:nvSpPr>
        <p:spPr>
          <a:xfrm>
            <a:off x="292100" y="5810250"/>
            <a:ext cx="8610498" cy="1047751"/>
          </a:xfrm>
        </p:spPr>
        <p:txBody>
          <a:bodyPr/>
          <a:lstStyle/>
          <a:p>
            <a:r>
              <a:rPr lang="en-GB" dirty="0"/>
              <a:t>(</a:t>
            </a:r>
            <a:r>
              <a:rPr lang="en-GB" dirty="0" smtClean="0"/>
              <a:t>a)	</a:t>
            </a:r>
            <a:r>
              <a:rPr lang="en-GB" b="1" dirty="0" smtClean="0"/>
              <a:t>Chart </a:t>
            </a:r>
            <a:r>
              <a:rPr lang="en-GB" b="1" dirty="0"/>
              <a:t>5.7 </a:t>
            </a:r>
            <a:r>
              <a:rPr lang="en-GB" dirty="0"/>
              <a:t>represents the cross‑section of the GDP growth fan chart in 2020 Q3 for the </a:t>
            </a:r>
            <a:r>
              <a:rPr lang="en-GB" dirty="0" smtClean="0"/>
              <a:t>market interest </a:t>
            </a:r>
            <a:r>
              <a:rPr lang="en-GB" dirty="0"/>
              <a:t>rate projection. The grey outline represents the corresponding cross‑section of </a:t>
            </a:r>
            <a:r>
              <a:rPr lang="en-GB" dirty="0" smtClean="0"/>
              <a:t>the May </a:t>
            </a:r>
            <a:r>
              <a:rPr lang="en-GB" dirty="0"/>
              <a:t>2018 </a:t>
            </a:r>
            <a:r>
              <a:rPr lang="en-GB" i="1" dirty="0"/>
              <a:t>Inflation Report </a:t>
            </a:r>
            <a:r>
              <a:rPr lang="en-GB" dirty="0"/>
              <a:t>fan chart for the market interest rate projection excluding the </a:t>
            </a:r>
            <a:r>
              <a:rPr lang="en-GB" dirty="0" err="1" smtClean="0"/>
              <a:t>backcast</a:t>
            </a:r>
            <a:r>
              <a:rPr lang="en-GB" dirty="0" smtClean="0"/>
              <a:t>. The </a:t>
            </a:r>
            <a:r>
              <a:rPr lang="en-GB" dirty="0"/>
              <a:t>projections have been conditioned on the assumptions in </a:t>
            </a:r>
            <a:r>
              <a:rPr lang="en-GB" b="1" dirty="0"/>
              <a:t>Table 5.A</a:t>
            </a:r>
            <a:r>
              <a:rPr lang="en-GB" dirty="0"/>
              <a:t> footnote (b</a:t>
            </a:r>
            <a:r>
              <a:rPr lang="en-GB" dirty="0" smtClean="0"/>
              <a:t>). The </a:t>
            </a:r>
            <a:r>
              <a:rPr lang="en-GB" dirty="0"/>
              <a:t>coloured bands in </a:t>
            </a:r>
            <a:r>
              <a:rPr lang="en-GB" b="1" dirty="0"/>
              <a:t>Chart 5.7</a:t>
            </a:r>
            <a:r>
              <a:rPr lang="en-GB" dirty="0"/>
              <a:t> have a similar interpretation to those on the fan charts. Like </a:t>
            </a:r>
            <a:r>
              <a:rPr lang="en-GB" dirty="0" smtClean="0"/>
              <a:t>the fan </a:t>
            </a:r>
            <a:r>
              <a:rPr lang="en-GB" dirty="0"/>
              <a:t>charts, they portray the central 90% of the probability distribution.</a:t>
            </a:r>
          </a:p>
          <a:p>
            <a:r>
              <a:rPr lang="en-GB" dirty="0"/>
              <a:t>(</a:t>
            </a:r>
            <a:r>
              <a:rPr lang="en-GB" dirty="0" smtClean="0"/>
              <a:t>b)	Average </a:t>
            </a:r>
            <a:r>
              <a:rPr lang="en-GB" dirty="0"/>
              <a:t>probability within each band; the figures on the y‑axis indicate the probability of </a:t>
            </a:r>
            <a:r>
              <a:rPr lang="en-GB" dirty="0" smtClean="0"/>
              <a:t>growth being </a:t>
            </a:r>
            <a:r>
              <a:rPr lang="en-GB" dirty="0"/>
              <a:t>within ±0.05 percentage points of any given growth rate, specified to one decimal place.</a:t>
            </a:r>
          </a:p>
        </p:txBody>
      </p:sp>
      <p:pic>
        <p:nvPicPr>
          <p:cNvPr id="11266" name="Picture 2" descr="D:\PNGs\Chart5-7.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56716" y="1564410"/>
            <a:ext cx="6115520" cy="37082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7021980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5.8 </a:t>
            </a:r>
            <a:r>
              <a:rPr lang="en-GB" dirty="0">
                <a:solidFill>
                  <a:schemeClr val="tx1"/>
                </a:solidFill>
              </a:rPr>
              <a:t>Inflation probabilities relative to the target</a:t>
            </a:r>
          </a:p>
        </p:txBody>
      </p:sp>
      <p:sp>
        <p:nvSpPr>
          <p:cNvPr id="5" name="Text Placeholder 4"/>
          <p:cNvSpPr>
            <a:spLocks noGrp="1"/>
          </p:cNvSpPr>
          <p:nvPr>
            <p:ph type="body" sz="quarter" idx="16"/>
          </p:nvPr>
        </p:nvSpPr>
        <p:spPr/>
        <p:txBody>
          <a:bodyPr/>
          <a:lstStyle/>
          <a:p>
            <a:pPr marL="0" indent="0"/>
            <a:r>
              <a:rPr lang="en-GB" dirty="0"/>
              <a:t>The August and May swathes in this chart are derived from the same distributions as </a:t>
            </a:r>
            <a:r>
              <a:rPr lang="en-GB" b="1" dirty="0"/>
              <a:t>Charts </a:t>
            </a:r>
            <a:r>
              <a:rPr lang="en-GB" b="1" dirty="0" smtClean="0"/>
              <a:t>5.3 </a:t>
            </a:r>
            <a:r>
              <a:rPr lang="en-GB" dirty="0" smtClean="0"/>
              <a:t>and </a:t>
            </a:r>
            <a:r>
              <a:rPr lang="en-GB" b="1" dirty="0"/>
              <a:t>5.4 </a:t>
            </a:r>
            <a:r>
              <a:rPr lang="en-GB" dirty="0"/>
              <a:t>respectively. They indicate the assessed probability of inflation relative to the target in </a:t>
            </a:r>
            <a:r>
              <a:rPr lang="en-GB" dirty="0" smtClean="0"/>
              <a:t>each quarter </a:t>
            </a:r>
            <a:r>
              <a:rPr lang="en-GB" dirty="0"/>
              <a:t>of the forecast period. The 5 percentage points width of the swathes reflects the fact </a:t>
            </a:r>
            <a:r>
              <a:rPr lang="en-GB" dirty="0" smtClean="0"/>
              <a:t>that there </a:t>
            </a:r>
            <a:r>
              <a:rPr lang="en-GB" dirty="0"/>
              <a:t>is uncertainty about the precise probability in any given quarter, but they should not </a:t>
            </a:r>
            <a:r>
              <a:rPr lang="en-GB" dirty="0" smtClean="0"/>
              <a:t>be interpreted </a:t>
            </a:r>
            <a:r>
              <a:rPr lang="en-GB" dirty="0"/>
              <a:t>as confidence intervals.</a:t>
            </a:r>
          </a:p>
        </p:txBody>
      </p:sp>
      <p:pic>
        <p:nvPicPr>
          <p:cNvPr id="12290" name="Picture 2" descr="D:\PNGs\Chart5-8.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49184" y="1246200"/>
            <a:ext cx="6631852" cy="40837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7203469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Table 5.G </a:t>
            </a:r>
            <a:r>
              <a:rPr lang="en-GB" dirty="0">
                <a:solidFill>
                  <a:schemeClr val="tx1"/>
                </a:solidFill>
              </a:rPr>
              <a:t>Q4 CPI inflation</a:t>
            </a:r>
          </a:p>
        </p:txBody>
      </p:sp>
      <p:sp>
        <p:nvSpPr>
          <p:cNvPr id="5" name="Text Placeholder 4"/>
          <p:cNvSpPr>
            <a:spLocks noGrp="1"/>
          </p:cNvSpPr>
          <p:nvPr>
            <p:ph type="body" sz="quarter" idx="16"/>
          </p:nvPr>
        </p:nvSpPr>
        <p:spPr/>
        <p:txBody>
          <a:bodyPr/>
          <a:lstStyle/>
          <a:p>
            <a:pPr marL="0" indent="0"/>
            <a:r>
              <a:rPr lang="en-GB" dirty="0"/>
              <a:t>The table shows projections for Q4 four‑quarter CPI inflation. The figures in parentheses show </a:t>
            </a:r>
            <a:r>
              <a:rPr lang="en-GB" dirty="0" smtClean="0"/>
              <a:t>the corresponding </a:t>
            </a:r>
            <a:r>
              <a:rPr lang="en-GB" dirty="0"/>
              <a:t>projections in the May 2018 </a:t>
            </a:r>
            <a:r>
              <a:rPr lang="en-GB" i="1" dirty="0"/>
              <a:t>Inflation Report</a:t>
            </a:r>
            <a:r>
              <a:rPr lang="en-GB" dirty="0"/>
              <a:t>. The projections have been conditioned </a:t>
            </a:r>
            <a:r>
              <a:rPr lang="en-GB" dirty="0" smtClean="0"/>
              <a:t>on the </a:t>
            </a:r>
            <a:r>
              <a:rPr lang="en-GB" dirty="0"/>
              <a:t>assumptions in </a:t>
            </a:r>
            <a:r>
              <a:rPr lang="en-GB" b="1" dirty="0"/>
              <a:t>Table 5.A </a:t>
            </a:r>
            <a:r>
              <a:rPr lang="en-GB" dirty="0"/>
              <a:t>footnote (b).</a:t>
            </a:r>
          </a:p>
        </p:txBody>
      </p:sp>
      <p:pic>
        <p:nvPicPr>
          <p:cNvPr id="13314" name="Picture 2" descr="D:\PNGs\Table5-G.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6434" y="2246681"/>
            <a:ext cx="7334251" cy="14763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6409454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5.9 </a:t>
            </a:r>
            <a:r>
              <a:rPr lang="en-GB" dirty="0">
                <a:solidFill>
                  <a:schemeClr val="tx1"/>
                </a:solidFill>
              </a:rPr>
              <a:t>Projected probabilities of CPI inflation in 2020 </a:t>
            </a:r>
            <a:r>
              <a:rPr lang="en-GB" dirty="0" smtClean="0">
                <a:solidFill>
                  <a:schemeClr val="tx1"/>
                </a:solidFill>
              </a:rPr>
              <a:t>Q3 (central </a:t>
            </a:r>
            <a:r>
              <a:rPr lang="en-GB" dirty="0">
                <a:solidFill>
                  <a:schemeClr val="tx1"/>
                </a:solidFill>
              </a:rPr>
              <a:t>90% of the distribution)</a:t>
            </a:r>
            <a:r>
              <a:rPr lang="en-GB" baseline="30000" dirty="0">
                <a:solidFill>
                  <a:schemeClr val="tx1"/>
                </a:solidFill>
              </a:rPr>
              <a:t>(a)</a:t>
            </a:r>
          </a:p>
        </p:txBody>
      </p:sp>
      <p:sp>
        <p:nvSpPr>
          <p:cNvPr id="5" name="Text Placeholder 4"/>
          <p:cNvSpPr>
            <a:spLocks noGrp="1"/>
          </p:cNvSpPr>
          <p:nvPr>
            <p:ph type="body" sz="quarter" idx="16"/>
          </p:nvPr>
        </p:nvSpPr>
        <p:spPr/>
        <p:txBody>
          <a:bodyPr/>
          <a:lstStyle/>
          <a:p>
            <a:r>
              <a:rPr lang="en-GB" dirty="0"/>
              <a:t>(</a:t>
            </a:r>
            <a:r>
              <a:rPr lang="en-GB" dirty="0" smtClean="0"/>
              <a:t>a)	</a:t>
            </a:r>
            <a:r>
              <a:rPr lang="en-GB" b="1" dirty="0" smtClean="0"/>
              <a:t>Chart </a:t>
            </a:r>
            <a:r>
              <a:rPr lang="en-GB" b="1" dirty="0"/>
              <a:t>5.9</a:t>
            </a:r>
            <a:r>
              <a:rPr lang="en-GB" dirty="0"/>
              <a:t> represents the cross‑section of the CPI inflation fan chart in 2020 Q3 for the </a:t>
            </a:r>
            <a:r>
              <a:rPr lang="en-GB" dirty="0" smtClean="0"/>
              <a:t>market interest </a:t>
            </a:r>
            <a:r>
              <a:rPr lang="en-GB" dirty="0"/>
              <a:t>rate projection. The grey outline represents the corresponding cross‑section of </a:t>
            </a:r>
            <a:r>
              <a:rPr lang="en-GB" dirty="0" smtClean="0"/>
              <a:t>the May </a:t>
            </a:r>
            <a:r>
              <a:rPr lang="en-GB" dirty="0"/>
              <a:t>2018 </a:t>
            </a:r>
            <a:r>
              <a:rPr lang="en-GB" i="1" dirty="0"/>
              <a:t>Inflation Report </a:t>
            </a:r>
            <a:r>
              <a:rPr lang="en-GB" dirty="0"/>
              <a:t>fan chart for the market interest rate projection. The projections </a:t>
            </a:r>
            <a:r>
              <a:rPr lang="en-GB" dirty="0" smtClean="0"/>
              <a:t>have been </a:t>
            </a:r>
            <a:r>
              <a:rPr lang="en-GB" dirty="0"/>
              <a:t>conditioned on the assumptions in </a:t>
            </a:r>
            <a:r>
              <a:rPr lang="en-GB" b="1" dirty="0"/>
              <a:t>Table 5.A</a:t>
            </a:r>
            <a:r>
              <a:rPr lang="en-GB" dirty="0"/>
              <a:t> footnote (b). The coloured bands in </a:t>
            </a:r>
            <a:r>
              <a:rPr lang="en-GB" b="1" dirty="0"/>
              <a:t>Chart </a:t>
            </a:r>
            <a:r>
              <a:rPr lang="en-GB" b="1" dirty="0" smtClean="0"/>
              <a:t>5.9 </a:t>
            </a:r>
            <a:r>
              <a:rPr lang="en-GB" dirty="0" smtClean="0"/>
              <a:t>have </a:t>
            </a:r>
            <a:r>
              <a:rPr lang="en-GB" dirty="0"/>
              <a:t>a similar interpretation to those on the fan charts. Like the fan charts, they portray </a:t>
            </a:r>
            <a:r>
              <a:rPr lang="en-GB" dirty="0" smtClean="0"/>
              <a:t>the central </a:t>
            </a:r>
            <a:r>
              <a:rPr lang="en-GB" dirty="0"/>
              <a:t>90% of the probability distribution.</a:t>
            </a:r>
          </a:p>
          <a:p>
            <a:r>
              <a:rPr lang="en-GB" dirty="0"/>
              <a:t>(</a:t>
            </a:r>
            <a:r>
              <a:rPr lang="en-GB" dirty="0" smtClean="0"/>
              <a:t>b)	Average </a:t>
            </a:r>
            <a:r>
              <a:rPr lang="en-GB" dirty="0"/>
              <a:t>probability within each band; the figures on the y‑axis indicate the probability of </a:t>
            </a:r>
            <a:r>
              <a:rPr lang="en-GB" dirty="0" smtClean="0"/>
              <a:t>inflation being </a:t>
            </a:r>
            <a:r>
              <a:rPr lang="en-GB" dirty="0"/>
              <a:t>within ±0.05 percentage points of any given inflation rate, specified to one decimal place.</a:t>
            </a:r>
          </a:p>
        </p:txBody>
      </p:sp>
      <p:pic>
        <p:nvPicPr>
          <p:cNvPr id="14338" name="Picture 2" descr="D:\PNGs\Chart5-9.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16063" y="1476642"/>
            <a:ext cx="6115520" cy="37417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1533071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5.10 </a:t>
            </a:r>
            <a:r>
              <a:rPr lang="en-GB" dirty="0">
                <a:solidFill>
                  <a:schemeClr val="tx1"/>
                </a:solidFill>
              </a:rPr>
              <a:t>GDP projection based on constant nominal </a:t>
            </a:r>
            <a:r>
              <a:rPr lang="en-GB" dirty="0" smtClean="0">
                <a:solidFill>
                  <a:schemeClr val="tx1"/>
                </a:solidFill>
              </a:rPr>
              <a:t>interest rates </a:t>
            </a:r>
            <a:r>
              <a:rPr lang="en-GB" dirty="0">
                <a:solidFill>
                  <a:schemeClr val="tx1"/>
                </a:solidFill>
              </a:rPr>
              <a:t>at 0.75%, other policy measures as announced</a:t>
            </a:r>
          </a:p>
        </p:txBody>
      </p:sp>
      <p:sp>
        <p:nvSpPr>
          <p:cNvPr id="5" name="Text Placeholder 4"/>
          <p:cNvSpPr>
            <a:spLocks noGrp="1"/>
          </p:cNvSpPr>
          <p:nvPr>
            <p:ph type="body" sz="quarter" idx="16"/>
          </p:nvPr>
        </p:nvSpPr>
        <p:spPr/>
        <p:txBody>
          <a:bodyPr/>
          <a:lstStyle/>
          <a:p>
            <a:r>
              <a:rPr lang="en-GB" dirty="0"/>
              <a:t>See footnote to </a:t>
            </a:r>
            <a:r>
              <a:rPr lang="en-GB" b="1" dirty="0"/>
              <a:t>Chart 5.1</a:t>
            </a:r>
            <a:r>
              <a:rPr lang="en-GB" dirty="0"/>
              <a:t>.</a:t>
            </a:r>
          </a:p>
        </p:txBody>
      </p:sp>
      <p:pic>
        <p:nvPicPr>
          <p:cNvPr id="2050" name="Picture 2" descr="D:\S5 Aug 18 PNGs and SVGs\PNGs\Chart5-10.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47814" y="1764304"/>
            <a:ext cx="6128932" cy="36411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8515038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5.11 </a:t>
            </a:r>
            <a:r>
              <a:rPr lang="en-GB" dirty="0">
                <a:solidFill>
                  <a:schemeClr val="tx1"/>
                </a:solidFill>
              </a:rPr>
              <a:t>CPI inflation projection based on constant </a:t>
            </a:r>
            <a:r>
              <a:rPr lang="en-GB" dirty="0" smtClean="0">
                <a:solidFill>
                  <a:schemeClr val="tx1"/>
                </a:solidFill>
              </a:rPr>
              <a:t>nominal interest </a:t>
            </a:r>
            <a:r>
              <a:rPr lang="en-GB" dirty="0">
                <a:solidFill>
                  <a:schemeClr val="tx1"/>
                </a:solidFill>
              </a:rPr>
              <a:t>rates at 0.75%, other policy measures as announced</a:t>
            </a:r>
          </a:p>
        </p:txBody>
      </p:sp>
      <p:sp>
        <p:nvSpPr>
          <p:cNvPr id="5" name="Text Placeholder 4"/>
          <p:cNvSpPr>
            <a:spLocks noGrp="1"/>
          </p:cNvSpPr>
          <p:nvPr>
            <p:ph type="body" sz="quarter" idx="16"/>
          </p:nvPr>
        </p:nvSpPr>
        <p:spPr/>
        <p:txBody>
          <a:bodyPr/>
          <a:lstStyle/>
          <a:p>
            <a:r>
              <a:rPr lang="en-GB" dirty="0"/>
              <a:t>See footnote to </a:t>
            </a:r>
            <a:r>
              <a:rPr lang="en-GB" b="1" dirty="0"/>
              <a:t>Chart </a:t>
            </a:r>
            <a:r>
              <a:rPr lang="en-GB" b="1" dirty="0" smtClean="0"/>
              <a:t>5.3</a:t>
            </a:r>
            <a:r>
              <a:rPr lang="en-GB" dirty="0" smtClean="0"/>
              <a:t>.</a:t>
            </a:r>
            <a:endParaRPr lang="en-GB" dirty="0"/>
          </a:p>
        </p:txBody>
      </p:sp>
      <p:pic>
        <p:nvPicPr>
          <p:cNvPr id="3074" name="Picture 2" descr="D:\S5 Aug 18 PNGs and SVGs\PNGs\Chart5-1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13069" y="1855167"/>
            <a:ext cx="6122226" cy="36478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7169341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ChangeArrowheads="1"/>
          </p:cNvSpPr>
          <p:nvPr/>
        </p:nvSpPr>
        <p:spPr bwMode="auto">
          <a:xfrm>
            <a:off x="687388" y="2422525"/>
            <a:ext cx="770096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GB" sz="2400" b="1" dirty="0" smtClean="0">
                <a:solidFill>
                  <a:srgbClr val="960000"/>
                </a:solidFill>
                <a:latin typeface="Arial" pitchFamily="34" charset="0"/>
                <a:cs typeface="Arial" pitchFamily="34" charset="0"/>
              </a:rPr>
              <a:t>Box 6</a:t>
            </a:r>
          </a:p>
          <a:p>
            <a:pPr algn="ctr"/>
            <a:r>
              <a:rPr lang="en-GB" sz="2400" b="1" dirty="0">
                <a:latin typeface="Arial" pitchFamily="34" charset="0"/>
                <a:cs typeface="Arial" pitchFamily="34" charset="0"/>
              </a:rPr>
              <a:t>The equilibrium interest rate</a:t>
            </a:r>
            <a:endParaRPr lang="en-GB" sz="2400" dirty="0">
              <a:latin typeface="Arial" pitchFamily="34" charset="0"/>
              <a:cs typeface="Arial" pitchFamily="34" charset="0"/>
            </a:endParaRPr>
          </a:p>
        </p:txBody>
      </p:sp>
    </p:spTree>
    <p:extLst>
      <p:ext uri="{BB962C8B-B14F-4D97-AF65-F5344CB8AC3E}">
        <p14:creationId xmlns:p14="http://schemas.microsoft.com/office/powerpoint/2010/main" val="211348669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Table 5.A </a:t>
            </a:r>
            <a:r>
              <a:rPr lang="en-GB" dirty="0">
                <a:solidFill>
                  <a:schemeClr val="tx1"/>
                </a:solidFill>
              </a:rPr>
              <a:t>Forecast summary</a:t>
            </a:r>
            <a:r>
              <a:rPr lang="en-GB" baseline="30000" dirty="0">
                <a:solidFill>
                  <a:schemeClr val="tx1"/>
                </a:solidFill>
              </a:rPr>
              <a:t>(a)(b)</a:t>
            </a:r>
          </a:p>
        </p:txBody>
      </p:sp>
      <p:sp>
        <p:nvSpPr>
          <p:cNvPr id="5" name="Text Placeholder 4"/>
          <p:cNvSpPr>
            <a:spLocks noGrp="1"/>
          </p:cNvSpPr>
          <p:nvPr>
            <p:ph type="body" sz="quarter" idx="16"/>
          </p:nvPr>
        </p:nvSpPr>
        <p:spPr/>
        <p:txBody>
          <a:bodyPr/>
          <a:lstStyle/>
          <a:p>
            <a:r>
              <a:rPr lang="en-GB" dirty="0"/>
              <a:t>(</a:t>
            </a:r>
            <a:r>
              <a:rPr lang="en-GB" dirty="0" smtClean="0"/>
              <a:t>a)	Modal </a:t>
            </a:r>
            <a:r>
              <a:rPr lang="en-GB" dirty="0"/>
              <a:t>projections for GDP, CPI inflation, LFS unemployment and excess supply/excess demand. Figures </a:t>
            </a:r>
            <a:r>
              <a:rPr lang="en-GB" dirty="0" smtClean="0"/>
              <a:t>in parentheses </a:t>
            </a:r>
            <a:r>
              <a:rPr lang="en-GB" dirty="0"/>
              <a:t>show the corresponding projections in the May 2018 </a:t>
            </a:r>
            <a:r>
              <a:rPr lang="en-GB" dirty="0" smtClean="0"/>
              <a:t/>
            </a:r>
            <a:br>
              <a:rPr lang="en-GB" dirty="0" smtClean="0"/>
            </a:br>
            <a:r>
              <a:rPr lang="en-GB" i="1" dirty="0" smtClean="0"/>
              <a:t>Inflation Report</a:t>
            </a:r>
            <a:r>
              <a:rPr lang="en-GB" dirty="0"/>
              <a:t>. Projections were </a:t>
            </a:r>
            <a:r>
              <a:rPr lang="en-GB" dirty="0" smtClean="0"/>
              <a:t>only available </a:t>
            </a:r>
            <a:r>
              <a:rPr lang="en-GB" dirty="0"/>
              <a:t>to 2021 Q2 in May.</a:t>
            </a:r>
          </a:p>
          <a:p>
            <a:r>
              <a:rPr lang="en-GB" dirty="0"/>
              <a:t>(</a:t>
            </a:r>
            <a:r>
              <a:rPr lang="en-GB" dirty="0" smtClean="0"/>
              <a:t>b)	The </a:t>
            </a:r>
            <a:r>
              <a:rPr lang="en-GB" dirty="0"/>
              <a:t>August projections have been conditioned on the assumptions that the stock of purchased gilts </a:t>
            </a:r>
            <a:r>
              <a:rPr lang="en-GB" dirty="0" smtClean="0"/>
              <a:t>remains at </a:t>
            </a:r>
            <a:r>
              <a:rPr lang="en-GB" dirty="0"/>
              <a:t>£435 billion and the stock of purchased corporate bonds remains at </a:t>
            </a:r>
            <a:r>
              <a:rPr lang="en-GB" dirty="0" smtClean="0"/>
              <a:t/>
            </a:r>
            <a:br>
              <a:rPr lang="en-GB" dirty="0" smtClean="0"/>
            </a:br>
            <a:r>
              <a:rPr lang="en-GB" dirty="0" smtClean="0"/>
              <a:t>£</a:t>
            </a:r>
            <a:r>
              <a:rPr lang="en-GB" dirty="0"/>
              <a:t>10 billion throughout the </a:t>
            </a:r>
            <a:r>
              <a:rPr lang="en-GB" dirty="0" smtClean="0"/>
              <a:t>forecast period</a:t>
            </a:r>
            <a:r>
              <a:rPr lang="en-GB" dirty="0"/>
              <a:t>, and on the Term Funding Scheme (TFS); all three of which are financed by the issuance of </a:t>
            </a:r>
            <a:r>
              <a:rPr lang="en-GB" dirty="0" smtClean="0"/>
              <a:t>central bank </a:t>
            </a:r>
            <a:r>
              <a:rPr lang="en-GB" dirty="0"/>
              <a:t>reserves. The May projections were conditioned on the same asset purchase and TFS assumptions.</a:t>
            </a:r>
          </a:p>
          <a:p>
            <a:r>
              <a:rPr lang="en-GB" dirty="0"/>
              <a:t>(</a:t>
            </a:r>
            <a:r>
              <a:rPr lang="en-GB" dirty="0" smtClean="0"/>
              <a:t>c)	Four-quarter </a:t>
            </a:r>
            <a:r>
              <a:rPr lang="en-GB" dirty="0"/>
              <a:t>growth in real GDP. The growth rates reported in the table exclude the </a:t>
            </a:r>
            <a:r>
              <a:rPr lang="en-GB" dirty="0" err="1"/>
              <a:t>backcast</a:t>
            </a:r>
            <a:r>
              <a:rPr lang="en-GB" dirty="0"/>
              <a:t> for </a:t>
            </a:r>
            <a:r>
              <a:rPr lang="en-GB" dirty="0" smtClean="0"/>
              <a:t>GDP. Including </a:t>
            </a:r>
            <a:r>
              <a:rPr lang="en-GB" dirty="0"/>
              <a:t>the </a:t>
            </a:r>
            <a:r>
              <a:rPr lang="en-GB" dirty="0" err="1"/>
              <a:t>backcast</a:t>
            </a:r>
            <a:r>
              <a:rPr lang="en-GB" dirty="0"/>
              <a:t> 2018 Q3 growth is 1.6%, 2019 Q3 growth is 1.8%, </a:t>
            </a:r>
            <a:r>
              <a:rPr lang="en-GB" dirty="0" smtClean="0"/>
              <a:t/>
            </a:r>
            <a:br>
              <a:rPr lang="en-GB" dirty="0" smtClean="0"/>
            </a:br>
            <a:r>
              <a:rPr lang="en-GB" dirty="0" smtClean="0"/>
              <a:t>2020 </a:t>
            </a:r>
            <a:r>
              <a:rPr lang="en-GB" dirty="0"/>
              <a:t>Q3 growth is 1.7% </a:t>
            </a:r>
            <a:r>
              <a:rPr lang="en-GB" dirty="0" smtClean="0"/>
              <a:t>and 2021 </a:t>
            </a:r>
            <a:r>
              <a:rPr lang="en-GB" dirty="0"/>
              <a:t>Q3 growth is 1.7%. This compares to 1.7% in 2018 Q3, 1.7% in 2019 Q3 and 1.7% in 2020 Q3 in </a:t>
            </a:r>
            <a:r>
              <a:rPr lang="en-GB" dirty="0" smtClean="0"/>
              <a:t>the May </a:t>
            </a:r>
            <a:r>
              <a:rPr lang="en-GB" dirty="0"/>
              <a:t>2018 </a:t>
            </a:r>
            <a:r>
              <a:rPr lang="en-GB" i="1" dirty="0"/>
              <a:t>Inflation Report</a:t>
            </a:r>
            <a:r>
              <a:rPr lang="en-GB" dirty="0"/>
              <a:t>.</a:t>
            </a:r>
          </a:p>
          <a:p>
            <a:r>
              <a:rPr lang="en-GB" dirty="0"/>
              <a:t>(</a:t>
            </a:r>
            <a:r>
              <a:rPr lang="en-GB" dirty="0" smtClean="0"/>
              <a:t>d)	Four-quarter </a:t>
            </a:r>
            <a:r>
              <a:rPr lang="en-GB" dirty="0"/>
              <a:t>inflation rate.</a:t>
            </a:r>
          </a:p>
          <a:p>
            <a:r>
              <a:rPr lang="en-GB" dirty="0"/>
              <a:t>(</a:t>
            </a:r>
            <a:r>
              <a:rPr lang="en-GB" dirty="0" smtClean="0"/>
              <a:t>e)	Per </a:t>
            </a:r>
            <a:r>
              <a:rPr lang="en-GB" dirty="0"/>
              <a:t>cent of potential GDP. A negative figure implies output is below potential and a positive figure that it </a:t>
            </a:r>
            <a:r>
              <a:rPr lang="en-GB" dirty="0" smtClean="0"/>
              <a:t>is above</a:t>
            </a:r>
            <a:r>
              <a:rPr lang="en-GB" dirty="0"/>
              <a:t>.</a:t>
            </a:r>
          </a:p>
          <a:p>
            <a:r>
              <a:rPr lang="en-GB" dirty="0"/>
              <a:t>(</a:t>
            </a:r>
            <a:r>
              <a:rPr lang="en-GB" dirty="0" smtClean="0"/>
              <a:t>f)	Per </a:t>
            </a:r>
            <a:r>
              <a:rPr lang="en-GB" dirty="0"/>
              <a:t>cent. The path for Bank Rate implied by forward market interest rates. The curves are based </a:t>
            </a:r>
            <a:r>
              <a:rPr lang="en-GB" dirty="0" smtClean="0"/>
              <a:t>on overnight </a:t>
            </a:r>
            <a:r>
              <a:rPr lang="en-GB" dirty="0"/>
              <a:t>index swap rates.</a:t>
            </a:r>
          </a:p>
        </p:txBody>
      </p:sp>
      <p:pic>
        <p:nvPicPr>
          <p:cNvPr id="1026" name="Picture 2" descr="D:\PNGs\Table5-A.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1050" y="1419225"/>
            <a:ext cx="7353300" cy="25717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0368712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Figure A </a:t>
            </a:r>
            <a:r>
              <a:rPr lang="en-GB" dirty="0"/>
              <a:t>In the long run, real interest rates are determined by </a:t>
            </a:r>
            <a:r>
              <a:rPr lang="en-GB" dirty="0" smtClean="0"/>
              <a:t>the balance </a:t>
            </a:r>
            <a:r>
              <a:rPr lang="en-GB" dirty="0"/>
              <a:t>between desired wealth and capital </a:t>
            </a:r>
            <a:r>
              <a:rPr lang="en-GB" dirty="0" smtClean="0"/>
              <a:t>holdings</a:t>
            </a:r>
          </a:p>
          <a:p>
            <a:pPr lvl="2"/>
            <a:r>
              <a:rPr lang="en-GB" dirty="0"/>
              <a:t>Stylised diagram of shifts in desired wealth and capital schedules</a:t>
            </a:r>
            <a:endParaRPr lang="en-GB" dirty="0">
              <a:solidFill>
                <a:schemeClr val="tx1"/>
              </a:solidFill>
            </a:endParaRPr>
          </a:p>
        </p:txBody>
      </p:sp>
      <p:pic>
        <p:nvPicPr>
          <p:cNvPr id="15362" name="Picture 2" descr="D:\PNGs\Box6Figure-A.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92734" y="1688758"/>
            <a:ext cx="6155754" cy="3419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9416753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756803" cy="882143"/>
          </a:xfrm>
        </p:spPr>
        <p:txBody>
          <a:bodyPr/>
          <a:lstStyle/>
          <a:p>
            <a:pPr lvl="1"/>
            <a:r>
              <a:rPr lang="en-GB" b="1" dirty="0"/>
              <a:t>Table 1 </a:t>
            </a:r>
            <a:r>
              <a:rPr lang="en-GB" dirty="0"/>
              <a:t>There is a wide range of existing estimates of r* and R</a:t>
            </a:r>
            <a:r>
              <a:rPr lang="en-GB" dirty="0" smtClean="0"/>
              <a:t>*</a:t>
            </a:r>
          </a:p>
          <a:p>
            <a:pPr lvl="2"/>
            <a:r>
              <a:rPr lang="en-GB" dirty="0">
                <a:solidFill>
                  <a:schemeClr val="tx1"/>
                </a:solidFill>
              </a:rPr>
              <a:t>Existing estimates and projections of the equilibrium real interest rate</a:t>
            </a:r>
            <a:r>
              <a:rPr lang="en-GB" baseline="30000" dirty="0">
                <a:solidFill>
                  <a:schemeClr val="tx1"/>
                </a:solidFill>
              </a:rPr>
              <a:t>(a)</a:t>
            </a:r>
          </a:p>
        </p:txBody>
      </p:sp>
      <p:sp>
        <p:nvSpPr>
          <p:cNvPr id="5" name="Text Placeholder 4"/>
          <p:cNvSpPr>
            <a:spLocks noGrp="1"/>
          </p:cNvSpPr>
          <p:nvPr>
            <p:ph type="body" sz="quarter" idx="16"/>
          </p:nvPr>
        </p:nvSpPr>
        <p:spPr/>
        <p:txBody>
          <a:bodyPr/>
          <a:lstStyle/>
          <a:p>
            <a:r>
              <a:rPr lang="en-GB" dirty="0"/>
              <a:t>(</a:t>
            </a:r>
            <a:r>
              <a:rPr lang="en-GB" dirty="0" smtClean="0"/>
              <a:t>a)	All </a:t>
            </a:r>
            <a:r>
              <a:rPr lang="en-GB" dirty="0"/>
              <a:t>estimates and ranges are reported to the nearest 25 basis points.</a:t>
            </a:r>
          </a:p>
          <a:p>
            <a:r>
              <a:rPr lang="en-GB" dirty="0"/>
              <a:t>(</a:t>
            </a:r>
            <a:r>
              <a:rPr lang="en-GB" dirty="0" smtClean="0"/>
              <a:t>b)	Range </a:t>
            </a:r>
            <a:r>
              <a:rPr lang="en-GB" dirty="0"/>
              <a:t>based on four different term structure models. The central estimate is the average of the results from these models. See the box on pages 6–7 of the May 2017 </a:t>
            </a:r>
            <a:r>
              <a:rPr lang="en-GB" i="1" dirty="0"/>
              <a:t>Report </a:t>
            </a:r>
            <a:r>
              <a:rPr lang="en-GB" dirty="0"/>
              <a:t>for more details.</a:t>
            </a:r>
          </a:p>
          <a:p>
            <a:r>
              <a:rPr lang="en-GB" dirty="0"/>
              <a:t>(</a:t>
            </a:r>
            <a:r>
              <a:rPr lang="en-GB" dirty="0" smtClean="0"/>
              <a:t>c)	Range </a:t>
            </a:r>
            <a:r>
              <a:rPr lang="en-GB" dirty="0"/>
              <a:t>based on +/–1 standard error. Figures based on the authors’ latest available estimates.</a:t>
            </a:r>
          </a:p>
          <a:p>
            <a:r>
              <a:rPr lang="en-GB" dirty="0"/>
              <a:t>(</a:t>
            </a:r>
            <a:r>
              <a:rPr lang="en-GB" dirty="0" smtClean="0"/>
              <a:t>d)	As </a:t>
            </a:r>
            <a:r>
              <a:rPr lang="en-GB" dirty="0"/>
              <a:t>reported in the Federal Reserve </a:t>
            </a:r>
            <a:r>
              <a:rPr lang="en-GB" u="sng" dirty="0">
                <a:hlinkClick r:id="rId2"/>
              </a:rPr>
              <a:t>July 2018 </a:t>
            </a:r>
            <a:r>
              <a:rPr lang="en-GB" i="1" u="sng" dirty="0">
                <a:hlinkClick r:id="rId2"/>
              </a:rPr>
              <a:t>Monetary Policy Report</a:t>
            </a:r>
            <a:r>
              <a:rPr lang="en-GB" dirty="0"/>
              <a:t>.</a:t>
            </a:r>
          </a:p>
          <a:p>
            <a:r>
              <a:rPr lang="en-GB" dirty="0"/>
              <a:t>(</a:t>
            </a:r>
            <a:r>
              <a:rPr lang="en-GB" dirty="0" smtClean="0"/>
              <a:t>e)	95</a:t>
            </a:r>
            <a:r>
              <a:rPr lang="en-GB" dirty="0"/>
              <a:t>% confidence interval.</a:t>
            </a:r>
          </a:p>
          <a:p>
            <a:r>
              <a:rPr lang="en-GB" dirty="0"/>
              <a:t>(</a:t>
            </a:r>
            <a:r>
              <a:rPr lang="en-GB" dirty="0" smtClean="0"/>
              <a:t>f)	90</a:t>
            </a:r>
            <a:r>
              <a:rPr lang="en-GB" dirty="0"/>
              <a:t>% confidence interval.</a:t>
            </a:r>
          </a:p>
        </p:txBody>
      </p:sp>
      <p:pic>
        <p:nvPicPr>
          <p:cNvPr id="6" name="Picture 2" descr="D:\PNGs\Box6Table-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520" y="1379678"/>
            <a:ext cx="7448550" cy="3462338"/>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a:hlinkClick r:id="rId4"/>
          </p:cNvPr>
          <p:cNvSpPr/>
          <p:nvPr/>
        </p:nvSpPr>
        <p:spPr>
          <a:xfrm>
            <a:off x="2809037" y="2000462"/>
            <a:ext cx="2289657" cy="138499"/>
          </a:xfrm>
          <a:prstGeom prst="rect">
            <a:avLst/>
          </a:prstGeom>
          <a:solidFill>
            <a:srgbClr val="D99694">
              <a:alpha val="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a:hlinkClick r:id="rId5"/>
          </p:cNvPr>
          <p:cNvSpPr/>
          <p:nvPr/>
        </p:nvSpPr>
        <p:spPr>
          <a:xfrm>
            <a:off x="2809037" y="2439374"/>
            <a:ext cx="2289657" cy="138499"/>
          </a:xfrm>
          <a:prstGeom prst="rect">
            <a:avLst/>
          </a:prstGeom>
          <a:solidFill>
            <a:srgbClr val="D99694">
              <a:alpha val="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a:hlinkClick r:id="rId6"/>
          </p:cNvPr>
          <p:cNvSpPr/>
          <p:nvPr/>
        </p:nvSpPr>
        <p:spPr>
          <a:xfrm>
            <a:off x="2809036" y="2599328"/>
            <a:ext cx="2289657" cy="138499"/>
          </a:xfrm>
          <a:prstGeom prst="rect">
            <a:avLst/>
          </a:prstGeom>
          <a:solidFill>
            <a:srgbClr val="D99694">
              <a:alpha val="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a:hlinkClick r:id="rId7"/>
          </p:cNvPr>
          <p:cNvSpPr/>
          <p:nvPr/>
        </p:nvSpPr>
        <p:spPr>
          <a:xfrm>
            <a:off x="2809035" y="2750986"/>
            <a:ext cx="2289657" cy="138499"/>
          </a:xfrm>
          <a:prstGeom prst="rect">
            <a:avLst/>
          </a:prstGeom>
          <a:solidFill>
            <a:srgbClr val="D99694">
              <a:alpha val="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a:hlinkClick r:id="rId4"/>
          </p:cNvPr>
          <p:cNvSpPr/>
          <p:nvPr/>
        </p:nvSpPr>
        <p:spPr>
          <a:xfrm>
            <a:off x="2809034" y="2900683"/>
            <a:ext cx="2289657" cy="138499"/>
          </a:xfrm>
          <a:prstGeom prst="rect">
            <a:avLst/>
          </a:prstGeom>
          <a:solidFill>
            <a:srgbClr val="D99694">
              <a:alpha val="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11">
            <a:hlinkClick r:id="rId8"/>
          </p:cNvPr>
          <p:cNvSpPr/>
          <p:nvPr/>
        </p:nvSpPr>
        <p:spPr>
          <a:xfrm>
            <a:off x="2809033" y="3096177"/>
            <a:ext cx="2289657" cy="138499"/>
          </a:xfrm>
          <a:prstGeom prst="rect">
            <a:avLst/>
          </a:prstGeom>
          <a:solidFill>
            <a:srgbClr val="D99694">
              <a:alpha val="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a:hlinkClick r:id="rId9"/>
          </p:cNvPr>
          <p:cNvSpPr/>
          <p:nvPr/>
        </p:nvSpPr>
        <p:spPr>
          <a:xfrm>
            <a:off x="2809032" y="3234676"/>
            <a:ext cx="2289657" cy="138499"/>
          </a:xfrm>
          <a:prstGeom prst="rect">
            <a:avLst/>
          </a:prstGeom>
          <a:solidFill>
            <a:srgbClr val="D99694">
              <a:alpha val="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a:hlinkClick r:id="rId10"/>
          </p:cNvPr>
          <p:cNvSpPr/>
          <p:nvPr/>
        </p:nvSpPr>
        <p:spPr>
          <a:xfrm>
            <a:off x="2662728" y="3439501"/>
            <a:ext cx="2289657" cy="138499"/>
          </a:xfrm>
          <a:prstGeom prst="rect">
            <a:avLst/>
          </a:prstGeom>
          <a:solidFill>
            <a:srgbClr val="D99694">
              <a:alpha val="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a:hlinkClick r:id="rId11"/>
          </p:cNvPr>
          <p:cNvSpPr/>
          <p:nvPr/>
        </p:nvSpPr>
        <p:spPr>
          <a:xfrm>
            <a:off x="2662728" y="3590084"/>
            <a:ext cx="2289657" cy="138499"/>
          </a:xfrm>
          <a:prstGeom prst="rect">
            <a:avLst/>
          </a:prstGeom>
          <a:solidFill>
            <a:srgbClr val="D99694">
              <a:alpha val="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a:hlinkClick r:id="rId12"/>
          </p:cNvPr>
          <p:cNvSpPr/>
          <p:nvPr/>
        </p:nvSpPr>
        <p:spPr>
          <a:xfrm>
            <a:off x="2040942" y="3737631"/>
            <a:ext cx="2823662" cy="138499"/>
          </a:xfrm>
          <a:prstGeom prst="rect">
            <a:avLst/>
          </a:prstGeom>
          <a:solidFill>
            <a:srgbClr val="D99694">
              <a:alpha val="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a:hlinkClick r:id="rId13"/>
          </p:cNvPr>
          <p:cNvSpPr/>
          <p:nvPr/>
        </p:nvSpPr>
        <p:spPr>
          <a:xfrm>
            <a:off x="3182112" y="3893736"/>
            <a:ext cx="1916582" cy="138499"/>
          </a:xfrm>
          <a:prstGeom prst="rect">
            <a:avLst/>
          </a:prstGeom>
          <a:solidFill>
            <a:srgbClr val="D99694">
              <a:alpha val="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a:hlinkClick r:id="rId14"/>
          </p:cNvPr>
          <p:cNvSpPr/>
          <p:nvPr/>
        </p:nvSpPr>
        <p:spPr>
          <a:xfrm>
            <a:off x="2750515" y="4339964"/>
            <a:ext cx="2114089" cy="138499"/>
          </a:xfrm>
          <a:prstGeom prst="rect">
            <a:avLst/>
          </a:prstGeom>
          <a:solidFill>
            <a:srgbClr val="D99694">
              <a:alpha val="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ectangle 20">
            <a:hlinkClick r:id="rId15"/>
          </p:cNvPr>
          <p:cNvSpPr/>
          <p:nvPr/>
        </p:nvSpPr>
        <p:spPr>
          <a:xfrm>
            <a:off x="3584448" y="4508214"/>
            <a:ext cx="1280152" cy="158884"/>
          </a:xfrm>
          <a:prstGeom prst="rect">
            <a:avLst/>
          </a:prstGeom>
          <a:solidFill>
            <a:srgbClr val="D99694">
              <a:alpha val="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ectangle 21">
            <a:hlinkClick r:id="rId16"/>
          </p:cNvPr>
          <p:cNvSpPr/>
          <p:nvPr/>
        </p:nvSpPr>
        <p:spPr>
          <a:xfrm>
            <a:off x="2809032" y="4667098"/>
            <a:ext cx="2114089" cy="138499"/>
          </a:xfrm>
          <a:prstGeom prst="rect">
            <a:avLst/>
          </a:prstGeom>
          <a:solidFill>
            <a:srgbClr val="D99694">
              <a:alpha val="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08252798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A </a:t>
            </a:r>
            <a:r>
              <a:rPr lang="en-GB" dirty="0"/>
              <a:t>There is a wide degree of uncertainty around </a:t>
            </a:r>
            <a:r>
              <a:rPr lang="en-GB" dirty="0" smtClean="0"/>
              <a:t>the estimated </a:t>
            </a:r>
            <a:r>
              <a:rPr lang="en-GB" dirty="0"/>
              <a:t>level of R</a:t>
            </a:r>
            <a:r>
              <a:rPr lang="en-GB" dirty="0" smtClean="0"/>
              <a:t>*</a:t>
            </a:r>
          </a:p>
          <a:p>
            <a:pPr lvl="2"/>
            <a:r>
              <a:rPr lang="en-GB" dirty="0"/>
              <a:t>Estimated distribution of the trend real rate</a:t>
            </a:r>
            <a:r>
              <a:rPr lang="en-GB" baseline="30000" dirty="0"/>
              <a:t>(a)</a:t>
            </a:r>
            <a:endParaRPr lang="en-GB" baseline="30000" dirty="0">
              <a:solidFill>
                <a:schemeClr val="tx1"/>
              </a:solidFill>
            </a:endParaRPr>
          </a:p>
        </p:txBody>
      </p:sp>
      <p:sp>
        <p:nvSpPr>
          <p:cNvPr id="5" name="Text Placeholder 4"/>
          <p:cNvSpPr>
            <a:spLocks noGrp="1"/>
          </p:cNvSpPr>
          <p:nvPr>
            <p:ph type="body" sz="quarter" idx="16"/>
          </p:nvPr>
        </p:nvSpPr>
        <p:spPr/>
        <p:txBody>
          <a:bodyPr/>
          <a:lstStyle/>
          <a:p>
            <a:r>
              <a:rPr lang="en-GB" dirty="0"/>
              <a:t>(</a:t>
            </a:r>
            <a:r>
              <a:rPr lang="en-GB" dirty="0" smtClean="0"/>
              <a:t>a)	The </a:t>
            </a:r>
            <a:r>
              <a:rPr lang="en-GB" dirty="0"/>
              <a:t>blue line shows a smoothed distribution of the low-frequency component of actual UK </a:t>
            </a:r>
            <a:r>
              <a:rPr lang="en-GB" dirty="0" smtClean="0"/>
              <a:t>real interest </a:t>
            </a:r>
            <a:r>
              <a:rPr lang="en-GB" dirty="0"/>
              <a:t>rates. The red line shows a smoothed distribution of the UK trend real rate generated by </a:t>
            </a:r>
            <a:r>
              <a:rPr lang="en-GB" dirty="0" smtClean="0"/>
              <a:t>Bank staff’s </a:t>
            </a:r>
            <a:r>
              <a:rPr lang="en-GB" dirty="0"/>
              <a:t>model under the range of possible values of R* in 1990 (discussed in footnote (5)), </a:t>
            </a:r>
            <a:r>
              <a:rPr lang="en-GB" dirty="0" smtClean="0"/>
              <a:t>alternative assumptions </a:t>
            </a:r>
            <a:r>
              <a:rPr lang="en-GB" dirty="0"/>
              <a:t>for the model parameters, and the paths of the main determinants.</a:t>
            </a:r>
          </a:p>
        </p:txBody>
      </p:sp>
      <p:pic>
        <p:nvPicPr>
          <p:cNvPr id="16387" name="Picture 3" descr="D:\PNGs\Box6Chart-A.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30248" y="1896199"/>
            <a:ext cx="5941173" cy="34064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8489014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Table 2 </a:t>
            </a:r>
            <a:r>
              <a:rPr lang="en-GB" dirty="0"/>
              <a:t>Changing demographics and a fall in trend </a:t>
            </a:r>
            <a:r>
              <a:rPr lang="en-GB" dirty="0" smtClean="0"/>
              <a:t>productivity growth </a:t>
            </a:r>
            <a:r>
              <a:rPr lang="en-GB" dirty="0"/>
              <a:t>have reduced R</a:t>
            </a:r>
            <a:r>
              <a:rPr lang="en-GB" dirty="0" smtClean="0"/>
              <a:t>*</a:t>
            </a:r>
          </a:p>
          <a:p>
            <a:pPr lvl="2"/>
            <a:r>
              <a:rPr lang="en-GB" dirty="0"/>
              <a:t>Indicative contributions to changes in the trend real interest rate</a:t>
            </a:r>
            <a:r>
              <a:rPr lang="en-GB" baseline="30000" dirty="0"/>
              <a:t>(a)</a:t>
            </a:r>
          </a:p>
        </p:txBody>
      </p:sp>
      <p:sp>
        <p:nvSpPr>
          <p:cNvPr id="5" name="Text Placeholder 4"/>
          <p:cNvSpPr>
            <a:spLocks noGrp="1"/>
          </p:cNvSpPr>
          <p:nvPr>
            <p:ph type="body" sz="quarter" idx="16"/>
          </p:nvPr>
        </p:nvSpPr>
        <p:spPr/>
        <p:txBody>
          <a:bodyPr/>
          <a:lstStyle/>
          <a:p>
            <a:r>
              <a:rPr lang="en-GB" dirty="0"/>
              <a:t>(</a:t>
            </a:r>
            <a:r>
              <a:rPr lang="en-GB" dirty="0" smtClean="0"/>
              <a:t>a)	The </a:t>
            </a:r>
            <a:r>
              <a:rPr lang="en-GB" dirty="0"/>
              <a:t>direction of the arrows indicates the direction of the impact of each factor on R* since </a:t>
            </a:r>
            <a:r>
              <a:rPr lang="en-GB" dirty="0" smtClean="0"/>
              <a:t>1990, estimated </a:t>
            </a:r>
            <a:r>
              <a:rPr lang="en-GB" dirty="0"/>
              <a:t>using the approach outlined above. Two arrows indicate that a factor has had a </a:t>
            </a:r>
            <a:r>
              <a:rPr lang="en-GB" dirty="0" smtClean="0"/>
              <a:t>relatively large </a:t>
            </a:r>
            <a:r>
              <a:rPr lang="en-GB" dirty="0"/>
              <a:t>impact on R*.</a:t>
            </a:r>
          </a:p>
        </p:txBody>
      </p:sp>
      <p:pic>
        <p:nvPicPr>
          <p:cNvPr id="1026" name="Picture 2" descr="D:\S5 Aug 18 PNGs and SVGs\PNGs\Box6Table-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7492" y="1388733"/>
            <a:ext cx="7324725" cy="41433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5397328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B </a:t>
            </a:r>
            <a:r>
              <a:rPr lang="en-GB" dirty="0"/>
              <a:t>The average age of the population is projected to </a:t>
            </a:r>
            <a:r>
              <a:rPr lang="en-GB" dirty="0" smtClean="0"/>
              <a:t>rise further</a:t>
            </a:r>
          </a:p>
          <a:p>
            <a:pPr lvl="2"/>
            <a:r>
              <a:rPr lang="en-GB" dirty="0"/>
              <a:t>Age distribution of the population in advanced economies</a:t>
            </a:r>
            <a:r>
              <a:rPr lang="en-GB" baseline="30000" dirty="0"/>
              <a:t>(a)</a:t>
            </a:r>
          </a:p>
        </p:txBody>
      </p:sp>
      <p:sp>
        <p:nvSpPr>
          <p:cNvPr id="5" name="Text Placeholder 4"/>
          <p:cNvSpPr>
            <a:spLocks noGrp="1"/>
          </p:cNvSpPr>
          <p:nvPr>
            <p:ph type="body" sz="quarter" idx="16"/>
          </p:nvPr>
        </p:nvSpPr>
        <p:spPr/>
        <p:txBody>
          <a:bodyPr/>
          <a:lstStyle/>
          <a:p>
            <a:r>
              <a:rPr lang="en-GB" dirty="0"/>
              <a:t>Source: United Nations (UN) World Population Prospects</a:t>
            </a:r>
            <a:r>
              <a:rPr lang="en-GB" dirty="0" smtClean="0"/>
              <a:t>.</a:t>
            </a:r>
          </a:p>
          <a:p>
            <a:endParaRPr lang="en-GB" dirty="0"/>
          </a:p>
          <a:p>
            <a:r>
              <a:rPr lang="en-GB" dirty="0"/>
              <a:t>(</a:t>
            </a:r>
            <a:r>
              <a:rPr lang="en-GB" dirty="0" smtClean="0"/>
              <a:t>a)	Countries </a:t>
            </a:r>
            <a:r>
              <a:rPr lang="en-GB" dirty="0"/>
              <a:t>included are classified as ‘more developed regions’. Dashed line and faded bars </a:t>
            </a:r>
            <a:r>
              <a:rPr lang="en-GB" dirty="0" smtClean="0"/>
              <a:t>are UN </a:t>
            </a:r>
            <a:r>
              <a:rPr lang="en-GB" dirty="0"/>
              <a:t>median variant projections.</a:t>
            </a:r>
          </a:p>
        </p:txBody>
      </p:sp>
      <p:pic>
        <p:nvPicPr>
          <p:cNvPr id="16389" name="Picture 5" descr="D:\PNGs\Box6Chart-B.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62035" y="1519586"/>
            <a:ext cx="6517856" cy="45195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4475921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C </a:t>
            </a:r>
            <a:r>
              <a:rPr lang="en-GB" dirty="0"/>
              <a:t>Productivity growth in advanced economies has slowed</a:t>
            </a:r>
          </a:p>
          <a:p>
            <a:pPr lvl="2"/>
            <a:r>
              <a:rPr lang="en-GB" dirty="0"/>
              <a:t>Productivity growth in the G7 economies</a:t>
            </a:r>
            <a:r>
              <a:rPr lang="en-GB" baseline="30000" dirty="0"/>
              <a:t>(a)</a:t>
            </a:r>
          </a:p>
        </p:txBody>
      </p:sp>
      <p:sp>
        <p:nvSpPr>
          <p:cNvPr id="5" name="Text Placeholder 4"/>
          <p:cNvSpPr>
            <a:spLocks noGrp="1"/>
          </p:cNvSpPr>
          <p:nvPr>
            <p:ph type="body" sz="quarter" idx="16"/>
          </p:nvPr>
        </p:nvSpPr>
        <p:spPr/>
        <p:txBody>
          <a:bodyPr/>
          <a:lstStyle/>
          <a:p>
            <a:r>
              <a:rPr lang="en-GB" dirty="0"/>
              <a:t>Sources: OECD, ONS and Bank calculations</a:t>
            </a:r>
            <a:r>
              <a:rPr lang="en-GB" dirty="0" smtClean="0"/>
              <a:t>.</a:t>
            </a:r>
          </a:p>
          <a:p>
            <a:endParaRPr lang="en-GB" dirty="0"/>
          </a:p>
          <a:p>
            <a:r>
              <a:rPr lang="en-GB" dirty="0"/>
              <a:t>(</a:t>
            </a:r>
            <a:r>
              <a:rPr lang="en-GB" dirty="0" smtClean="0"/>
              <a:t>a)	Rolling </a:t>
            </a:r>
            <a:r>
              <a:rPr lang="en-GB" dirty="0"/>
              <a:t>three-year averages for annual growth in output per worker in Canada, France, Germany, </a:t>
            </a:r>
            <a:r>
              <a:rPr lang="en-GB" dirty="0" smtClean="0"/>
              <a:t>Italy, Japan</a:t>
            </a:r>
            <a:r>
              <a:rPr lang="en-GB" dirty="0"/>
              <a:t>, the UK and US.</a:t>
            </a:r>
          </a:p>
        </p:txBody>
      </p:sp>
      <p:pic>
        <p:nvPicPr>
          <p:cNvPr id="16388" name="Picture 4" descr="D:\PNGs\Box6Chart-C.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48383" y="1536127"/>
            <a:ext cx="6108815" cy="36277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552955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Figure B </a:t>
            </a:r>
            <a:r>
              <a:rPr lang="en-GB" dirty="0"/>
              <a:t>r* fell sharply during the financial crisis</a:t>
            </a:r>
          </a:p>
          <a:p>
            <a:pPr lvl="2"/>
            <a:r>
              <a:rPr lang="en-GB" dirty="0"/>
              <a:t>Stylised diagram of the equilibrium real interest rate</a:t>
            </a:r>
          </a:p>
        </p:txBody>
      </p:sp>
      <p:pic>
        <p:nvPicPr>
          <p:cNvPr id="16391" name="Picture 7" descr="D:\PNGs\Box6Figure-B.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76160" y="1461859"/>
            <a:ext cx="6993954" cy="36411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7736732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ChangeArrowheads="1"/>
          </p:cNvSpPr>
          <p:nvPr/>
        </p:nvSpPr>
        <p:spPr bwMode="auto">
          <a:xfrm>
            <a:off x="687388" y="2422525"/>
            <a:ext cx="770096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GB" sz="2400" b="1" dirty="0" smtClean="0">
                <a:solidFill>
                  <a:srgbClr val="960000"/>
                </a:solidFill>
                <a:latin typeface="Arial" pitchFamily="34" charset="0"/>
                <a:cs typeface="Arial" pitchFamily="34" charset="0"/>
              </a:rPr>
              <a:t>Box 7</a:t>
            </a:r>
          </a:p>
          <a:p>
            <a:pPr algn="ctr"/>
            <a:r>
              <a:rPr lang="en-GB" sz="2400" b="1" dirty="0">
                <a:latin typeface="Arial" pitchFamily="34" charset="0"/>
                <a:cs typeface="Arial" pitchFamily="34" charset="0"/>
              </a:rPr>
              <a:t>Other forecasters’ </a:t>
            </a:r>
            <a:r>
              <a:rPr lang="en-GB" sz="2400" b="1" dirty="0" smtClean="0">
                <a:latin typeface="Arial" pitchFamily="34" charset="0"/>
                <a:cs typeface="Arial" pitchFamily="34" charset="0"/>
              </a:rPr>
              <a:t>expectations</a:t>
            </a:r>
            <a:endParaRPr lang="en-GB" sz="2400" b="1" dirty="0">
              <a:latin typeface="Arial" pitchFamily="34" charset="0"/>
              <a:cs typeface="Arial" pitchFamily="34" charset="0"/>
            </a:endParaRPr>
          </a:p>
        </p:txBody>
      </p:sp>
    </p:spTree>
    <p:extLst>
      <p:ext uri="{BB962C8B-B14F-4D97-AF65-F5344CB8AC3E}">
        <p14:creationId xmlns:p14="http://schemas.microsoft.com/office/powerpoint/2010/main" val="192152345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Table 1 </a:t>
            </a:r>
            <a:r>
              <a:rPr lang="en-GB" dirty="0">
                <a:solidFill>
                  <a:schemeClr val="tx1"/>
                </a:solidFill>
              </a:rPr>
              <a:t>Averages of other forecasters’ central projections</a:t>
            </a:r>
            <a:r>
              <a:rPr lang="en-GB" baseline="30000" dirty="0">
                <a:solidFill>
                  <a:schemeClr val="tx1"/>
                </a:solidFill>
              </a:rPr>
              <a:t>(a)</a:t>
            </a:r>
          </a:p>
        </p:txBody>
      </p:sp>
      <p:sp>
        <p:nvSpPr>
          <p:cNvPr id="5" name="Text Placeholder 4"/>
          <p:cNvSpPr>
            <a:spLocks noGrp="1"/>
          </p:cNvSpPr>
          <p:nvPr>
            <p:ph type="body" sz="quarter" idx="16"/>
          </p:nvPr>
        </p:nvSpPr>
        <p:spPr/>
        <p:txBody>
          <a:bodyPr/>
          <a:lstStyle/>
          <a:p>
            <a:r>
              <a:rPr lang="en-GB" dirty="0"/>
              <a:t>Source: Projections of outside forecasters as of 18 July 2018</a:t>
            </a:r>
            <a:r>
              <a:rPr lang="en-GB" dirty="0" smtClean="0"/>
              <a:t>.</a:t>
            </a:r>
          </a:p>
          <a:p>
            <a:endParaRPr lang="en-GB" dirty="0"/>
          </a:p>
          <a:p>
            <a:pPr marL="228600" indent="-228600">
              <a:buAutoNum type="alphaLcParenBoth"/>
            </a:pPr>
            <a:r>
              <a:rPr lang="en-GB" dirty="0" smtClean="0"/>
              <a:t>For </a:t>
            </a:r>
            <a:r>
              <a:rPr lang="en-GB" dirty="0"/>
              <a:t>2019 Q3, there were 22 forecasts for CPI inflation, 22 for GDP growth, 19 for the unemployment </a:t>
            </a:r>
            <a:r>
              <a:rPr lang="en-GB" dirty="0" smtClean="0"/>
              <a:t>rate, 21 </a:t>
            </a:r>
            <a:r>
              <a:rPr lang="en-GB" dirty="0"/>
              <a:t>for Bank Rate, 16 for the stock of gilt purchases, 13 for the stock of corporate bond purchases </a:t>
            </a:r>
            <a:r>
              <a:rPr lang="en-GB" dirty="0" smtClean="0"/>
              <a:t>and 10 </a:t>
            </a:r>
            <a:r>
              <a:rPr lang="en-GB" dirty="0"/>
              <a:t>for the sterling ERI. For 2020 Q3, there were 18 forecasts for CPI inflation, 18 for GDP growth, 16 for </a:t>
            </a:r>
            <a:r>
              <a:rPr lang="en-GB" dirty="0" smtClean="0"/>
              <a:t>the unemployment </a:t>
            </a:r>
            <a:r>
              <a:rPr lang="en-GB" dirty="0"/>
              <a:t>rate, 18 for Bank Rate, </a:t>
            </a:r>
            <a:r>
              <a:rPr lang="en-GB" dirty="0" smtClean="0"/>
              <a:t/>
            </a:r>
            <a:br>
              <a:rPr lang="en-GB" dirty="0" smtClean="0"/>
            </a:br>
            <a:r>
              <a:rPr lang="en-GB" dirty="0" smtClean="0"/>
              <a:t>14 </a:t>
            </a:r>
            <a:r>
              <a:rPr lang="en-GB" dirty="0"/>
              <a:t>for the stock of gilt purchases, 12 for the stock of corporate </a:t>
            </a:r>
            <a:r>
              <a:rPr lang="en-GB" dirty="0" smtClean="0"/>
              <a:t>bond purchases </a:t>
            </a:r>
            <a:r>
              <a:rPr lang="en-GB" dirty="0"/>
              <a:t>and 9 for the sterling ERI. For 2021 Q3, there were 15 forecasts for CPI inflation, 16 </a:t>
            </a:r>
            <a:r>
              <a:rPr lang="en-GB" dirty="0" smtClean="0"/>
              <a:t>for GDP </a:t>
            </a:r>
            <a:r>
              <a:rPr lang="en-GB" dirty="0"/>
              <a:t>growth, 14 for the unemployment rate, 16 for Bank Rate, 11 for the stock of gilt purchases, 10 for </a:t>
            </a:r>
            <a:r>
              <a:rPr lang="en-GB" dirty="0" smtClean="0"/>
              <a:t>the stock </a:t>
            </a:r>
            <a:r>
              <a:rPr lang="en-GB" dirty="0"/>
              <a:t>of corporate bond purchases and 8 for the sterling ERI</a:t>
            </a:r>
            <a:r>
              <a:rPr lang="en-GB" dirty="0" smtClean="0"/>
              <a:t>.</a:t>
            </a:r>
          </a:p>
          <a:p>
            <a:pPr marL="228600" indent="-228600">
              <a:buAutoNum type="alphaLcParenBoth"/>
            </a:pPr>
            <a:r>
              <a:rPr lang="en-GB" dirty="0" smtClean="0"/>
              <a:t>Twelve-month </a:t>
            </a:r>
            <a:r>
              <a:rPr lang="en-GB" dirty="0"/>
              <a:t>rate.</a:t>
            </a:r>
          </a:p>
          <a:p>
            <a:r>
              <a:rPr lang="en-GB" dirty="0"/>
              <a:t>(</a:t>
            </a:r>
            <a:r>
              <a:rPr lang="en-GB" dirty="0" smtClean="0"/>
              <a:t>c)	Four-quarter </a:t>
            </a:r>
            <a:r>
              <a:rPr lang="en-GB" dirty="0"/>
              <a:t>percentage change.</a:t>
            </a:r>
          </a:p>
          <a:p>
            <a:r>
              <a:rPr lang="en-GB" dirty="0"/>
              <a:t>(</a:t>
            </a:r>
            <a:r>
              <a:rPr lang="en-GB" dirty="0" smtClean="0"/>
              <a:t>d)	Original </a:t>
            </a:r>
            <a:r>
              <a:rPr lang="en-GB" dirty="0"/>
              <a:t>purchase value. Purchased via the creation of central bank reserves.</a:t>
            </a:r>
          </a:p>
        </p:txBody>
      </p:sp>
      <p:pic>
        <p:nvPicPr>
          <p:cNvPr id="17413" name="Picture 5" descr="D:\PNGs\Box7Table5-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0298" y="1733702"/>
            <a:ext cx="7296150" cy="28479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5148041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A </a:t>
            </a:r>
            <a:r>
              <a:rPr lang="en-GB" dirty="0"/>
              <a:t>External forecasters’ unemployment projections </a:t>
            </a:r>
            <a:r>
              <a:rPr lang="en-GB" dirty="0" smtClean="0"/>
              <a:t>had fallen</a:t>
            </a:r>
          </a:p>
          <a:p>
            <a:pPr lvl="2"/>
            <a:r>
              <a:rPr lang="en-GB" dirty="0"/>
              <a:t>Averages of forecasters’ central projections of the unemployment rate</a:t>
            </a:r>
          </a:p>
        </p:txBody>
      </p:sp>
      <p:sp>
        <p:nvSpPr>
          <p:cNvPr id="5" name="Text Placeholder 4"/>
          <p:cNvSpPr>
            <a:spLocks noGrp="1"/>
          </p:cNvSpPr>
          <p:nvPr>
            <p:ph type="body" sz="quarter" idx="16"/>
          </p:nvPr>
        </p:nvSpPr>
        <p:spPr/>
        <p:txBody>
          <a:bodyPr/>
          <a:lstStyle/>
          <a:p>
            <a:r>
              <a:rPr lang="en-GB" dirty="0"/>
              <a:t>Sources: Projections of outside forecasters provided for </a:t>
            </a:r>
            <a:r>
              <a:rPr lang="en-GB" i="1" dirty="0"/>
              <a:t>Inflation Reports </a:t>
            </a:r>
            <a:r>
              <a:rPr lang="en-GB" dirty="0"/>
              <a:t>between February 2014 </a:t>
            </a:r>
            <a:r>
              <a:rPr lang="en-GB" dirty="0" smtClean="0"/>
              <a:t>and August </a:t>
            </a:r>
            <a:r>
              <a:rPr lang="en-GB" dirty="0"/>
              <a:t>2018.</a:t>
            </a:r>
          </a:p>
        </p:txBody>
      </p:sp>
      <p:pic>
        <p:nvPicPr>
          <p:cNvPr id="17410" name="Picture 2" descr="D:\PNGs\Box7Chart-A.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16063" y="1630363"/>
            <a:ext cx="6115520" cy="36545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213582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Table 5.B </a:t>
            </a:r>
            <a:r>
              <a:rPr lang="en-GB" dirty="0">
                <a:solidFill>
                  <a:schemeClr val="tx1"/>
                </a:solidFill>
              </a:rPr>
              <a:t>Conditioning path for Bank Rate implied by </a:t>
            </a:r>
            <a:r>
              <a:rPr lang="en-GB" dirty="0" smtClean="0">
                <a:solidFill>
                  <a:schemeClr val="tx1"/>
                </a:solidFill>
              </a:rPr>
              <a:t>forward market </a:t>
            </a:r>
            <a:r>
              <a:rPr lang="en-GB" dirty="0">
                <a:solidFill>
                  <a:schemeClr val="tx1"/>
                </a:solidFill>
              </a:rPr>
              <a:t>interest rates</a:t>
            </a:r>
            <a:r>
              <a:rPr lang="en-GB" baseline="30000" dirty="0">
                <a:solidFill>
                  <a:schemeClr val="tx1"/>
                </a:solidFill>
              </a:rPr>
              <a:t>(a)</a:t>
            </a:r>
          </a:p>
        </p:txBody>
      </p:sp>
      <p:sp>
        <p:nvSpPr>
          <p:cNvPr id="5" name="Text Placeholder 4"/>
          <p:cNvSpPr>
            <a:spLocks noGrp="1"/>
          </p:cNvSpPr>
          <p:nvPr>
            <p:ph type="body" sz="quarter" idx="16"/>
          </p:nvPr>
        </p:nvSpPr>
        <p:spPr/>
        <p:txBody>
          <a:bodyPr/>
          <a:lstStyle/>
          <a:p>
            <a:r>
              <a:rPr lang="en-GB" dirty="0"/>
              <a:t>(</a:t>
            </a:r>
            <a:r>
              <a:rPr lang="en-GB" dirty="0" smtClean="0"/>
              <a:t>a)	The </a:t>
            </a:r>
            <a:r>
              <a:rPr lang="en-GB" dirty="0"/>
              <a:t>data are 15 working day averages of one‑day forward rates to 25 July 2018 and 2 May 2018 </a:t>
            </a:r>
            <a:r>
              <a:rPr lang="en-GB" dirty="0" smtClean="0"/>
              <a:t>respectively. The </a:t>
            </a:r>
            <a:r>
              <a:rPr lang="en-GB" dirty="0"/>
              <a:t>curve is based on overnight index swap rates.</a:t>
            </a:r>
          </a:p>
          <a:p>
            <a:r>
              <a:rPr lang="en-GB" dirty="0"/>
              <a:t>(</a:t>
            </a:r>
            <a:r>
              <a:rPr lang="en-GB" dirty="0" smtClean="0"/>
              <a:t>b)	August </a:t>
            </a:r>
            <a:r>
              <a:rPr lang="en-GB" dirty="0"/>
              <a:t>figure for 2018 Q3 is an average of realised overnight rates to 25 July 2018, and forward </a:t>
            </a:r>
            <a:r>
              <a:rPr lang="en-GB" dirty="0" smtClean="0"/>
              <a:t>rates thereafter</a:t>
            </a:r>
            <a:r>
              <a:rPr lang="en-GB" dirty="0"/>
              <a:t>.</a:t>
            </a:r>
          </a:p>
        </p:txBody>
      </p:sp>
      <p:pic>
        <p:nvPicPr>
          <p:cNvPr id="2050" name="Picture 2" descr="D:\PNGs\Table5-B.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1525" y="1905000"/>
            <a:ext cx="7410450" cy="18478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8549687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B </a:t>
            </a:r>
            <a:r>
              <a:rPr lang="en-GB" dirty="0"/>
              <a:t>The average probability attached to CPI inflation </a:t>
            </a:r>
            <a:r>
              <a:rPr lang="en-GB" dirty="0" smtClean="0"/>
              <a:t>being more </a:t>
            </a:r>
            <a:r>
              <a:rPr lang="en-GB" dirty="0"/>
              <a:t>than 1 percentage point away from the target in two </a:t>
            </a:r>
            <a:r>
              <a:rPr lang="en-GB" dirty="0" smtClean="0"/>
              <a:t>years’ time </a:t>
            </a:r>
            <a:r>
              <a:rPr lang="en-GB" dirty="0"/>
              <a:t>had fallen</a:t>
            </a:r>
          </a:p>
          <a:p>
            <a:pPr lvl="2"/>
            <a:r>
              <a:rPr lang="en-GB" dirty="0"/>
              <a:t>Averages of forecasters’ probabilities attached to CPI inflation outturns </a:t>
            </a:r>
            <a:r>
              <a:rPr lang="en-GB" dirty="0" smtClean="0"/>
              <a:t>in two </a:t>
            </a:r>
            <a:r>
              <a:rPr lang="en-GB" dirty="0"/>
              <a:t>years’ time</a:t>
            </a:r>
          </a:p>
        </p:txBody>
      </p:sp>
      <p:sp>
        <p:nvSpPr>
          <p:cNvPr id="5" name="Text Placeholder 4"/>
          <p:cNvSpPr>
            <a:spLocks noGrp="1"/>
          </p:cNvSpPr>
          <p:nvPr>
            <p:ph type="body" sz="quarter" idx="16"/>
          </p:nvPr>
        </p:nvSpPr>
        <p:spPr/>
        <p:txBody>
          <a:bodyPr/>
          <a:lstStyle/>
          <a:p>
            <a:r>
              <a:rPr lang="en-GB" dirty="0"/>
              <a:t>Sources: Projections of outside forecasters provided for </a:t>
            </a:r>
            <a:r>
              <a:rPr lang="en-GB" i="1" dirty="0"/>
              <a:t>Inflation Reports </a:t>
            </a:r>
            <a:r>
              <a:rPr lang="en-GB" dirty="0"/>
              <a:t>between February 2007 </a:t>
            </a:r>
            <a:r>
              <a:rPr lang="en-GB" dirty="0" smtClean="0"/>
              <a:t>and August </a:t>
            </a:r>
            <a:r>
              <a:rPr lang="en-GB" dirty="0"/>
              <a:t>2018.</a:t>
            </a:r>
          </a:p>
        </p:txBody>
      </p:sp>
      <p:pic>
        <p:nvPicPr>
          <p:cNvPr id="17411" name="Picture 3" descr="D:\PNGs\Box7Chart-B.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04155" y="1970775"/>
            <a:ext cx="6195988" cy="36545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5148041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C </a:t>
            </a:r>
            <a:r>
              <a:rPr lang="en-GB" dirty="0"/>
              <a:t>Expectations of Bank Rate were higher than implied </a:t>
            </a:r>
            <a:r>
              <a:rPr lang="en-GB" dirty="0" smtClean="0"/>
              <a:t>by financial </a:t>
            </a:r>
            <a:r>
              <a:rPr lang="en-GB" dirty="0"/>
              <a:t>market prices</a:t>
            </a:r>
          </a:p>
          <a:p>
            <a:pPr lvl="2"/>
            <a:r>
              <a:rPr lang="en-GB" dirty="0"/>
              <a:t>Market interest rates and averages of forecasters’ central projections </a:t>
            </a:r>
            <a:r>
              <a:rPr lang="en-GB" dirty="0" smtClean="0"/>
              <a:t>of Bank </a:t>
            </a:r>
            <a:r>
              <a:rPr lang="en-GB" dirty="0"/>
              <a:t>Rate</a:t>
            </a:r>
          </a:p>
        </p:txBody>
      </p:sp>
      <p:sp>
        <p:nvSpPr>
          <p:cNvPr id="5" name="Text Placeholder 4"/>
          <p:cNvSpPr>
            <a:spLocks noGrp="1"/>
          </p:cNvSpPr>
          <p:nvPr>
            <p:ph type="body" sz="quarter" idx="16"/>
          </p:nvPr>
        </p:nvSpPr>
        <p:spPr/>
        <p:txBody>
          <a:bodyPr/>
          <a:lstStyle/>
          <a:p>
            <a:r>
              <a:rPr lang="en-GB" dirty="0"/>
              <a:t>Sources: Bloomberg Finance L.P., projections of outside forecasters provided for </a:t>
            </a:r>
            <a:r>
              <a:rPr lang="en-GB" i="1" dirty="0"/>
              <a:t>Inflation Reports </a:t>
            </a:r>
            <a:r>
              <a:rPr lang="en-GB" dirty="0" smtClean="0"/>
              <a:t>in May </a:t>
            </a:r>
            <a:r>
              <a:rPr lang="en-GB" dirty="0"/>
              <a:t>2018 and August 2018 and Bank calculations</a:t>
            </a:r>
            <a:r>
              <a:rPr lang="en-GB" dirty="0" smtClean="0"/>
              <a:t>.</a:t>
            </a:r>
          </a:p>
          <a:p>
            <a:endParaRPr lang="en-GB" dirty="0"/>
          </a:p>
          <a:p>
            <a:r>
              <a:rPr lang="en-GB" dirty="0"/>
              <a:t>(</a:t>
            </a:r>
            <a:r>
              <a:rPr lang="en-GB" dirty="0" smtClean="0"/>
              <a:t>a)	Estimated </a:t>
            </a:r>
            <a:r>
              <a:rPr lang="en-GB" dirty="0"/>
              <a:t>using instantaneous forward overnight index swap rates in the 15 working days </a:t>
            </a:r>
            <a:r>
              <a:rPr lang="en-GB" dirty="0" smtClean="0"/>
              <a:t>to 2 </a:t>
            </a:r>
            <a:r>
              <a:rPr lang="en-GB" dirty="0"/>
              <a:t>May 2018 and 25 July 2018 respectively.</a:t>
            </a:r>
          </a:p>
        </p:txBody>
      </p:sp>
      <p:pic>
        <p:nvPicPr>
          <p:cNvPr id="17412" name="Picture 4" descr="D:\PNGs\Box7Chart-C.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20968" y="1755768"/>
            <a:ext cx="6242927" cy="36411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702677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5.1 </a:t>
            </a:r>
            <a:r>
              <a:rPr lang="en-GB" dirty="0">
                <a:solidFill>
                  <a:schemeClr val="tx1"/>
                </a:solidFill>
              </a:rPr>
              <a:t>GDP projection based on market interest </a:t>
            </a:r>
            <a:r>
              <a:rPr lang="en-GB" dirty="0" smtClean="0">
                <a:solidFill>
                  <a:schemeClr val="tx1"/>
                </a:solidFill>
              </a:rPr>
              <a:t>rate expectations</a:t>
            </a:r>
            <a:r>
              <a:rPr lang="en-GB" dirty="0">
                <a:solidFill>
                  <a:schemeClr val="tx1"/>
                </a:solidFill>
              </a:rPr>
              <a:t>, other policy measures as announced</a:t>
            </a:r>
          </a:p>
        </p:txBody>
      </p:sp>
      <p:sp>
        <p:nvSpPr>
          <p:cNvPr id="5" name="Text Placeholder 4"/>
          <p:cNvSpPr>
            <a:spLocks noGrp="1"/>
          </p:cNvSpPr>
          <p:nvPr>
            <p:ph type="body" sz="quarter" idx="16"/>
          </p:nvPr>
        </p:nvSpPr>
        <p:spPr/>
        <p:txBody>
          <a:bodyPr/>
          <a:lstStyle/>
          <a:p>
            <a:pPr indent="0"/>
            <a:r>
              <a:rPr lang="en-GB" dirty="0"/>
              <a:t>The fan chart depicts the probability of various outcomes for GDP growth. It has been </a:t>
            </a:r>
            <a:r>
              <a:rPr lang="en-GB" dirty="0" smtClean="0"/>
              <a:t>conditioned on </a:t>
            </a:r>
            <a:r>
              <a:rPr lang="en-GB" dirty="0"/>
              <a:t>the assumptions in </a:t>
            </a:r>
            <a:r>
              <a:rPr lang="en-GB" b="1" dirty="0"/>
              <a:t>Table 5.A </a:t>
            </a:r>
            <a:r>
              <a:rPr lang="en-GB" dirty="0"/>
              <a:t>footnote (b). To the left of the vertical dashed line, </a:t>
            </a:r>
            <a:r>
              <a:rPr lang="en-GB" dirty="0" smtClean="0"/>
              <a:t>the distribution reflects </a:t>
            </a:r>
            <a:r>
              <a:rPr lang="en-GB" dirty="0"/>
              <a:t>uncertainty around revisions to the data over the past. To aid comparability with the </a:t>
            </a:r>
            <a:r>
              <a:rPr lang="en-GB" dirty="0" smtClean="0"/>
              <a:t>official data</a:t>
            </a:r>
            <a:r>
              <a:rPr lang="en-GB" dirty="0"/>
              <a:t>, it does not include the </a:t>
            </a:r>
            <a:r>
              <a:rPr lang="en-GB" dirty="0" err="1"/>
              <a:t>backcast</a:t>
            </a:r>
            <a:r>
              <a:rPr lang="en-GB" dirty="0"/>
              <a:t> for expected revisions, which is available at </a:t>
            </a:r>
            <a:r>
              <a:rPr lang="en-GB" u="sng" dirty="0">
                <a:hlinkClick r:id="rId2"/>
              </a:rPr>
              <a:t>Data from </a:t>
            </a:r>
            <a:r>
              <a:rPr lang="en-GB" u="sng" dirty="0" smtClean="0">
                <a:hlinkClick r:id="rId2"/>
              </a:rPr>
              <a:t>the August </a:t>
            </a:r>
            <a:r>
              <a:rPr lang="en-GB" u="sng" dirty="0">
                <a:hlinkClick r:id="rId2"/>
              </a:rPr>
              <a:t>2018 Inflation Report</a:t>
            </a:r>
            <a:r>
              <a:rPr lang="en-GB" dirty="0"/>
              <a:t>. To the right of the vertical line, the distribution reflects </a:t>
            </a:r>
            <a:r>
              <a:rPr lang="en-GB" dirty="0" smtClean="0"/>
              <a:t>uncertainty over </a:t>
            </a:r>
            <a:r>
              <a:rPr lang="en-GB" dirty="0"/>
              <a:t>the evolution of GDP growth in the future. If economic circumstances identical to today’s </a:t>
            </a:r>
            <a:r>
              <a:rPr lang="en-GB" dirty="0" smtClean="0"/>
              <a:t>were to </a:t>
            </a:r>
            <a:r>
              <a:rPr lang="en-GB" dirty="0"/>
              <a:t>prevail on 100 occasions, the MPC’s best collective judgement is that the mature estimate </a:t>
            </a:r>
            <a:r>
              <a:rPr lang="en-GB" dirty="0" smtClean="0"/>
              <a:t>of GDP </a:t>
            </a:r>
            <a:r>
              <a:rPr lang="en-GB" dirty="0"/>
              <a:t>growth would lie within the darkest central band on only 30 of those occasions. The fan </a:t>
            </a:r>
            <a:r>
              <a:rPr lang="en-GB" dirty="0" smtClean="0"/>
              <a:t>chart is </a:t>
            </a:r>
            <a:r>
              <a:rPr lang="en-GB" dirty="0"/>
              <a:t>constructed so that outturns are also expected to lie within each pair of the lighter green areas </a:t>
            </a:r>
            <a:r>
              <a:rPr lang="en-GB" dirty="0" smtClean="0"/>
              <a:t>on 30 </a:t>
            </a:r>
            <a:r>
              <a:rPr lang="en-GB" dirty="0"/>
              <a:t>occasions. In any particular quarter of the forecast period, GDP growth is therefore expected to </a:t>
            </a:r>
            <a:r>
              <a:rPr lang="en-GB" dirty="0" smtClean="0"/>
              <a:t>lie somewhere </a:t>
            </a:r>
            <a:r>
              <a:rPr lang="en-GB" dirty="0"/>
              <a:t>within the fan on 90 out of 100 occasions. And on the remaining 10 out of 100 </a:t>
            </a:r>
            <a:r>
              <a:rPr lang="en-GB" dirty="0" smtClean="0"/>
              <a:t>occasions GDP </a:t>
            </a:r>
            <a:r>
              <a:rPr lang="en-GB" dirty="0"/>
              <a:t>growth can fall anywhere outside the green area of the fan chart. Over the forecast period, </a:t>
            </a:r>
            <a:r>
              <a:rPr lang="en-GB" dirty="0" smtClean="0"/>
              <a:t>this has </a:t>
            </a:r>
            <a:r>
              <a:rPr lang="en-GB" dirty="0"/>
              <a:t>been depicted by the light grey background. See the box on page 39 of the November </a:t>
            </a:r>
            <a:r>
              <a:rPr lang="en-GB" dirty="0" smtClean="0"/>
              <a:t>2007 </a:t>
            </a:r>
            <a:r>
              <a:rPr lang="en-GB" i="1" dirty="0" smtClean="0"/>
              <a:t>Inflation </a:t>
            </a:r>
            <a:r>
              <a:rPr lang="en-GB" i="1" dirty="0"/>
              <a:t>Report </a:t>
            </a:r>
            <a:r>
              <a:rPr lang="en-GB" dirty="0"/>
              <a:t>for a fuller description of the fan chart and what it represents.</a:t>
            </a:r>
          </a:p>
        </p:txBody>
      </p:sp>
      <p:pic>
        <p:nvPicPr>
          <p:cNvPr id="3074" name="Picture 2" descr="D:\PNGs\Chart5-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89443" y="1339000"/>
            <a:ext cx="6128932" cy="36411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3185218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5.2 </a:t>
            </a:r>
            <a:r>
              <a:rPr lang="en-GB" dirty="0">
                <a:solidFill>
                  <a:schemeClr val="tx1"/>
                </a:solidFill>
              </a:rPr>
              <a:t>Unemployment projection based on market interest</a:t>
            </a:r>
          </a:p>
          <a:p>
            <a:pPr lvl="1"/>
            <a:r>
              <a:rPr lang="en-GB" dirty="0">
                <a:solidFill>
                  <a:schemeClr val="tx1"/>
                </a:solidFill>
              </a:rPr>
              <a:t>rate expectations, other policy measures as announced</a:t>
            </a:r>
          </a:p>
        </p:txBody>
      </p:sp>
      <p:sp>
        <p:nvSpPr>
          <p:cNvPr id="5" name="Text Placeholder 4"/>
          <p:cNvSpPr>
            <a:spLocks noGrp="1"/>
          </p:cNvSpPr>
          <p:nvPr>
            <p:ph type="body" sz="quarter" idx="16"/>
          </p:nvPr>
        </p:nvSpPr>
        <p:spPr/>
        <p:txBody>
          <a:bodyPr/>
          <a:lstStyle/>
          <a:p>
            <a:pPr indent="0"/>
            <a:r>
              <a:rPr lang="en-GB" dirty="0"/>
              <a:t>The fan chart depicts the probability of various outcomes for LFS unemployment. It has </a:t>
            </a:r>
            <a:r>
              <a:rPr lang="en-GB" dirty="0" smtClean="0"/>
              <a:t>been conditioned </a:t>
            </a:r>
            <a:r>
              <a:rPr lang="en-GB" dirty="0"/>
              <a:t>on the assumptions in </a:t>
            </a:r>
            <a:r>
              <a:rPr lang="en-GB" b="1" dirty="0"/>
              <a:t>Table 5.A </a:t>
            </a:r>
            <a:r>
              <a:rPr lang="en-GB" dirty="0"/>
              <a:t>footnote (b). The coloured bands have the </a:t>
            </a:r>
            <a:r>
              <a:rPr lang="en-GB" dirty="0" smtClean="0"/>
              <a:t>same interpretation </a:t>
            </a:r>
            <a:r>
              <a:rPr lang="en-GB" dirty="0"/>
              <a:t>as in </a:t>
            </a:r>
            <a:r>
              <a:rPr lang="en-GB" b="1" dirty="0"/>
              <a:t>Chart 5.1</a:t>
            </a:r>
            <a:r>
              <a:rPr lang="en-GB" dirty="0"/>
              <a:t>, and portray 90% of the probability distribution. The calibration of </a:t>
            </a:r>
            <a:r>
              <a:rPr lang="en-GB" dirty="0" smtClean="0"/>
              <a:t>this fan </a:t>
            </a:r>
            <a:r>
              <a:rPr lang="en-GB" dirty="0"/>
              <a:t>chart takes account of the likely path dependency of the economy, where, for example, it </a:t>
            </a:r>
            <a:r>
              <a:rPr lang="en-GB" dirty="0" smtClean="0"/>
              <a:t>is judged </a:t>
            </a:r>
            <a:r>
              <a:rPr lang="en-GB" dirty="0"/>
              <a:t>that shocks to unemployment in one quarter will continue to have some effect </a:t>
            </a:r>
            <a:r>
              <a:rPr lang="en-GB" dirty="0" smtClean="0"/>
              <a:t>on unemployment </a:t>
            </a:r>
            <a:r>
              <a:rPr lang="en-GB" dirty="0"/>
              <a:t>in successive quarters. The fan begins in 2018 Q2, a quarter earlier than the fan </a:t>
            </a:r>
            <a:r>
              <a:rPr lang="en-GB" dirty="0" smtClean="0"/>
              <a:t>for CPI </a:t>
            </a:r>
            <a:r>
              <a:rPr lang="en-GB" dirty="0"/>
              <a:t>inflation. That is because Q2 is a staff projection for the unemployment rate, based in part </a:t>
            </a:r>
            <a:r>
              <a:rPr lang="en-GB" dirty="0" smtClean="0"/>
              <a:t>on data </a:t>
            </a:r>
            <a:r>
              <a:rPr lang="en-GB" dirty="0"/>
              <a:t>for April and May. The unemployment rate was 4.2% in the three months to May, and </a:t>
            </a:r>
            <a:r>
              <a:rPr lang="en-GB" dirty="0" smtClean="0"/>
              <a:t>is projected </a:t>
            </a:r>
            <a:r>
              <a:rPr lang="en-GB" dirty="0"/>
              <a:t>to be 4.1% in Q2 as a whole. A significant proportion of this distribution lies </a:t>
            </a:r>
            <a:r>
              <a:rPr lang="en-GB" dirty="0" smtClean="0"/>
              <a:t>below Bank </a:t>
            </a:r>
            <a:r>
              <a:rPr lang="en-GB" dirty="0"/>
              <a:t>staff’s current estimate of the long-term equilibrium unemployment rate. There is </a:t>
            </a:r>
            <a:r>
              <a:rPr lang="en-GB" dirty="0" smtClean="0"/>
              <a:t>therefore uncertainty </a:t>
            </a:r>
            <a:r>
              <a:rPr lang="en-GB" dirty="0"/>
              <a:t>about the precise calibration of this fan chart.</a:t>
            </a:r>
          </a:p>
        </p:txBody>
      </p:sp>
      <p:pic>
        <p:nvPicPr>
          <p:cNvPr id="4098" name="Picture 2" descr="D:\PNGs\Chart5-2.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28205" y="1427206"/>
            <a:ext cx="6108815" cy="36344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0734505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4020409" cy="1379136"/>
          </a:xfrm>
        </p:spPr>
        <p:txBody>
          <a:bodyPr/>
          <a:lstStyle/>
          <a:p>
            <a:pPr lvl="1"/>
            <a:r>
              <a:rPr lang="en-GB" sz="2000" b="1" dirty="0" smtClean="0"/>
              <a:t>Chart 5.3 </a:t>
            </a:r>
            <a:r>
              <a:rPr lang="en-GB" sz="2000" dirty="0">
                <a:solidFill>
                  <a:schemeClr val="tx1"/>
                </a:solidFill>
              </a:rPr>
              <a:t>CPI inflation projection based on market interest rate</a:t>
            </a:r>
          </a:p>
          <a:p>
            <a:pPr lvl="1"/>
            <a:r>
              <a:rPr lang="en-GB" sz="2000" dirty="0">
                <a:solidFill>
                  <a:schemeClr val="tx1"/>
                </a:solidFill>
              </a:rPr>
              <a:t>expectations, other policy measures as announced</a:t>
            </a:r>
          </a:p>
        </p:txBody>
      </p:sp>
      <p:sp>
        <p:nvSpPr>
          <p:cNvPr id="5" name="Text Placeholder 4"/>
          <p:cNvSpPr>
            <a:spLocks noGrp="1"/>
          </p:cNvSpPr>
          <p:nvPr>
            <p:ph type="body" sz="quarter" idx="16"/>
          </p:nvPr>
        </p:nvSpPr>
        <p:spPr>
          <a:xfrm>
            <a:off x="292100" y="5810250"/>
            <a:ext cx="8629478" cy="1047751"/>
          </a:xfrm>
        </p:spPr>
        <p:txBody>
          <a:bodyPr/>
          <a:lstStyle/>
          <a:p>
            <a:pPr marL="0" indent="0"/>
            <a:r>
              <a:rPr lang="en-GB" b="1" dirty="0"/>
              <a:t>Charts 5.3 </a:t>
            </a:r>
            <a:r>
              <a:rPr lang="en-GB" dirty="0"/>
              <a:t>and </a:t>
            </a:r>
            <a:r>
              <a:rPr lang="en-GB" b="1" dirty="0"/>
              <a:t>5.4 </a:t>
            </a:r>
            <a:r>
              <a:rPr lang="en-GB" dirty="0"/>
              <a:t>depict the probability of various outcomes for CPI inflation in the future. They have been conditioned on the assumptions in </a:t>
            </a:r>
            <a:r>
              <a:rPr lang="en-GB" b="1" dirty="0"/>
              <a:t>Table 5.A </a:t>
            </a:r>
            <a:r>
              <a:rPr lang="en-GB" dirty="0"/>
              <a:t>footnote (b). If economic circumstances identical to today’s were to </a:t>
            </a:r>
            <a:r>
              <a:rPr lang="en-GB" dirty="0" smtClean="0"/>
              <a:t>prevail on </a:t>
            </a:r>
            <a:r>
              <a:rPr lang="en-GB" dirty="0"/>
              <a:t>100 occasions, the MPC’s best collective judgement is that inflation in any particular quarter would lie within the darkest central band on only 30 of those occasions. The fan charts are constructed so that outturns of </a:t>
            </a:r>
            <a:r>
              <a:rPr lang="en-GB" dirty="0" smtClean="0"/>
              <a:t>inflation are </a:t>
            </a:r>
            <a:r>
              <a:rPr lang="en-GB" dirty="0"/>
              <a:t>also expected to lie within each pair of the lighter red areas on 30 occasions. In any particular quarter of the forecast period, inflation is therefore expected to lie somewhere within the fans on 90 out of 100 occasions. And </a:t>
            </a:r>
            <a:r>
              <a:rPr lang="en-GB" dirty="0" smtClean="0"/>
              <a:t>on the </a:t>
            </a:r>
            <a:r>
              <a:rPr lang="en-GB" dirty="0"/>
              <a:t>remaining 10 out of 100 occasions inflation can fall anywhere outside the red area of the fan chart. Over the forecast period, this has been depicted by the light grey background. See the box on pages 48–49 of the May </a:t>
            </a:r>
            <a:r>
              <a:rPr lang="en-GB" dirty="0" smtClean="0"/>
              <a:t>2002 </a:t>
            </a:r>
            <a:r>
              <a:rPr lang="en-GB" i="1" dirty="0" smtClean="0"/>
              <a:t>Inflation </a:t>
            </a:r>
            <a:r>
              <a:rPr lang="en-GB" i="1" dirty="0"/>
              <a:t>Report </a:t>
            </a:r>
            <a:r>
              <a:rPr lang="en-GB" dirty="0"/>
              <a:t>for a fuller description of the fan chart and what it represents.</a:t>
            </a:r>
          </a:p>
        </p:txBody>
      </p:sp>
      <p:sp>
        <p:nvSpPr>
          <p:cNvPr id="10" name="Text Placeholder 3"/>
          <p:cNvSpPr txBox="1">
            <a:spLocks/>
          </p:cNvSpPr>
          <p:nvPr/>
        </p:nvSpPr>
        <p:spPr bwMode="auto">
          <a:xfrm>
            <a:off x="4736419" y="226221"/>
            <a:ext cx="4075071" cy="882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lvl1pPr marL="216000" indent="-216000" algn="l" rtl="0" eaLnBrk="1" fontAlgn="base" hangingPunct="1">
              <a:spcBef>
                <a:spcPct val="0"/>
              </a:spcBef>
              <a:spcAft>
                <a:spcPct val="0"/>
              </a:spcAft>
              <a:buFont typeface="Arial" pitchFamily="34" charset="0"/>
              <a:defRPr sz="800" kern="1200">
                <a:solidFill>
                  <a:schemeClr val="tx1"/>
                </a:solidFill>
                <a:latin typeface="Arial" panose="020B0604020202020204" pitchFamily="34" charset="0"/>
                <a:ea typeface="+mn-ea"/>
                <a:cs typeface="Arial" panose="020B0604020202020204" pitchFamily="34" charset="0"/>
              </a:defRPr>
            </a:lvl1pPr>
            <a:lvl2pPr marL="0" indent="0" algn="l" rtl="0" eaLnBrk="1" fontAlgn="base" hangingPunct="1">
              <a:spcBef>
                <a:spcPct val="0"/>
              </a:spcBef>
              <a:spcAft>
                <a:spcPct val="0"/>
              </a:spcAft>
              <a:buFont typeface="Arial" pitchFamily="34" charset="0"/>
              <a:defRPr lang="en-US" sz="2400" kern="1200" dirty="0">
                <a:solidFill>
                  <a:srgbClr val="960000"/>
                </a:solidFill>
                <a:latin typeface="Arial" panose="020B0604020202020204" pitchFamily="34" charset="0"/>
                <a:ea typeface="+mn-ea"/>
                <a:cs typeface="Arial" panose="020B0604020202020204" pitchFamily="34" charset="0"/>
              </a:defRPr>
            </a:lvl2pPr>
            <a:lvl3pPr marL="0" indent="0" algn="l" rtl="0" eaLnBrk="1" fontAlgn="base" hangingPunct="1">
              <a:spcBef>
                <a:spcPct val="0"/>
              </a:spcBef>
              <a:spcAft>
                <a:spcPct val="0"/>
              </a:spcAft>
              <a:buFont typeface="Arial" pitchFamily="34" charset="0"/>
              <a:defRPr lang="en-US" sz="2000" kern="1200" dirty="0">
                <a:solidFill>
                  <a:schemeClr val="tx1"/>
                </a:solidFill>
                <a:latin typeface="Arial" panose="020B0604020202020204" pitchFamily="34" charset="0"/>
                <a:ea typeface="+mn-ea"/>
                <a:cs typeface="Arial" panose="020B0604020202020204" pitchFamily="34" charset="0"/>
              </a:defRPr>
            </a:lvl3pPr>
            <a:lvl4pPr marL="0" indent="0" algn="l" rtl="0" eaLnBrk="1" fontAlgn="base" hangingPunct="1">
              <a:spcBef>
                <a:spcPct val="0"/>
              </a:spcBef>
              <a:spcAft>
                <a:spcPct val="0"/>
              </a:spcAft>
              <a:buFont typeface="Arial" pitchFamily="34" charset="0"/>
              <a:defRPr lang="en-US" sz="800" kern="1200" dirty="0">
                <a:solidFill>
                  <a:schemeClr val="tx1"/>
                </a:solidFill>
                <a:latin typeface="Arial" panose="020B0604020202020204" pitchFamily="34" charset="0"/>
                <a:ea typeface="+mn-ea"/>
                <a:cs typeface="Arial" panose="020B0604020202020204" pitchFamily="34" charset="0"/>
              </a:defRPr>
            </a:lvl4pPr>
            <a:lvl5pPr marL="0" indent="0" algn="l" rtl="0" eaLnBrk="1" fontAlgn="base" hangingPunct="1">
              <a:spcBef>
                <a:spcPct val="0"/>
              </a:spcBef>
              <a:spcAft>
                <a:spcPct val="0"/>
              </a:spcAft>
              <a:buFont typeface="Arial" pitchFamily="34" charset="0"/>
              <a:defRPr sz="2000" kern="1200" baseline="300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1"/>
            <a:r>
              <a:rPr lang="en-GB" sz="2000" b="1" dirty="0" smtClean="0"/>
              <a:t>Chart 5.4 </a:t>
            </a:r>
            <a:r>
              <a:rPr lang="en-GB" sz="2000" dirty="0">
                <a:solidFill>
                  <a:schemeClr val="tx1"/>
                </a:solidFill>
              </a:rPr>
              <a:t>CPI inflation projection in May based on </a:t>
            </a:r>
            <a:r>
              <a:rPr lang="en-GB" sz="2000" dirty="0" smtClean="0">
                <a:solidFill>
                  <a:schemeClr val="tx1"/>
                </a:solidFill>
              </a:rPr>
              <a:t>market interest </a:t>
            </a:r>
            <a:r>
              <a:rPr lang="en-GB" sz="2000" dirty="0">
                <a:solidFill>
                  <a:schemeClr val="tx1"/>
                </a:solidFill>
              </a:rPr>
              <a:t>rate expectations, other policy measures as announced</a:t>
            </a:r>
          </a:p>
        </p:txBody>
      </p:sp>
      <p:pic>
        <p:nvPicPr>
          <p:cNvPr id="1026" name="Picture 2" descr="D:\S5 Aug 18 PNGs and SVGs\PNGs\Chart5-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8450" y="2156524"/>
            <a:ext cx="4118588" cy="245401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D:\S5 Aug 18 PNGs and SVGs\PNGs\Chart5-4.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36419" y="2156524"/>
            <a:ext cx="4132122" cy="24449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4935089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Table 5.C </a:t>
            </a:r>
            <a:r>
              <a:rPr lang="en-GB" dirty="0">
                <a:solidFill>
                  <a:schemeClr val="tx1"/>
                </a:solidFill>
              </a:rPr>
              <a:t>MPC key judgements</a:t>
            </a:r>
            <a:r>
              <a:rPr lang="en-GB" baseline="30000" dirty="0">
                <a:solidFill>
                  <a:schemeClr val="tx1"/>
                </a:solidFill>
              </a:rPr>
              <a:t>(a)(b)</a:t>
            </a:r>
          </a:p>
        </p:txBody>
      </p:sp>
      <p:sp>
        <p:nvSpPr>
          <p:cNvPr id="7" name="Text Placeholder 4"/>
          <p:cNvSpPr>
            <a:spLocks noGrp="1"/>
          </p:cNvSpPr>
          <p:nvPr/>
        </p:nvSpPr>
        <p:spPr bwMode="auto">
          <a:xfrm>
            <a:off x="5132028" y="536499"/>
            <a:ext cx="3927432" cy="6019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180000" numCol="1" anchor="b" anchorCtr="0" compatLnSpc="1">
            <a:prstTxWarp prst="textNoShape">
              <a:avLst/>
            </a:prstTxWarp>
            <a:noAutofit/>
          </a:bodyPr>
          <a:lstStyle>
            <a:lvl1pPr marL="216000" indent="-216000" algn="l" rtl="0" eaLnBrk="1" fontAlgn="base" hangingPunct="1">
              <a:spcBef>
                <a:spcPct val="0"/>
              </a:spcBef>
              <a:spcAft>
                <a:spcPct val="0"/>
              </a:spcAft>
              <a:buFont typeface="Arial" pitchFamily="34" charset="0"/>
              <a:defRPr sz="800" kern="1200">
                <a:solidFill>
                  <a:schemeClr val="tx1"/>
                </a:solidFill>
                <a:latin typeface="Arial" panose="020B0604020202020204" pitchFamily="34" charset="0"/>
                <a:ea typeface="+mn-ea"/>
                <a:cs typeface="Arial" panose="020B0604020202020204" pitchFamily="34" charset="0"/>
              </a:defRPr>
            </a:lvl1pPr>
            <a:lvl2pPr marL="0" indent="0" algn="l" rtl="0" eaLnBrk="1" fontAlgn="base" hangingPunct="1">
              <a:spcBef>
                <a:spcPct val="0"/>
              </a:spcBef>
              <a:spcAft>
                <a:spcPct val="0"/>
              </a:spcAft>
              <a:buFont typeface="Arial" pitchFamily="34" charset="0"/>
              <a:defRPr lang="en-US" sz="2400" kern="1200" dirty="0">
                <a:solidFill>
                  <a:srgbClr val="960000"/>
                </a:solidFill>
                <a:latin typeface="Arial" panose="020B0604020202020204" pitchFamily="34" charset="0"/>
                <a:ea typeface="+mn-ea"/>
                <a:cs typeface="Arial" panose="020B0604020202020204" pitchFamily="34" charset="0"/>
              </a:defRPr>
            </a:lvl2pPr>
            <a:lvl3pPr marL="0" indent="0" algn="l" rtl="0" eaLnBrk="1" fontAlgn="base" hangingPunct="1">
              <a:spcBef>
                <a:spcPct val="0"/>
              </a:spcBef>
              <a:spcAft>
                <a:spcPct val="0"/>
              </a:spcAft>
              <a:buFont typeface="Arial" pitchFamily="34" charset="0"/>
              <a:defRPr lang="en-US" sz="2000" kern="1200" dirty="0">
                <a:solidFill>
                  <a:schemeClr val="tx1"/>
                </a:solidFill>
                <a:latin typeface="Arial" panose="020B0604020202020204" pitchFamily="34" charset="0"/>
                <a:ea typeface="+mn-ea"/>
                <a:cs typeface="Arial" panose="020B0604020202020204" pitchFamily="34" charset="0"/>
              </a:defRPr>
            </a:lvl3pPr>
            <a:lvl4pPr marL="0" indent="0" algn="l" rtl="0" eaLnBrk="1" fontAlgn="base" hangingPunct="1">
              <a:spcBef>
                <a:spcPct val="0"/>
              </a:spcBef>
              <a:spcAft>
                <a:spcPct val="0"/>
              </a:spcAft>
              <a:buFont typeface="Arial" pitchFamily="34" charset="0"/>
              <a:defRPr lang="en-US" sz="800" kern="1200" dirty="0">
                <a:solidFill>
                  <a:schemeClr val="tx1"/>
                </a:solidFill>
                <a:latin typeface="Arial" panose="020B0604020202020204" pitchFamily="34" charset="0"/>
                <a:ea typeface="+mn-ea"/>
                <a:cs typeface="Arial" panose="020B0604020202020204" pitchFamily="34" charset="0"/>
              </a:defRPr>
            </a:lvl4pPr>
            <a:lvl5pPr marL="0" indent="0" algn="l" rtl="0" eaLnBrk="1" fontAlgn="base" hangingPunct="1">
              <a:spcBef>
                <a:spcPct val="0"/>
              </a:spcBef>
              <a:spcAft>
                <a:spcPct val="0"/>
              </a:spcAft>
              <a:buFont typeface="Arial" pitchFamily="34" charset="0"/>
              <a:defRPr sz="2000" kern="1200" baseline="300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3"/>
            <a:endParaRPr lang="en-GB" dirty="0"/>
          </a:p>
        </p:txBody>
      </p:sp>
      <p:sp>
        <p:nvSpPr>
          <p:cNvPr id="11" name="Text Placeholder 4"/>
          <p:cNvSpPr>
            <a:spLocks noGrp="1"/>
          </p:cNvSpPr>
          <p:nvPr/>
        </p:nvSpPr>
        <p:spPr bwMode="auto">
          <a:xfrm>
            <a:off x="5132028" y="536498"/>
            <a:ext cx="3927432" cy="6019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180000" numCol="1" anchor="b" anchorCtr="0" compatLnSpc="1">
            <a:prstTxWarp prst="textNoShape">
              <a:avLst/>
            </a:prstTxWarp>
            <a:noAutofit/>
          </a:bodyPr>
          <a:lstStyle>
            <a:lvl1pPr marL="216000" indent="-216000" algn="l" rtl="0" eaLnBrk="1" fontAlgn="base" hangingPunct="1">
              <a:spcBef>
                <a:spcPct val="0"/>
              </a:spcBef>
              <a:spcAft>
                <a:spcPct val="0"/>
              </a:spcAft>
              <a:buFont typeface="Arial" pitchFamily="34" charset="0"/>
              <a:defRPr sz="800" kern="1200">
                <a:solidFill>
                  <a:schemeClr val="tx1"/>
                </a:solidFill>
                <a:latin typeface="Arial" panose="020B0604020202020204" pitchFamily="34" charset="0"/>
                <a:ea typeface="+mn-ea"/>
                <a:cs typeface="Arial" panose="020B0604020202020204" pitchFamily="34" charset="0"/>
              </a:defRPr>
            </a:lvl1pPr>
            <a:lvl2pPr marL="0" indent="0" algn="l" rtl="0" eaLnBrk="1" fontAlgn="base" hangingPunct="1">
              <a:spcBef>
                <a:spcPct val="0"/>
              </a:spcBef>
              <a:spcAft>
                <a:spcPct val="0"/>
              </a:spcAft>
              <a:buFont typeface="Arial" pitchFamily="34" charset="0"/>
              <a:defRPr lang="en-US" sz="2400" kern="1200" dirty="0">
                <a:solidFill>
                  <a:srgbClr val="960000"/>
                </a:solidFill>
                <a:latin typeface="Arial" panose="020B0604020202020204" pitchFamily="34" charset="0"/>
                <a:ea typeface="+mn-ea"/>
                <a:cs typeface="Arial" panose="020B0604020202020204" pitchFamily="34" charset="0"/>
              </a:defRPr>
            </a:lvl2pPr>
            <a:lvl3pPr marL="0" indent="0" algn="l" rtl="0" eaLnBrk="1" fontAlgn="base" hangingPunct="1">
              <a:spcBef>
                <a:spcPct val="0"/>
              </a:spcBef>
              <a:spcAft>
                <a:spcPct val="0"/>
              </a:spcAft>
              <a:buFont typeface="Arial" pitchFamily="34" charset="0"/>
              <a:defRPr lang="en-US" sz="2000" kern="1200" dirty="0">
                <a:solidFill>
                  <a:schemeClr val="tx1"/>
                </a:solidFill>
                <a:latin typeface="Arial" panose="020B0604020202020204" pitchFamily="34" charset="0"/>
                <a:ea typeface="+mn-ea"/>
                <a:cs typeface="Arial" panose="020B0604020202020204" pitchFamily="34" charset="0"/>
              </a:defRPr>
            </a:lvl3pPr>
            <a:lvl4pPr marL="0" indent="0" algn="l" rtl="0" eaLnBrk="1" fontAlgn="base" hangingPunct="1">
              <a:spcBef>
                <a:spcPct val="0"/>
              </a:spcBef>
              <a:spcAft>
                <a:spcPct val="0"/>
              </a:spcAft>
              <a:buFont typeface="Arial" pitchFamily="34" charset="0"/>
              <a:defRPr lang="en-US" sz="800" kern="1200" dirty="0">
                <a:solidFill>
                  <a:schemeClr val="tx1"/>
                </a:solidFill>
                <a:latin typeface="Arial" panose="020B0604020202020204" pitchFamily="34" charset="0"/>
                <a:ea typeface="+mn-ea"/>
                <a:cs typeface="Arial" panose="020B0604020202020204" pitchFamily="34" charset="0"/>
              </a:defRPr>
            </a:lvl4pPr>
            <a:lvl5pPr marL="0" indent="0" algn="l" rtl="0" eaLnBrk="1" fontAlgn="base" hangingPunct="1">
              <a:spcBef>
                <a:spcPct val="0"/>
              </a:spcBef>
              <a:spcAft>
                <a:spcPct val="0"/>
              </a:spcAft>
              <a:buFont typeface="Arial" pitchFamily="34" charset="0"/>
              <a:defRPr sz="2000" kern="1200" baseline="300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3"/>
            <a:r>
              <a:rPr lang="en-GB" dirty="0"/>
              <a:t>Sources: Bank of England, BDRC Continental </a:t>
            </a:r>
            <a:r>
              <a:rPr lang="en-GB" i="1" dirty="0"/>
              <a:t>SME Finance Monitor</a:t>
            </a:r>
            <a:r>
              <a:rPr lang="en-GB" dirty="0"/>
              <a:t>, Bloomberg Finance L.P., British </a:t>
            </a:r>
            <a:r>
              <a:rPr lang="en-GB" dirty="0" smtClean="0"/>
              <a:t>Household Panel </a:t>
            </a:r>
            <a:r>
              <a:rPr lang="en-GB" dirty="0"/>
              <a:t>Survey, Department for Business, Energy and Industrial Strategy, Eurostat, ICE/</a:t>
            </a:r>
            <a:r>
              <a:rPr lang="en-GB" dirty="0" err="1"/>
              <a:t>BoAML</a:t>
            </a:r>
            <a:r>
              <a:rPr lang="en-GB" dirty="0"/>
              <a:t> Global </a:t>
            </a:r>
            <a:r>
              <a:rPr lang="en-GB" dirty="0" smtClean="0"/>
              <a:t>Research (used </a:t>
            </a:r>
            <a:r>
              <a:rPr lang="en-GB" dirty="0"/>
              <a:t>with permission), </a:t>
            </a:r>
            <a:r>
              <a:rPr lang="en-GB" dirty="0" smtClean="0"/>
              <a:t/>
            </a:r>
            <a:br>
              <a:rPr lang="en-GB" dirty="0" smtClean="0"/>
            </a:br>
            <a:r>
              <a:rPr lang="en-GB" dirty="0" smtClean="0"/>
              <a:t>IMF </a:t>
            </a:r>
            <a:r>
              <a:rPr lang="en-GB" i="1" dirty="0"/>
              <a:t>World Economic Outlook</a:t>
            </a:r>
            <a:r>
              <a:rPr lang="en-GB" dirty="0"/>
              <a:t> (</a:t>
            </a:r>
            <a:r>
              <a:rPr lang="en-GB" i="1" dirty="0"/>
              <a:t>WEO</a:t>
            </a:r>
            <a:r>
              <a:rPr lang="en-GB" dirty="0"/>
              <a:t>), ONS, US Bureau of Economic Analysis </a:t>
            </a:r>
            <a:r>
              <a:rPr lang="en-GB" dirty="0" smtClean="0"/>
              <a:t>and </a:t>
            </a:r>
            <a:br>
              <a:rPr lang="en-GB" dirty="0" smtClean="0"/>
            </a:br>
            <a:r>
              <a:rPr lang="en-GB" dirty="0" smtClean="0"/>
              <a:t>Bank </a:t>
            </a:r>
            <a:r>
              <a:rPr lang="en-GB" dirty="0"/>
              <a:t>calculations</a:t>
            </a:r>
            <a:r>
              <a:rPr lang="en-GB" dirty="0" smtClean="0"/>
              <a:t>.</a:t>
            </a:r>
          </a:p>
          <a:p>
            <a:pPr lvl="3"/>
            <a:endParaRPr lang="en-GB" dirty="0"/>
          </a:p>
          <a:p>
            <a:pPr marL="216000" lvl="3" indent="-457200"/>
            <a:r>
              <a:rPr lang="en-GB" dirty="0"/>
              <a:t>(</a:t>
            </a:r>
            <a:r>
              <a:rPr lang="en-GB" dirty="0" smtClean="0"/>
              <a:t>a)	The </a:t>
            </a:r>
            <a:r>
              <a:rPr lang="en-GB" dirty="0"/>
              <a:t>MPC’s projections for GDP growth, CPI inflation and unemployment (as presented in the fan </a:t>
            </a:r>
            <a:r>
              <a:rPr lang="en-GB" dirty="0" smtClean="0"/>
              <a:t>charts) are </a:t>
            </a:r>
            <a:r>
              <a:rPr lang="en-GB" dirty="0"/>
              <a:t>underpinned by four key judgements. The mapping from the key judgements to individual variables </a:t>
            </a:r>
            <a:r>
              <a:rPr lang="en-GB" dirty="0" smtClean="0"/>
              <a:t>is not </a:t>
            </a:r>
            <a:r>
              <a:rPr lang="en-GB" dirty="0"/>
              <a:t>precise, but the profiles in the table should be viewed as broadly consistent with the MPC’s </a:t>
            </a:r>
            <a:r>
              <a:rPr lang="en-GB" dirty="0" smtClean="0"/>
              <a:t>key judgements</a:t>
            </a:r>
            <a:r>
              <a:rPr lang="en-GB" dirty="0"/>
              <a:t>.</a:t>
            </a:r>
          </a:p>
          <a:p>
            <a:pPr marL="216000" lvl="3" indent="-457200"/>
            <a:r>
              <a:rPr lang="en-GB" dirty="0"/>
              <a:t>(</a:t>
            </a:r>
            <a:r>
              <a:rPr lang="en-GB" dirty="0" smtClean="0"/>
              <a:t>b)	Figures </a:t>
            </a:r>
            <a:r>
              <a:rPr lang="en-GB" dirty="0"/>
              <a:t>show annual average growth rates unless otherwise stated. Figures in parentheses show </a:t>
            </a:r>
            <a:r>
              <a:rPr lang="en-GB" dirty="0" smtClean="0"/>
              <a:t>the corresponding </a:t>
            </a:r>
            <a:r>
              <a:rPr lang="en-GB" dirty="0"/>
              <a:t>projections in the May 2018 </a:t>
            </a:r>
            <a:r>
              <a:rPr lang="en-GB" i="1" dirty="0"/>
              <a:t>Inflation Report</a:t>
            </a:r>
            <a:r>
              <a:rPr lang="en-GB" dirty="0"/>
              <a:t>.</a:t>
            </a:r>
          </a:p>
          <a:p>
            <a:pPr marL="216000" lvl="3" indent="-457200"/>
            <a:r>
              <a:rPr lang="en-GB" dirty="0"/>
              <a:t>(</a:t>
            </a:r>
            <a:r>
              <a:rPr lang="en-GB" dirty="0" smtClean="0"/>
              <a:t>c)	Chained-volume </a:t>
            </a:r>
            <a:r>
              <a:rPr lang="en-GB" dirty="0"/>
              <a:t>measure. Constructed using real GDP growth rates of </a:t>
            </a:r>
            <a:r>
              <a:rPr lang="en-GB" dirty="0" smtClean="0"/>
              <a:t/>
            </a:r>
            <a:br>
              <a:rPr lang="en-GB" dirty="0" smtClean="0"/>
            </a:br>
            <a:r>
              <a:rPr lang="en-GB" dirty="0" smtClean="0"/>
              <a:t>180 </a:t>
            </a:r>
            <a:r>
              <a:rPr lang="en-GB" dirty="0"/>
              <a:t>countries weighted </a:t>
            </a:r>
            <a:r>
              <a:rPr lang="en-GB" dirty="0" smtClean="0"/>
              <a:t>according to </a:t>
            </a:r>
            <a:r>
              <a:rPr lang="en-GB" dirty="0"/>
              <a:t>their shares in UK exports.</a:t>
            </a:r>
          </a:p>
          <a:p>
            <a:pPr marL="216000" lvl="3" indent="-457200"/>
            <a:r>
              <a:rPr lang="en-GB" dirty="0"/>
              <a:t>(</a:t>
            </a:r>
            <a:r>
              <a:rPr lang="en-GB" dirty="0" smtClean="0"/>
              <a:t>d)	Chained-volume </a:t>
            </a:r>
            <a:r>
              <a:rPr lang="en-GB" dirty="0"/>
              <a:t>measure. Constructed using real GDP growth rates of </a:t>
            </a:r>
            <a:r>
              <a:rPr lang="en-GB" dirty="0" smtClean="0"/>
              <a:t/>
            </a:r>
            <a:br>
              <a:rPr lang="en-GB" dirty="0" smtClean="0"/>
            </a:br>
            <a:r>
              <a:rPr lang="en-GB" dirty="0" smtClean="0"/>
              <a:t>181 </a:t>
            </a:r>
            <a:r>
              <a:rPr lang="en-GB" dirty="0"/>
              <a:t>countries weighted </a:t>
            </a:r>
            <a:r>
              <a:rPr lang="en-GB" dirty="0" smtClean="0"/>
              <a:t>according to </a:t>
            </a:r>
            <a:r>
              <a:rPr lang="en-GB" dirty="0"/>
              <a:t>their shares in world GDP using the IMF’s purchasing power parity (PPP) weights.</a:t>
            </a:r>
          </a:p>
          <a:p>
            <a:pPr marL="216000" lvl="3" indent="-457200"/>
            <a:r>
              <a:rPr lang="en-GB" dirty="0"/>
              <a:t>(</a:t>
            </a:r>
            <a:r>
              <a:rPr lang="en-GB" dirty="0" smtClean="0"/>
              <a:t>e)	Chained-volume </a:t>
            </a:r>
            <a:r>
              <a:rPr lang="en-GB" dirty="0"/>
              <a:t>measure. Forecast was finalised before the release of the preliminary flash estimate </a:t>
            </a:r>
            <a:r>
              <a:rPr lang="en-GB" dirty="0" smtClean="0"/>
              <a:t>of GDP </a:t>
            </a:r>
            <a:r>
              <a:rPr lang="en-GB" dirty="0"/>
              <a:t>for Q2, so that is not incorporated.</a:t>
            </a:r>
          </a:p>
          <a:p>
            <a:pPr marL="216000" lvl="3" indent="-457200"/>
            <a:r>
              <a:rPr lang="en-GB" dirty="0"/>
              <a:t>(</a:t>
            </a:r>
            <a:r>
              <a:rPr lang="en-GB" dirty="0" smtClean="0"/>
              <a:t>f)	Chained-volume </a:t>
            </a:r>
            <a:r>
              <a:rPr lang="en-GB" dirty="0"/>
              <a:t>measure.</a:t>
            </a:r>
          </a:p>
          <a:p>
            <a:pPr marL="216000" lvl="3" indent="-457200"/>
            <a:r>
              <a:rPr lang="en-GB" dirty="0"/>
              <a:t>(</a:t>
            </a:r>
            <a:r>
              <a:rPr lang="en-GB" dirty="0" smtClean="0"/>
              <a:t>g)	Chained-volume </a:t>
            </a:r>
            <a:r>
              <a:rPr lang="en-GB" dirty="0"/>
              <a:t>measure.</a:t>
            </a:r>
          </a:p>
          <a:p>
            <a:pPr marL="216000" lvl="3" indent="-457200"/>
            <a:r>
              <a:rPr lang="en-GB" dirty="0"/>
              <a:t>(</a:t>
            </a:r>
            <a:r>
              <a:rPr lang="en-GB" dirty="0" smtClean="0"/>
              <a:t>h)	Annual </a:t>
            </a:r>
            <a:r>
              <a:rPr lang="en-GB" dirty="0"/>
              <a:t>average. Chained-volume business investment as a percentage of GDP.</a:t>
            </a:r>
          </a:p>
          <a:p>
            <a:pPr marL="216000" lvl="3" indent="-457200"/>
            <a:r>
              <a:rPr lang="en-GB" dirty="0"/>
              <a:t>(</a:t>
            </a:r>
            <a:r>
              <a:rPr lang="en-GB" dirty="0" err="1" smtClean="0"/>
              <a:t>i</a:t>
            </a:r>
            <a:r>
              <a:rPr lang="en-GB" dirty="0" smtClean="0"/>
              <a:t>)	Chained-volume </a:t>
            </a:r>
            <a:r>
              <a:rPr lang="en-GB" dirty="0"/>
              <a:t>measure. Exports less imports.</a:t>
            </a:r>
          </a:p>
          <a:p>
            <a:pPr marL="216000" lvl="3" indent="-457200"/>
            <a:r>
              <a:rPr lang="en-GB" dirty="0"/>
              <a:t>(</a:t>
            </a:r>
            <a:r>
              <a:rPr lang="en-GB" dirty="0" smtClean="0"/>
              <a:t>j)	Chained-volume </a:t>
            </a:r>
            <a:r>
              <a:rPr lang="en-GB" dirty="0"/>
              <a:t>measure. Includes non-profit institutions serving households.</a:t>
            </a:r>
          </a:p>
          <a:p>
            <a:pPr marL="216000" lvl="3" indent="-457200"/>
            <a:r>
              <a:rPr lang="en-GB" dirty="0"/>
              <a:t>(</a:t>
            </a:r>
            <a:r>
              <a:rPr lang="en-GB" dirty="0" smtClean="0"/>
              <a:t>k)	Level </a:t>
            </a:r>
            <a:r>
              <a:rPr lang="en-GB" dirty="0"/>
              <a:t>in Q4. Percentage point spread over reference rates. Based on a weighted average of household </a:t>
            </a:r>
            <a:r>
              <a:rPr lang="en-GB" dirty="0" smtClean="0"/>
              <a:t>and corporate </a:t>
            </a:r>
            <a:r>
              <a:rPr lang="en-GB" dirty="0"/>
              <a:t>loan and deposit spreads over appropriate </a:t>
            </a:r>
            <a:r>
              <a:rPr lang="en-GB" dirty="0" smtClean="0"/>
              <a:t/>
            </a:r>
            <a:br>
              <a:rPr lang="en-GB" dirty="0" smtClean="0"/>
            </a:br>
            <a:r>
              <a:rPr lang="en-GB" dirty="0" smtClean="0"/>
              <a:t>risk-free </a:t>
            </a:r>
            <a:r>
              <a:rPr lang="en-GB" dirty="0"/>
              <a:t>rates. Indexed to equal zero in 2007 Q3.</a:t>
            </a:r>
          </a:p>
          <a:p>
            <a:pPr marL="216000" lvl="3" indent="-457200"/>
            <a:r>
              <a:rPr lang="en-GB" dirty="0"/>
              <a:t>(</a:t>
            </a:r>
            <a:r>
              <a:rPr lang="en-GB" dirty="0" smtClean="0"/>
              <a:t>l)	Based </a:t>
            </a:r>
            <a:r>
              <a:rPr lang="en-GB" dirty="0"/>
              <a:t>on the weighted average of spreads for households and large companies over 2003 and </a:t>
            </a:r>
            <a:r>
              <a:rPr lang="en-GB" dirty="0" smtClean="0"/>
              <a:t>2004 relative </a:t>
            </a:r>
            <a:r>
              <a:rPr lang="en-GB" dirty="0"/>
              <a:t>to the level in 2007 Q3. Data used to construct the SME spread are not available for that </a:t>
            </a:r>
            <a:r>
              <a:rPr lang="en-GB" dirty="0" smtClean="0"/>
              <a:t>period. The </a:t>
            </a:r>
            <a:r>
              <a:rPr lang="en-GB" dirty="0"/>
              <a:t>period is chosen as broadly representative of one where spreads were neither unusually tight </a:t>
            </a:r>
            <a:r>
              <a:rPr lang="en-GB" dirty="0" smtClean="0"/>
              <a:t>nor unusually </a:t>
            </a:r>
            <a:r>
              <a:rPr lang="en-GB" dirty="0"/>
              <a:t>loose.</a:t>
            </a:r>
          </a:p>
          <a:p>
            <a:pPr marL="216000" lvl="3" indent="-457200"/>
            <a:r>
              <a:rPr lang="en-GB" dirty="0"/>
              <a:t>(</a:t>
            </a:r>
            <a:r>
              <a:rPr lang="en-GB" dirty="0" smtClean="0"/>
              <a:t>m)	Annual </a:t>
            </a:r>
            <a:r>
              <a:rPr lang="en-GB" dirty="0"/>
              <a:t>average. Percentage of total available household resources.</a:t>
            </a:r>
          </a:p>
          <a:p>
            <a:pPr marL="216000" lvl="3" indent="-457200"/>
            <a:r>
              <a:rPr lang="en-GB" dirty="0"/>
              <a:t>(</a:t>
            </a:r>
            <a:r>
              <a:rPr lang="en-GB" dirty="0" smtClean="0"/>
              <a:t>n)	GDP </a:t>
            </a:r>
            <a:r>
              <a:rPr lang="en-GB" dirty="0"/>
              <a:t>per hour worked.</a:t>
            </a:r>
          </a:p>
          <a:p>
            <a:pPr marL="216000" lvl="3" indent="-457200"/>
            <a:r>
              <a:rPr lang="en-GB" dirty="0"/>
              <a:t>(</a:t>
            </a:r>
            <a:r>
              <a:rPr lang="en-GB" dirty="0" smtClean="0"/>
              <a:t>o)	Level </a:t>
            </a:r>
            <a:r>
              <a:rPr lang="en-GB" dirty="0"/>
              <a:t>in Q4. Percentage of the 16+ population.</a:t>
            </a:r>
          </a:p>
          <a:p>
            <a:pPr marL="216000" lvl="3" indent="-457200"/>
            <a:r>
              <a:rPr lang="en-GB" dirty="0"/>
              <a:t>(</a:t>
            </a:r>
            <a:r>
              <a:rPr lang="en-GB" dirty="0" smtClean="0"/>
              <a:t>p)	Level </a:t>
            </a:r>
            <a:r>
              <a:rPr lang="en-GB" dirty="0"/>
              <a:t>in Q4. Average weekly hours worked, in main job and second job.</a:t>
            </a:r>
          </a:p>
          <a:p>
            <a:pPr marL="216000" lvl="3" indent="-457200"/>
            <a:r>
              <a:rPr lang="en-GB" dirty="0"/>
              <a:t>(</a:t>
            </a:r>
            <a:r>
              <a:rPr lang="en-GB" dirty="0" smtClean="0"/>
              <a:t>q)	Four-quarter </a:t>
            </a:r>
            <a:r>
              <a:rPr lang="en-GB" dirty="0"/>
              <a:t>growth in unit labour costs in Q4. Whole-economy total labour costs divided by GDP </a:t>
            </a:r>
            <a:r>
              <a:rPr lang="en-GB" dirty="0" smtClean="0"/>
              <a:t>at market </a:t>
            </a:r>
            <a:r>
              <a:rPr lang="en-GB" dirty="0"/>
              <a:t>prices, based on the mode of the MPC’s GDP </a:t>
            </a:r>
            <a:r>
              <a:rPr lang="en-GB" dirty="0" err="1"/>
              <a:t>backcast</a:t>
            </a:r>
            <a:r>
              <a:rPr lang="en-GB" dirty="0"/>
              <a:t>. Total labour costs comprise </a:t>
            </a:r>
            <a:r>
              <a:rPr lang="en-GB" dirty="0" smtClean="0"/>
              <a:t>compensation of </a:t>
            </a:r>
            <a:r>
              <a:rPr lang="en-GB" dirty="0"/>
              <a:t>employees and the labour share multiplied by mixed income.</a:t>
            </a:r>
          </a:p>
          <a:p>
            <a:pPr marL="216000" lvl="3" indent="-457200"/>
            <a:r>
              <a:rPr lang="en-GB" dirty="0"/>
              <a:t>(</a:t>
            </a:r>
            <a:r>
              <a:rPr lang="en-GB" dirty="0" smtClean="0"/>
              <a:t>r)	Four-quarter </a:t>
            </a:r>
            <a:r>
              <a:rPr lang="en-GB" dirty="0"/>
              <a:t>growth in unit wage costs in Q4. Whole-economy total wage costs divided by GDP at </a:t>
            </a:r>
            <a:r>
              <a:rPr lang="en-GB" dirty="0" smtClean="0"/>
              <a:t>market prices</a:t>
            </a:r>
            <a:r>
              <a:rPr lang="en-GB" dirty="0"/>
              <a:t>, based on the mode of the MPC’s GDP </a:t>
            </a:r>
            <a:r>
              <a:rPr lang="en-GB" dirty="0" err="1"/>
              <a:t>backcast</a:t>
            </a:r>
            <a:r>
              <a:rPr lang="en-GB" dirty="0"/>
              <a:t>. Total wage costs are wages and salaries and </a:t>
            </a:r>
            <a:r>
              <a:rPr lang="en-GB" dirty="0" smtClean="0"/>
              <a:t>the labour </a:t>
            </a:r>
            <a:r>
              <a:rPr lang="en-GB" dirty="0"/>
              <a:t>share multiplied by mixed income.</a:t>
            </a:r>
          </a:p>
          <a:p>
            <a:pPr marL="216000" lvl="3" indent="-457200"/>
            <a:r>
              <a:rPr lang="en-GB" dirty="0"/>
              <a:t>(</a:t>
            </a:r>
            <a:r>
              <a:rPr lang="en-GB" dirty="0" smtClean="0"/>
              <a:t>s)	Four-quarter </a:t>
            </a:r>
            <a:r>
              <a:rPr lang="en-GB" dirty="0"/>
              <a:t>inflation rate in Q4.</a:t>
            </a:r>
          </a:p>
          <a:p>
            <a:pPr marL="216000" lvl="3" indent="-457200"/>
            <a:r>
              <a:rPr lang="en-GB" dirty="0"/>
              <a:t>(</a:t>
            </a:r>
            <a:r>
              <a:rPr lang="en-GB" dirty="0" smtClean="0"/>
              <a:t>t)	Average </a:t>
            </a:r>
            <a:r>
              <a:rPr lang="en-GB" dirty="0"/>
              <a:t>level in Q4. Dollars per barrel. Projection based on monthly Brent futures prices.</a:t>
            </a:r>
          </a:p>
        </p:txBody>
      </p:sp>
      <p:pic>
        <p:nvPicPr>
          <p:cNvPr id="5122" name="Picture 2" descr="D:\PNGs\Table5-C.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2100" y="742951"/>
            <a:ext cx="3321844" cy="55035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7098784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5.5 </a:t>
            </a:r>
            <a:r>
              <a:rPr lang="en-GB" dirty="0">
                <a:solidFill>
                  <a:schemeClr val="tx1"/>
                </a:solidFill>
              </a:rPr>
              <a:t>World GDP (</a:t>
            </a:r>
            <a:r>
              <a:rPr lang="en-GB" dirty="0" smtClean="0">
                <a:solidFill>
                  <a:schemeClr val="tx1"/>
                </a:solidFill>
              </a:rPr>
              <a:t>PPP‑weighted)</a:t>
            </a:r>
            <a:r>
              <a:rPr lang="en-GB" baseline="30000" dirty="0" smtClean="0">
                <a:solidFill>
                  <a:schemeClr val="tx1"/>
                </a:solidFill>
              </a:rPr>
              <a:t>(a)</a:t>
            </a:r>
            <a:endParaRPr lang="en-GB" baseline="30000" dirty="0">
              <a:solidFill>
                <a:schemeClr val="tx1"/>
              </a:solidFill>
            </a:endParaRPr>
          </a:p>
        </p:txBody>
      </p:sp>
      <p:sp>
        <p:nvSpPr>
          <p:cNvPr id="5" name="Text Placeholder 4"/>
          <p:cNvSpPr>
            <a:spLocks noGrp="1"/>
          </p:cNvSpPr>
          <p:nvPr>
            <p:ph type="body" sz="quarter" idx="16"/>
          </p:nvPr>
        </p:nvSpPr>
        <p:spPr/>
        <p:txBody>
          <a:bodyPr/>
          <a:lstStyle/>
          <a:p>
            <a:r>
              <a:rPr lang="en-GB" dirty="0" smtClean="0"/>
              <a:t>Sources</a:t>
            </a:r>
            <a:r>
              <a:rPr lang="en-GB" dirty="0"/>
              <a:t>: IMF </a:t>
            </a:r>
            <a:r>
              <a:rPr lang="en-GB" i="1" dirty="0"/>
              <a:t>WEO</a:t>
            </a:r>
            <a:r>
              <a:rPr lang="en-GB" dirty="0"/>
              <a:t> and Bank calculations</a:t>
            </a:r>
            <a:r>
              <a:rPr lang="en-GB" dirty="0" smtClean="0"/>
              <a:t>.</a:t>
            </a:r>
            <a:r>
              <a:rPr lang="en-GB" dirty="0"/>
              <a:t> </a:t>
            </a:r>
            <a:endParaRPr lang="en-GB" dirty="0" smtClean="0"/>
          </a:p>
          <a:p>
            <a:endParaRPr lang="en-GB" dirty="0"/>
          </a:p>
          <a:p>
            <a:r>
              <a:rPr lang="en-GB" dirty="0"/>
              <a:t>(</a:t>
            </a:r>
            <a:r>
              <a:rPr lang="en-GB" dirty="0" smtClean="0"/>
              <a:t>a)	Annual </a:t>
            </a:r>
            <a:r>
              <a:rPr lang="en-GB" dirty="0"/>
              <a:t>average growth rates. Chained‐volume measure. Constructed using real GDP growth </a:t>
            </a:r>
            <a:r>
              <a:rPr lang="en-GB" dirty="0" smtClean="0"/>
              <a:t>rates of </a:t>
            </a:r>
            <a:r>
              <a:rPr lang="en-GB" dirty="0"/>
              <a:t>181 countries weighted according to their shares in world GDP using the IMF’s </a:t>
            </a:r>
            <a:r>
              <a:rPr lang="en-GB" dirty="0" smtClean="0"/>
              <a:t>purchasing power </a:t>
            </a:r>
            <a:r>
              <a:rPr lang="en-GB" dirty="0"/>
              <a:t>parity (PPP) weights.</a:t>
            </a:r>
            <a:endParaRPr lang="en-GB" dirty="0" smtClean="0"/>
          </a:p>
          <a:p>
            <a:endParaRPr lang="en-GB" dirty="0"/>
          </a:p>
        </p:txBody>
      </p:sp>
      <p:pic>
        <p:nvPicPr>
          <p:cNvPr id="6146" name="Picture 2" descr="D:\PNGs\Chart5-5.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16063" y="1178358"/>
            <a:ext cx="6115520" cy="42781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1110056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smtClean="0"/>
              <a:t>Table 5.D </a:t>
            </a:r>
            <a:r>
              <a:rPr lang="en-GB" dirty="0">
                <a:solidFill>
                  <a:schemeClr val="tx1"/>
                </a:solidFill>
              </a:rPr>
              <a:t>Monitoring risks to the Committee’s key </a:t>
            </a:r>
            <a:r>
              <a:rPr lang="en-GB" dirty="0" smtClean="0">
                <a:solidFill>
                  <a:schemeClr val="tx1"/>
                </a:solidFill>
              </a:rPr>
              <a:t>judgements</a:t>
            </a:r>
            <a:endParaRPr lang="en-GB" dirty="0">
              <a:solidFill>
                <a:schemeClr val="tx1"/>
              </a:solidFill>
            </a:endParaRPr>
          </a:p>
        </p:txBody>
      </p:sp>
      <p:sp>
        <p:nvSpPr>
          <p:cNvPr id="2" name="Rectangle 1">
            <a:hlinkClick r:id="rId2"/>
          </p:cNvPr>
          <p:cNvSpPr/>
          <p:nvPr/>
        </p:nvSpPr>
        <p:spPr>
          <a:xfrm>
            <a:off x="2743200" y="5980649"/>
            <a:ext cx="3095368" cy="175569"/>
          </a:xfrm>
          <a:prstGeom prst="rect">
            <a:avLst/>
          </a:prstGeom>
          <a:solidFill>
            <a:srgbClr val="FFFFFF">
              <a:alpha val="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170" name="Picture 2" descr="D:\PNGs\Table5-D.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0124" y="779679"/>
            <a:ext cx="8337042" cy="5936742"/>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2538374" y="6247181"/>
            <a:ext cx="184731" cy="276999"/>
          </a:xfrm>
          <a:prstGeom prst="rect">
            <a:avLst/>
          </a:prstGeom>
          <a:noFill/>
        </p:spPr>
        <p:txBody>
          <a:bodyPr wrap="none" rtlCol="0">
            <a:spAutoFit/>
          </a:bodyPr>
          <a:lstStyle/>
          <a:p>
            <a:endParaRPr lang="en-GB" dirty="0"/>
          </a:p>
        </p:txBody>
      </p:sp>
      <p:sp>
        <p:nvSpPr>
          <p:cNvPr id="9" name="Rectangle 8">
            <a:hlinkClick r:id="rId4"/>
          </p:cNvPr>
          <p:cNvSpPr/>
          <p:nvPr/>
        </p:nvSpPr>
        <p:spPr>
          <a:xfrm>
            <a:off x="2538374" y="6247181"/>
            <a:ext cx="3723437" cy="138499"/>
          </a:xfrm>
          <a:prstGeom prst="rect">
            <a:avLst/>
          </a:prstGeom>
          <a:solidFill>
            <a:srgbClr val="FFFFFF">
              <a:alpha val="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231274515"/>
      </p:ext>
    </p:extLst>
  </p:cSld>
  <p:clrMapOvr>
    <a:masterClrMapping/>
  </p:clrMapOvr>
  <p:timing>
    <p:tnLst>
      <p:par>
        <p:cTn id="1" dur="indefinite" restart="never" nodeType="tmRoot"/>
      </p:par>
    </p:tnLst>
  </p:timing>
</p:sld>
</file>

<file path=ppt/theme/theme1.xml><?xml version="1.0" encoding="utf-8"?>
<a:theme xmlns:a="http://schemas.openxmlformats.org/drawingml/2006/main" name="IR POWERPOINT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C4B7A2743FA39468C07943C26AE453C" ma:contentTypeVersion="1076" ma:contentTypeDescription="Create a new document." ma:contentTypeScope="" ma:versionID="2f0587e9cbd5ef714b92d6b5a957b6a2">
  <xsd:schema xmlns:xsd="http://www.w3.org/2001/XMLSchema" xmlns:xs="http://www.w3.org/2001/XMLSchema" xmlns:p="http://schemas.microsoft.com/office/2006/metadata/properties" xmlns:ns1="http://schemas.microsoft.com/sharepoint/v3" xmlns:ns2="b67fa5cd-9f58-4c91-ae17-33c31eed239f" xmlns:ns3="94fc26e6-6271-400d-888b-6bc5b0598690" xmlns:ns4="94FC26E6-6271-400D-888B-6BC5B0598690" xmlns:ns5="http://schemas.microsoft.com/sharepoint/v3/fields" xmlns:ns6="CEE65117-4BBE-4C9C-8465-20A300C4D3E5" targetNamespace="http://schemas.microsoft.com/office/2006/metadata/properties" ma:root="true" ma:fieldsID="7db58f5ba35790aa542153843322d321" ns1:_="" ns2:_="" ns3:_="" ns4:_="" ns5:_="" ns6:_="">
    <xsd:import namespace="http://schemas.microsoft.com/sharepoint/v3"/>
    <xsd:import namespace="b67fa5cd-9f58-4c91-ae17-33c31eed239f"/>
    <xsd:import namespace="94fc26e6-6271-400d-888b-6bc5b0598690"/>
    <xsd:import namespace="94FC26E6-6271-400D-888B-6BC5B0598690"/>
    <xsd:import namespace="http://schemas.microsoft.com/sharepoint/v3/fields"/>
    <xsd:import namespace="CEE65117-4BBE-4C9C-8465-20A300C4D3E5"/>
    <xsd:element name="properties">
      <xsd:complexType>
        <xsd:sequence>
          <xsd:element name="documentManagement">
            <xsd:complexType>
              <xsd:all>
                <xsd:element ref="ns1:PublishingStartDate" minOccurs="0"/>
                <xsd:element ref="ns1:PublishingExpirationDate" minOccurs="0"/>
                <xsd:element ref="ns1:PublishDate" minOccurs="0"/>
                <xsd:element ref="ns1:OwnerGroup"/>
                <xsd:element ref="ns2:BOETaxonomyFieldTaxHTField0" minOccurs="0"/>
                <xsd:element ref="ns3:TaxCatchAll" minOccurs="0"/>
                <xsd:element ref="ns4:TaxCatchAllLabel" minOccurs="0"/>
                <xsd:element ref="ns5:BOEKeywords" minOccurs="0"/>
                <xsd:element ref="ns1:BOESummaryText" minOccurs="0"/>
                <xsd:element ref="ns1:IncludeContentsInIndex" minOccurs="0"/>
                <xsd:element ref="ns1:BOEApprovalStatus" minOccurs="0"/>
                <xsd:element ref="ns6:BOETwoLevelApprovalUnapprovedUrls" minOccurs="0"/>
                <xsd:element ref="ns1:ApprovedBy" minOccurs="0"/>
                <xsd:element ref="ns1:PublishedBy" minOccurs="0"/>
                <xsd:element ref="ns1:ArchivalDate" minOccurs="0"/>
                <xsd:element ref="ns1:ReviewalDate" minOccurs="0"/>
                <xsd:element ref="ns1:ArchivalChoice"/>
                <xsd:element ref="ns1:PublicationReviewalChoice" minOccurs="0"/>
                <xsd:element ref="ns1:BOEReplicationFlag" minOccurs="0"/>
                <xsd:element ref="ns1:BOEReplicateBackwardLinksOnDeployFlag"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internalName="PublishingStartDate">
      <xsd:simpleType>
        <xsd:restriction base="dms:Unknown"/>
      </xsd:simpleType>
    </xsd:element>
    <xsd:element name="PublishingExpirationDate" ma:index="9" nillable="true" ma:displayName="Scheduling End Date" ma:internalName="PublishingExpirationDate">
      <xsd:simpleType>
        <xsd:restriction base="dms:Unknown"/>
      </xsd:simpleType>
    </xsd:element>
    <xsd:element name="PublishDate" ma:index="10" nillable="true" ma:displayName="Publication Date" ma:format="DateOnly" ma:internalName="PublishDate" ma:readOnly="false">
      <xsd:simpleType>
        <xsd:restriction base="dms:DateTime"/>
      </xsd:simpleType>
    </xsd:element>
    <xsd:element name="OwnerGroup" ma:index="11" ma:displayName="Owner Group" ma:list="UserInfo" ma:SearchPeopleOnly="false" ma:internalName="OwnerGroup" ma:readOnly="false">
      <xsd:complexType>
        <xsd:complexContent>
          <xsd:extension base="dms:UserMulti">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element name="BOESummaryText" ma:index="17" nillable="true" ma:displayName="Summary Text" ma:internalName="BOESummaryText" ma:readOnly="false">
      <xsd:simpleType>
        <xsd:restriction base="dms:Note">
          <xsd:maxLength value="255"/>
        </xsd:restriction>
      </xsd:simpleType>
    </xsd:element>
    <xsd:element name="IncludeContentsInIndex" ma:index="18" nillable="true" ma:displayName="Make Content Searchable" ma:default="1" ma:description="" ma:internalName="IncludeContentsInIndex" ma:readOnly="false">
      <xsd:simpleType>
        <xsd:restriction base="dms:Boolean"/>
      </xsd:simpleType>
    </xsd:element>
    <xsd:element name="BOEApprovalStatus" ma:index="19" nillable="true" ma:displayName="2 Stage Approval Status" ma:default="Pending Approval" ma:internalName="BOEApprovalStatus" ma:readOnly="false">
      <xsd:simpleType>
        <xsd:restriction base="dms:Choice">
          <xsd:enumeration value="Pending Approval"/>
          <xsd:enumeration value="Level 1 Approved"/>
          <xsd:enumeration value="Level 1 Rejected"/>
          <xsd:enumeration value="Level 2 Approved"/>
          <xsd:enumeration value="Level 2 Rejected"/>
        </xsd:restriction>
      </xsd:simpleType>
    </xsd:element>
    <xsd:element name="ApprovedBy" ma:index="21" nillable="true" ma:displayName="Approved By" ma:list="UserInfo" ma:internalName="Approv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ublishedBy" ma:index="22" nillable="true" ma:displayName="Published By" ma:list="UserInfo" ma:internalName="Publish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ArchivalDate" ma:index="23" nillable="true" ma:displayName="Archival Date" ma:format="DateOnly" ma:internalName="ArchivalDate" ma:readOnly="false">
      <xsd:simpleType>
        <xsd:restriction base="dms:DateTime"/>
      </xsd:simpleType>
    </xsd:element>
    <xsd:element name="ReviewalDate" ma:index="24" nillable="true" ma:displayName="Reviewal Date" ma:format="DateOnly" ma:internalName="ReviewalDate" ma:readOnly="false">
      <xsd:simpleType>
        <xsd:restriction base="dms:DateTime"/>
      </xsd:simpleType>
    </xsd:element>
    <xsd:element name="ArchivalChoice" ma:index="25" ma:displayName="Archive In" ma:default="3 Years" ma:internalName="ArchivalChoice" ma:readOnly="false">
      <xsd:simpleType>
        <xsd:restriction base="dms:Choice">
          <xsd:enumeration value="3 Months"/>
          <xsd:enumeration value="6 Months"/>
          <xsd:enumeration value="1 Year"/>
          <xsd:enumeration value="2 Years"/>
          <xsd:enumeration value="3 Years"/>
          <xsd:enumeration value="4 Years"/>
          <xsd:enumeration value="5 Years"/>
        </xsd:restriction>
      </xsd:simpleType>
    </xsd:element>
    <xsd:element name="PublicationReviewalChoice" ma:index="26" nillable="true" ma:displayName="Review Publication In" ma:internalName="PublicationReviewalChoice" ma:readOnly="false">
      <xsd:simpleType>
        <xsd:restriction base="dms:Choice">
          <xsd:enumeration value="3 Months"/>
          <xsd:enumeration value="6 Months"/>
          <xsd:enumeration value="12 Months"/>
          <xsd:enumeration value="24 Months"/>
        </xsd:restriction>
      </xsd:simpleType>
    </xsd:element>
    <xsd:element name="BOEReplicationFlag" ma:index="27" nillable="true" ma:displayName="Replicated" ma:default="1" ma:internalName="Replicated" ma:readOnly="false">
      <xsd:simpleType>
        <xsd:restriction base="dms:Text"/>
      </xsd:simpleType>
    </xsd:element>
    <xsd:element name="BOEReplicateBackwardLinksOnDeployFlag" ma:index="28" nillable="true" ma:displayName="Replicate Backward Links On Deploy" ma:default="0" ma:internalName="Replicate_x0020_Backward_x0020_Links_x0020_On_x0020_Deploy" ma:readOnly="fals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b67fa5cd-9f58-4c91-ae17-33c31eed239f" elementFormDefault="qualified">
    <xsd:import namespace="http://schemas.microsoft.com/office/2006/documentManagement/types"/>
    <xsd:import namespace="http://schemas.microsoft.com/office/infopath/2007/PartnerControls"/>
    <xsd:element name="BOETaxonomyFieldTaxHTField0" ma:index="13" ma:taxonomy="true" ma:internalName="BOETaxonomyFieldTaxHTField0" ma:taxonomyFieldName="BOETaxonomyField" ma:displayName="Taxonomy" ma:default="" ma:fieldId="{8d0458c1-0fb7-4981-bee1-52d0df01895c}" ma:taxonomyMulti="true" ma:sspId="e7d7e58a-7b41-4cba-85bd-a9b5ca8cc10b" ma:termSetId="cfc9b131-5595-44bb-b00d-4993470fbbfd"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94fc26e6-6271-400d-888b-6bc5b0598690" elementFormDefault="qualified">
    <xsd:import namespace="http://schemas.microsoft.com/office/2006/documentManagement/types"/>
    <xsd:import namespace="http://schemas.microsoft.com/office/infopath/2007/PartnerControls"/>
    <xsd:element name="TaxCatchAll" ma:index="14" nillable="true" ma:displayName="Taxonomy Catch All Column" ma:description="" ma:hidden="true" ma:list="{1ce4d6b7-b018-4549-b7d2-069325a334df}" ma:internalName="TaxCatchAll" ma:showField="CatchAllData" ma:web="94fc26e6-6271-400d-888b-6bc5b059869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94FC26E6-6271-400D-888B-6BC5B0598690" elementFormDefault="qualified">
    <xsd:import namespace="http://schemas.microsoft.com/office/2006/documentManagement/types"/>
    <xsd:import namespace="http://schemas.microsoft.com/office/infopath/2007/PartnerControls"/>
    <xsd:element name="TaxCatchAllLabel" ma:index="15" nillable="true" ma:displayName="Taxonomy Catch All Column1" ma:hidden="true" ma:list="{1ce4d6b7-b018-4549-b7d2-069325a334df}" ma:internalName="TaxCatchAllLabel" ma:readOnly="true" ma:showField="CatchAllDataLabel" ma:web="94fc26e6-6271-400d-888b-6bc5b059869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BOEKeywords" ma:index="16" nillable="true" ma:displayName="Keywords" ma:hidden="true" ma:internalName="BOEKeywords" ma:readOnly="fals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EE65117-4BBE-4C9C-8465-20A300C4D3E5" elementFormDefault="qualified">
    <xsd:import namespace="http://schemas.microsoft.com/office/2006/documentManagement/types"/>
    <xsd:import namespace="http://schemas.microsoft.com/office/infopath/2007/PartnerControls"/>
    <xsd:element name="BOETwoLevelApprovalUnapprovedUrls" ma:index="20" nillable="true" ma:displayName="Unapproved Urls" ma:internalName="BOETwoLevelApprovalUnapprovedUrls" ma:readOnly="fals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LongProperties xmlns="http://schemas.microsoft.com/office/2006/metadata/long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ReviewalDate xmlns="http://schemas.microsoft.com/sharepoint/v3" xsi:nil="true"/>
    <TaxCatchAll xmlns="94fc26e6-6271-400d-888b-6bc5b0598690">
      <Value>987</Value>
    </TaxCatchAll>
    <BOETwoLevelApprovalUnapprovedUrls xmlns="CEE65117-4BBE-4C9C-8465-20A300C4D3E5" xsi:nil="true"/>
    <BOEReplicationFlag xmlns="http://schemas.microsoft.com/sharepoint/v3">0</BOEReplicationFlag>
    <PublicationReviewalChoice xmlns="http://schemas.microsoft.com/sharepoint/v3" xsi:nil="true"/>
    <BOETaxonomyFieldTaxHTField0 xmlns="b67fa5cd-9f58-4c91-ae17-33c31eed239f">
      <Terms xmlns="http://schemas.microsoft.com/office/infopath/2007/PartnerControls">
        <TermInfo xmlns="http://schemas.microsoft.com/office/infopath/2007/PartnerControls">
          <TermName xmlns="http://schemas.microsoft.com/office/infopath/2007/PartnerControls">Inflation Report</TermName>
          <TermId xmlns="http://schemas.microsoft.com/office/infopath/2007/PartnerControls">5c80c2f4-886d-4955-b2ec-35ac269431e4</TermId>
        </TermInfo>
      </Terms>
    </BOETaxonomyFieldTaxHTField0>
    <BOEReplicateBackwardLinksOnDeployFlag xmlns="http://schemas.microsoft.com/sharepoint/v3">false</BOEReplicateBackwardLinksOnDeployFlag>
    <PublishDate xmlns="http://schemas.microsoft.com/sharepoint/v3">2013-08-06T23:00:00+00:00</PublishDate>
    <PublishingExpirationDate xmlns="http://schemas.microsoft.com/sharepoint/v3" xsi:nil="true"/>
    <IncludeContentsInIndex xmlns="http://schemas.microsoft.com/sharepoint/v3">true</IncludeContentsInIndex>
    <PublishingStartDate xmlns="http://schemas.microsoft.com/sharepoint/v3">2013-08-07T10:30:00Z</PublishingStartDate>
    <BOEKeywords xmlns="http://schemas.microsoft.com/sharepoint/v3/fields">Bank of England Inflation Report August 2013, IR, monetary policy, MPC, Output and supply</BOEKeywords>
    <OwnerGroup xmlns="http://schemas.microsoft.com/sharepoint/v3">
      <UserInfo>
        <DisplayName/>
        <AccountId>97</AccountId>
        <AccountType/>
      </UserInfo>
    </OwnerGroup>
    <BOEApprovalStatus xmlns="http://schemas.microsoft.com/sharepoint/v3">Pending Approval</BOEApprovalStatus>
    <BOESummaryText xmlns="http://schemas.microsoft.com/sharepoint/v3" xsi:nil="true"/>
    <ArchivalChoice xmlns="http://schemas.microsoft.com/sharepoint/v3">5 Years</ArchivalChoice>
    <ArchivalDate xmlns="http://schemas.microsoft.com/sharepoint/v3" xsi:nil="true"/>
  </documentManagement>
</p:properties>
</file>

<file path=customXml/itemProps1.xml><?xml version="1.0" encoding="utf-8"?>
<ds:datastoreItem xmlns:ds="http://schemas.openxmlformats.org/officeDocument/2006/customXml" ds:itemID="{DC3328FC-D678-49E8-B4B4-2C3773526C1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b67fa5cd-9f58-4c91-ae17-33c31eed239f"/>
    <ds:schemaRef ds:uri="94fc26e6-6271-400d-888b-6bc5b0598690"/>
    <ds:schemaRef ds:uri="94FC26E6-6271-400D-888B-6BC5B0598690"/>
    <ds:schemaRef ds:uri="http://schemas.microsoft.com/sharepoint/v3/fields"/>
    <ds:schemaRef ds:uri="CEE65117-4BBE-4C9C-8465-20A300C4D3E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5A747499-D055-4494-BECF-CC0DD689BDE0}">
  <ds:schemaRefs>
    <ds:schemaRef ds:uri="http://schemas.microsoft.com/office/2006/metadata/longProperties"/>
  </ds:schemaRefs>
</ds:datastoreItem>
</file>

<file path=customXml/itemProps3.xml><?xml version="1.0" encoding="utf-8"?>
<ds:datastoreItem xmlns:ds="http://schemas.openxmlformats.org/officeDocument/2006/customXml" ds:itemID="{4F2BA893-CFF4-4AF1-9D1D-0600F4183E19}">
  <ds:schemaRefs>
    <ds:schemaRef ds:uri="http://schemas.microsoft.com/sharepoint/v3/contenttype/forms"/>
  </ds:schemaRefs>
</ds:datastoreItem>
</file>

<file path=customXml/itemProps4.xml><?xml version="1.0" encoding="utf-8"?>
<ds:datastoreItem xmlns:ds="http://schemas.openxmlformats.org/officeDocument/2006/customXml" ds:itemID="{D4A39AD9-F0DF-4C49-B8DC-4830BAFEA464}">
  <ds:schemaRefs>
    <ds:schemaRef ds:uri="http://purl.org/dc/elements/1.1/"/>
    <ds:schemaRef ds:uri="http://schemas.microsoft.com/office/2006/metadata/properties"/>
    <ds:schemaRef ds:uri="http://purl.org/dc/dcmitype/"/>
    <ds:schemaRef ds:uri="http://schemas.microsoft.com/office/2006/documentManagement/types"/>
    <ds:schemaRef ds:uri="http://schemas.microsoft.com/office/infopath/2007/PartnerControls"/>
    <ds:schemaRef ds:uri="http://schemas.microsoft.com/sharepoint/v3"/>
    <ds:schemaRef ds:uri="94FC26E6-6271-400D-888B-6BC5B0598690"/>
    <ds:schemaRef ds:uri="http://schemas.openxmlformats.org/package/2006/metadata/core-properties"/>
    <ds:schemaRef ds:uri="CEE65117-4BBE-4C9C-8465-20A300C4D3E5"/>
    <ds:schemaRef ds:uri="b67fa5cd-9f58-4c91-ae17-33c31eed239f"/>
    <ds:schemaRef ds:uri="http://purl.org/dc/terms/"/>
    <ds:schemaRef ds:uri="http://schemas.microsoft.com/sharepoint/v3/fields"/>
    <ds:schemaRef ds:uri="94fc26e6-6271-400d-888b-6bc5b0598690"/>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IR POWERPOINT TEMPLATE.potx</Template>
  <TotalTime>329</TotalTime>
  <Words>1539</Words>
  <Application>Microsoft Office PowerPoint</Application>
  <PresentationFormat>On-screen Show (4:3)</PresentationFormat>
  <Paragraphs>128</Paragraphs>
  <Slides>31</Slides>
  <Notes>3</Notes>
  <HiddenSlides>0</HiddenSlides>
  <MMClips>0</MMClips>
  <ScaleCrop>false</ScaleCrop>
  <HeadingPairs>
    <vt:vector size="4" baseType="variant">
      <vt:variant>
        <vt:lpstr>Theme</vt:lpstr>
      </vt:variant>
      <vt:variant>
        <vt:i4>1</vt:i4>
      </vt:variant>
      <vt:variant>
        <vt:lpstr>Slide Titles</vt:lpstr>
      </vt:variant>
      <vt:variant>
        <vt:i4>31</vt:i4>
      </vt:variant>
    </vt:vector>
  </HeadingPairs>
  <TitlesOfParts>
    <vt:vector size="32" baseType="lpstr">
      <vt:lpstr>IR POWERPOINT TEMPLATE</vt:lpstr>
      <vt:lpstr>Inflation Report August 2018</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Section 5: Prospects for inflation</dc:title>
  <dc:subject>Section 5: Prospects for inflation</dc:subject>
  <dc:creator>Bank of England</dc:creator>
  <cp:keywords/>
  <dc:description/>
  <cp:lastModifiedBy>Cottis, Michelle</cp:lastModifiedBy>
  <cp:revision>47</cp:revision>
  <cp:lastPrinted>2014-02-11T15:04:13Z</cp:lastPrinted>
  <dcterms:created xsi:type="dcterms:W3CDTF">2015-08-04T14:55:29Z</dcterms:created>
  <dcterms:modified xsi:type="dcterms:W3CDTF">2018-08-02T09:18:26Z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isplay_urn:schemas-microsoft-com:office:office#OwnerGroup">
    <vt:lpwstr/>
  </property>
  <property fmtid="{D5CDD505-2E9C-101B-9397-08002B2CF9AE}" pid="3" name="BOETaxonomyField">
    <vt:lpwstr>987;#Inflation Report|5c80c2f4-886d-4955-b2ec-35ac269431e4</vt:lpwstr>
  </property>
  <property fmtid="{D5CDD505-2E9C-101B-9397-08002B2CF9AE}" pid="4" name="TemplateUrl">
    <vt:lpwstr/>
  </property>
  <property fmtid="{D5CDD505-2E9C-101B-9397-08002B2CF9AE}" pid="5" name="Order">
    <vt:lpwstr>591000.000000000</vt:lpwstr>
  </property>
  <property fmtid="{D5CDD505-2E9C-101B-9397-08002B2CF9AE}" pid="6" name="xd_ProgID">
    <vt:lpwstr/>
  </property>
  <property fmtid="{D5CDD505-2E9C-101B-9397-08002B2CF9AE}" pid="7" name="ContentTypeId">
    <vt:lpwstr>0x010100EBF4EEF456FC2F46961A35CADEE901AB</vt:lpwstr>
  </property>
  <property fmtid="{D5CDD505-2E9C-101B-9397-08002B2CF9AE}" pid="8" name="_SourceUrl">
    <vt:lpwstr/>
  </property>
  <property fmtid="{D5CDD505-2E9C-101B-9397-08002B2CF9AE}" pid="9" name="_SharedFileIndex">
    <vt:lpwstr/>
  </property>
</Properties>
</file>