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3"/>
  </p:notesMasterIdLst>
  <p:sldIdLst>
    <p:sldId id="314" r:id="rId6"/>
    <p:sldId id="336" r:id="rId7"/>
    <p:sldId id="368" r:id="rId8"/>
    <p:sldId id="369" r:id="rId9"/>
    <p:sldId id="370" r:id="rId10"/>
    <p:sldId id="375" r:id="rId11"/>
    <p:sldId id="376" r:id="rId12"/>
    <p:sldId id="377" r:id="rId13"/>
    <p:sldId id="378" r:id="rId14"/>
    <p:sldId id="371" r:id="rId15"/>
    <p:sldId id="372" r:id="rId16"/>
    <p:sldId id="373" r:id="rId17"/>
    <p:sldId id="374" r:id="rId18"/>
    <p:sldId id="309" r:id="rId19"/>
    <p:sldId id="352" r:id="rId20"/>
    <p:sldId id="326" r:id="rId21"/>
    <p:sldId id="338" r:id="rId22"/>
    <p:sldId id="339" r:id="rId23"/>
    <p:sldId id="381" r:id="rId24"/>
    <p:sldId id="386" r:id="rId25"/>
    <p:sldId id="384" r:id="rId26"/>
    <p:sldId id="385" r:id="rId27"/>
    <p:sldId id="367" r:id="rId28"/>
    <p:sldId id="379" r:id="rId29"/>
    <p:sldId id="380" r:id="rId30"/>
    <p:sldId id="382" r:id="rId31"/>
    <p:sldId id="383" r:id="rId32"/>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44" autoAdjust="0"/>
    <p:restoredTop sz="94917" autoAdjust="0"/>
  </p:normalViewPr>
  <p:slideViewPr>
    <p:cSldViewPr snapToGrid="0" showGuides="1">
      <p:cViewPr>
        <p:scale>
          <a:sx n="100" d="100"/>
          <a:sy n="100" d="100"/>
        </p:scale>
        <p:origin x="-240" y="-336"/>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11</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13</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21</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24</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25</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26</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27</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6</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7</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8</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9</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10</a:t>
            </a:fld>
            <a:endParaRPr lang="en-US"/>
          </a:p>
        </p:txBody>
      </p:sp>
    </p:spTree>
    <p:extLst>
      <p:ext uri="{BB962C8B-B14F-4D97-AF65-F5344CB8AC3E}">
        <p14:creationId xmlns:p14="http://schemas.microsoft.com/office/powerpoint/2010/main" val="46626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16/10/2018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output</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339232"/>
          </a:xfrm>
        </p:spPr>
        <p:txBody>
          <a:bodyPr/>
          <a:lstStyle/>
          <a:p>
            <a:pPr lvl="1"/>
            <a:r>
              <a:rPr lang="en-US" b="1" dirty="0" smtClean="0"/>
              <a:t>Chart 2.9</a:t>
            </a:r>
            <a:r>
              <a:rPr lang="en-US" dirty="0" smtClean="0"/>
              <a:t> </a:t>
            </a:r>
            <a:r>
              <a:rPr lang="en-GB" dirty="0"/>
              <a:t>UK export growth appears to have slowed in Q2 although survey indicators remain </a:t>
            </a:r>
            <a:r>
              <a:rPr lang="en-GB" dirty="0" smtClean="0"/>
              <a:t>robust</a:t>
            </a:r>
          </a:p>
          <a:p>
            <a:pPr lvl="2"/>
            <a:r>
              <a:rPr lang="en-GB" dirty="0"/>
              <a:t>UK exports and survey indicators of export </a:t>
            </a:r>
            <a:r>
              <a:rPr lang="en-GB" dirty="0" smtClean="0"/>
              <a:t>growth</a:t>
            </a:r>
            <a:endParaRPr lang="en-GB" dirty="0"/>
          </a:p>
        </p:txBody>
      </p:sp>
      <p:sp>
        <p:nvSpPr>
          <p:cNvPr id="5" name="Text Placeholder 4"/>
          <p:cNvSpPr>
            <a:spLocks noGrp="1"/>
          </p:cNvSpPr>
          <p:nvPr>
            <p:ph type="body" sz="quarter" idx="16"/>
          </p:nvPr>
        </p:nvSpPr>
        <p:spPr>
          <a:xfrm>
            <a:off x="292100" y="5405933"/>
            <a:ext cx="8491538" cy="1452067"/>
          </a:xfrm>
        </p:spPr>
        <p:txBody>
          <a:bodyPr/>
          <a:lstStyle/>
          <a:p>
            <a:r>
              <a:rPr lang="en-GB" dirty="0"/>
              <a:t>Sources: Bank of England, BCC, CBI, EEF, IHS </a:t>
            </a:r>
            <a:r>
              <a:rPr lang="en-GB" dirty="0" err="1"/>
              <a:t>Markit</a:t>
            </a:r>
            <a:r>
              <a:rPr lang="en-GB" dirty="0"/>
              <a:t>, ONS and Bank calculations</a:t>
            </a:r>
            <a:r>
              <a:rPr lang="en-GB" dirty="0" smtClean="0"/>
              <a:t>.</a:t>
            </a:r>
          </a:p>
          <a:p>
            <a:endParaRPr lang="en-GB" dirty="0"/>
          </a:p>
          <a:p>
            <a:r>
              <a:rPr lang="en-GB" dirty="0"/>
              <a:t>(</a:t>
            </a:r>
            <a:r>
              <a:rPr lang="en-GB" dirty="0" smtClean="0"/>
              <a:t>a)	Swathe </a:t>
            </a:r>
            <a:r>
              <a:rPr lang="en-GB" dirty="0"/>
              <a:t>includes: BCC net percentage balance of companies reporting that export orders and deliveries increased on the quarter (data are not seasonally adjusted); CBI average of the net percentage balances of manufacturing companies reporting that export orders and deliveries increased on the quarter, and that their present export order books are above normal volumes (the latter series is a quarterly average of monthly data); </a:t>
            </a:r>
            <a:r>
              <a:rPr lang="en-GB" dirty="0" err="1"/>
              <a:t>Markit</a:t>
            </a:r>
            <a:r>
              <a:rPr lang="en-GB" dirty="0"/>
              <a:t>/CIPS net percentage balance of manufacturing companies reporting that export orders increased this month compared with the previous month (quarterly average of monthly data); Agents measure of manufacturing companies’ reported annual growth in production for sales to overseas customers over the past three months (last available observation for each quarter); EEF average of the net percentage balances of manufacturing companies reporting that export orders increased over the past three months and were expected to increase over the next three months. Indicators are scaled to match the mean and variance of four‑quarter export growth since 2000. </a:t>
            </a:r>
          </a:p>
          <a:p>
            <a:r>
              <a:rPr lang="en-GB" dirty="0"/>
              <a:t>(</a:t>
            </a:r>
            <a:r>
              <a:rPr lang="en-GB" dirty="0" smtClean="0"/>
              <a:t>b)	Chained‑volume </a:t>
            </a:r>
            <a:r>
              <a:rPr lang="en-GB" dirty="0"/>
              <a:t>measure, excluding the impact of MTIC fraud. The diamond shows Bank staff’s projection for 2018 Q2. </a:t>
            </a:r>
          </a:p>
        </p:txBody>
      </p:sp>
      <p:pic>
        <p:nvPicPr>
          <p:cNvPr id="9218" name="Picture 2" descr="Q:\Current publications\IR August 2018\Section 2\PNGs\Chart2-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512000"/>
            <a:ext cx="6182576"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82900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2.10</a:t>
            </a:r>
            <a:r>
              <a:rPr lang="en-US" dirty="0" smtClean="0"/>
              <a:t> </a:t>
            </a:r>
            <a:r>
              <a:rPr lang="en-GB" dirty="0"/>
              <a:t>The current account deficit narrowed in </a:t>
            </a:r>
            <a:r>
              <a:rPr lang="en-GB" dirty="0" smtClean="0"/>
              <a:t>Q1</a:t>
            </a:r>
          </a:p>
          <a:p>
            <a:pPr lvl="2"/>
            <a:r>
              <a:rPr lang="en-GB" dirty="0"/>
              <a:t>UK current </a:t>
            </a:r>
            <a:r>
              <a:rPr lang="en-GB" dirty="0" smtClean="0"/>
              <a:t>account</a:t>
            </a:r>
            <a:endParaRPr lang="en-GB" dirty="0"/>
          </a:p>
        </p:txBody>
      </p:sp>
      <p:pic>
        <p:nvPicPr>
          <p:cNvPr id="10242" name="Picture 2" descr="Q:\Current publications\IR August 2018\Section 2\PNGs\Chart2-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440000"/>
            <a:ext cx="6142343"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0939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2.11</a:t>
            </a:r>
            <a:r>
              <a:rPr lang="en-US" dirty="0" smtClean="0"/>
              <a:t> </a:t>
            </a:r>
            <a:r>
              <a:rPr lang="en-GB" dirty="0"/>
              <a:t>Growth in bank lending to companies has </a:t>
            </a:r>
            <a:r>
              <a:rPr lang="en-GB" dirty="0" smtClean="0"/>
              <a:t>slowed</a:t>
            </a:r>
          </a:p>
          <a:p>
            <a:pPr lvl="2"/>
            <a:r>
              <a:rPr lang="en-GB" dirty="0"/>
              <a:t>Lending to UK non‑financial </a:t>
            </a:r>
            <a:r>
              <a:rPr lang="en-GB" dirty="0" smtClean="0"/>
              <a:t>businesses</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6210605"/>
            <a:ext cx="8491538" cy="647395"/>
          </a:xfrm>
        </p:spPr>
        <p:txBody>
          <a:bodyPr/>
          <a:lstStyle/>
          <a:p>
            <a:r>
              <a:rPr lang="en-GB" dirty="0"/>
              <a:t>(</a:t>
            </a:r>
            <a:r>
              <a:rPr lang="en-GB" dirty="0" smtClean="0"/>
              <a:t>a)	Rate </a:t>
            </a:r>
            <a:r>
              <a:rPr lang="en-GB" dirty="0"/>
              <a:t>of growth in the stock of lending by UK monetary financial institutions (MFIs) in all currencies, expressed in sterling. Not seasonally adjusted. </a:t>
            </a:r>
          </a:p>
          <a:p>
            <a:r>
              <a:rPr lang="en-GB" dirty="0"/>
              <a:t>(</a:t>
            </a:r>
            <a:r>
              <a:rPr lang="en-GB" dirty="0" smtClean="0"/>
              <a:t>b)	Large </a:t>
            </a:r>
            <a:r>
              <a:rPr lang="en-GB" dirty="0"/>
              <a:t>businesses are those with annual debit account turnover on the main business account of over £25 million. </a:t>
            </a:r>
          </a:p>
          <a:p>
            <a:r>
              <a:rPr lang="en-GB" dirty="0"/>
              <a:t>(</a:t>
            </a:r>
            <a:r>
              <a:rPr lang="en-GB" dirty="0" smtClean="0"/>
              <a:t>c)	Small </a:t>
            </a:r>
            <a:r>
              <a:rPr lang="en-GB" dirty="0"/>
              <a:t>and medium‑sized enterprises are businesses with annual debit account turnover on the main business account of equal to or less than £25 million.</a:t>
            </a:r>
          </a:p>
        </p:txBody>
      </p:sp>
      <p:pic>
        <p:nvPicPr>
          <p:cNvPr id="11266" name="Picture 2" descr="Q:\Current publications\IR August 2018\Section 2\PNGs\Chart2-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440000"/>
            <a:ext cx="6142343"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546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2.12</a:t>
            </a:r>
            <a:r>
              <a:rPr lang="en-US" dirty="0" smtClean="0"/>
              <a:t> </a:t>
            </a:r>
            <a:r>
              <a:rPr lang="en-GB" dirty="0"/>
              <a:t>Net corporate bond issuance picked up in </a:t>
            </a:r>
            <a:r>
              <a:rPr lang="en-GB" dirty="0" smtClean="0"/>
              <a:t>Q2</a:t>
            </a:r>
          </a:p>
          <a:p>
            <a:pPr lvl="2"/>
            <a:r>
              <a:rPr lang="en-GB" dirty="0"/>
              <a:t>Net external finance raised by UK private non‑financial corporations</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6086246"/>
            <a:ext cx="8491538" cy="771754"/>
          </a:xfrm>
        </p:spPr>
        <p:txBody>
          <a:bodyPr/>
          <a:lstStyle/>
          <a:p>
            <a:r>
              <a:rPr lang="en-GB" dirty="0"/>
              <a:t>(</a:t>
            </a:r>
            <a:r>
              <a:rPr lang="en-GB" dirty="0" smtClean="0"/>
              <a:t>a)	Includes </a:t>
            </a:r>
            <a:r>
              <a:rPr lang="en-GB" dirty="0"/>
              <a:t>sterling and foreign currency funds from UK MFIs and capital markets. </a:t>
            </a:r>
          </a:p>
          <a:p>
            <a:r>
              <a:rPr lang="en-GB" dirty="0"/>
              <a:t>(</a:t>
            </a:r>
            <a:r>
              <a:rPr lang="en-GB" dirty="0" smtClean="0"/>
              <a:t>b)	As </a:t>
            </a:r>
            <a:r>
              <a:rPr lang="en-GB" dirty="0"/>
              <a:t>component series are not all seasonally adjusted, their sum may not equal the total. </a:t>
            </a:r>
          </a:p>
          <a:p>
            <a:r>
              <a:rPr lang="en-GB" dirty="0"/>
              <a:t>(</a:t>
            </a:r>
            <a:r>
              <a:rPr lang="en-GB" dirty="0" smtClean="0"/>
              <a:t>c)	Includes </a:t>
            </a:r>
            <a:r>
              <a:rPr lang="en-GB" dirty="0"/>
              <a:t>stand‑alone and programme bonds. </a:t>
            </a:r>
          </a:p>
          <a:p>
            <a:r>
              <a:rPr lang="en-GB" dirty="0"/>
              <a:t>(</a:t>
            </a:r>
            <a:r>
              <a:rPr lang="en-GB" dirty="0" smtClean="0"/>
              <a:t>d)	Not </a:t>
            </a:r>
            <a:r>
              <a:rPr lang="en-GB" dirty="0"/>
              <a:t>seasonally adjusted. </a:t>
            </a:r>
          </a:p>
        </p:txBody>
      </p:sp>
      <p:pic>
        <p:nvPicPr>
          <p:cNvPr id="12290" name="Picture 2" descr="Q:\Current publications\IR August 2018\Section 2\PNGs\Chart2-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440000"/>
            <a:ext cx="6202693"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4000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smtClean="0"/>
              <a:t>Table 2.A</a:t>
            </a:r>
            <a:r>
              <a:rPr lang="en-US" dirty="0"/>
              <a:t> </a:t>
            </a:r>
            <a:r>
              <a:rPr lang="en-US" dirty="0" smtClean="0">
                <a:solidFill>
                  <a:schemeClr val="tx1"/>
                </a:solidFill>
              </a:rPr>
              <a:t>Expenditure </a:t>
            </a:r>
            <a:r>
              <a:rPr lang="en-US" dirty="0">
                <a:solidFill>
                  <a:schemeClr val="tx1"/>
                </a:solidFill>
              </a:rPr>
              <a:t>components of </a:t>
            </a:r>
            <a:r>
              <a:rPr lang="en-US" dirty="0" smtClean="0">
                <a:solidFill>
                  <a:schemeClr val="tx1"/>
                </a:solidFill>
              </a:rPr>
              <a:t>demand</a:t>
            </a:r>
            <a:r>
              <a:rPr lang="en-US" baseline="30000" dirty="0" smtClean="0">
                <a:solidFill>
                  <a:schemeClr val="tx1"/>
                </a:solidFill>
              </a:rPr>
              <a:t>(a</a:t>
            </a:r>
            <a:r>
              <a:rPr lang="en-US" baseline="30000" dirty="0">
                <a:solidFill>
                  <a:schemeClr val="tx1"/>
                </a:solidFill>
              </a:rPr>
              <a:t>)</a:t>
            </a:r>
            <a:endParaRPr lang="en-GB" dirty="0">
              <a:solidFill>
                <a:schemeClr val="tx1"/>
              </a:solidFill>
            </a:endParaRPr>
          </a:p>
          <a:p>
            <a:pPr lvl="2"/>
            <a:endParaRPr lang="en-GB" baseline="30000" dirty="0"/>
          </a:p>
          <a:p>
            <a:pPr lvl="2"/>
            <a:endParaRPr lang="en-GB" baseline="30000" dirty="0"/>
          </a:p>
        </p:txBody>
      </p:sp>
      <p:sp>
        <p:nvSpPr>
          <p:cNvPr id="4" name="Text Placeholder 2"/>
          <p:cNvSpPr>
            <a:spLocks noGrp="1"/>
          </p:cNvSpPr>
          <p:nvPr>
            <p:ph type="body" sz="quarter" idx="16"/>
          </p:nvPr>
        </p:nvSpPr>
        <p:spPr>
          <a:xfrm>
            <a:off x="292100" y="5810249"/>
            <a:ext cx="8491538" cy="1047751"/>
          </a:xfrm>
        </p:spPr>
        <p:txBody>
          <a:bodyPr/>
          <a:lstStyle/>
          <a:p>
            <a:r>
              <a:rPr lang="en-GB" dirty="0"/>
              <a:t>(</a:t>
            </a:r>
            <a:r>
              <a:rPr lang="en-GB" dirty="0" smtClean="0"/>
              <a:t>a)	Chained‑volume </a:t>
            </a:r>
            <a:r>
              <a:rPr lang="en-GB" dirty="0"/>
              <a:t>measures unless otherwise stated. </a:t>
            </a:r>
          </a:p>
          <a:p>
            <a:r>
              <a:rPr lang="en-GB" dirty="0"/>
              <a:t>(</a:t>
            </a:r>
            <a:r>
              <a:rPr lang="en-GB" dirty="0" smtClean="0"/>
              <a:t>b)	Includes </a:t>
            </a:r>
            <a:r>
              <a:rPr lang="en-GB" dirty="0"/>
              <a:t>non‑profit institutions serving households (NPISH). </a:t>
            </a:r>
          </a:p>
          <a:p>
            <a:r>
              <a:rPr lang="en-GB" dirty="0"/>
              <a:t>(</a:t>
            </a:r>
            <a:r>
              <a:rPr lang="en-GB" dirty="0" smtClean="0"/>
              <a:t>c)	Investment </a:t>
            </a:r>
            <a:r>
              <a:rPr lang="en-GB" dirty="0"/>
              <a:t>data take account of the transfer of nuclear reactors from the public corporation sector to central government in 2005 Q2. </a:t>
            </a:r>
          </a:p>
          <a:p>
            <a:r>
              <a:rPr lang="en-GB" dirty="0"/>
              <a:t>(</a:t>
            </a:r>
            <a:r>
              <a:rPr lang="en-GB" dirty="0" smtClean="0"/>
              <a:t>d)	Excludes </a:t>
            </a:r>
            <a:r>
              <a:rPr lang="en-GB" dirty="0"/>
              <a:t>the alignment adjustment. </a:t>
            </a:r>
          </a:p>
          <a:p>
            <a:r>
              <a:rPr lang="en-GB" dirty="0"/>
              <a:t>(</a:t>
            </a:r>
            <a:r>
              <a:rPr lang="en-GB" dirty="0" smtClean="0"/>
              <a:t>e)	Percentage </a:t>
            </a:r>
            <a:r>
              <a:rPr lang="en-GB" dirty="0"/>
              <a:t>point contributions to quarterly growth of real GDP. </a:t>
            </a:r>
          </a:p>
          <a:p>
            <a:r>
              <a:rPr lang="en-GB" dirty="0"/>
              <a:t>(</a:t>
            </a:r>
            <a:r>
              <a:rPr lang="en-GB" dirty="0" smtClean="0"/>
              <a:t>f)	Includes </a:t>
            </a:r>
            <a:r>
              <a:rPr lang="en-GB" dirty="0"/>
              <a:t>acquisitions less disposals of valuables. </a:t>
            </a:r>
          </a:p>
          <a:p>
            <a:r>
              <a:rPr lang="en-GB" dirty="0"/>
              <a:t>(</a:t>
            </a:r>
            <a:r>
              <a:rPr lang="en-GB" dirty="0" smtClean="0"/>
              <a:t>g)	Excluding </a:t>
            </a:r>
            <a:r>
              <a:rPr lang="en-GB" dirty="0"/>
              <a:t>the impact of missing trader intra‑community (MTIC) fraud.</a:t>
            </a:r>
          </a:p>
        </p:txBody>
      </p:sp>
      <p:pic>
        <p:nvPicPr>
          <p:cNvPr id="13314" name="Picture 2" descr="Q:\Current publications\IR August 2018\Section 2\PNGs\Table2-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00" y="684000"/>
            <a:ext cx="4844605" cy="5020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7604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a:t>
            </a:r>
            <a:r>
              <a:rPr lang="en-US" b="1" dirty="0" smtClean="0"/>
              <a:t>2.B </a:t>
            </a:r>
            <a:r>
              <a:rPr lang="en-US" dirty="0" smtClean="0">
                <a:solidFill>
                  <a:schemeClr val="tx1"/>
                </a:solidFill>
              </a:rPr>
              <a:t>Monitoring </a:t>
            </a:r>
            <a:r>
              <a:rPr lang="en-US" dirty="0">
                <a:solidFill>
                  <a:schemeClr val="tx1"/>
                </a:solidFill>
              </a:rPr>
              <a:t>the MPC’s key </a:t>
            </a:r>
            <a:r>
              <a:rPr lang="en-US" dirty="0" smtClean="0">
                <a:solidFill>
                  <a:schemeClr val="tx1"/>
                </a:solidFill>
              </a:rPr>
              <a:t>judgements</a:t>
            </a:r>
            <a:endParaRPr lang="en-GB" baseline="30000" dirty="0">
              <a:solidFill>
                <a:schemeClr val="tx1"/>
              </a:solidFill>
            </a:endParaRPr>
          </a:p>
        </p:txBody>
      </p:sp>
      <p:pic>
        <p:nvPicPr>
          <p:cNvPr id="14338" name="Picture 2" descr="Q:\Current publications\IR August 2018\Section 2\PNGs\Table2-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000" y="756000"/>
            <a:ext cx="6053785" cy="5911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7972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A4002E"/>
                </a:solidFill>
                <a:latin typeface="Bliss2-Medium"/>
              </a:rPr>
              <a:t>Box 2</a:t>
            </a:r>
          </a:p>
          <a:p>
            <a:pPr algn="ctr"/>
            <a:r>
              <a:rPr lang="en-GB" sz="2400" b="1" dirty="0">
                <a:latin typeface="Bliss2-Medium"/>
              </a:rPr>
              <a:t>Implications of changes to </a:t>
            </a:r>
            <a:r>
              <a:rPr lang="en-GB" sz="2400" b="1" dirty="0" smtClean="0">
                <a:latin typeface="Bliss2-Medium"/>
              </a:rPr>
              <a:t>the</a:t>
            </a:r>
            <a:br>
              <a:rPr lang="en-GB" sz="2400" b="1" dirty="0" smtClean="0">
                <a:latin typeface="Bliss2-Medium"/>
              </a:rPr>
            </a:br>
            <a:r>
              <a:rPr lang="en-GB" sz="2400" b="1" dirty="0" smtClean="0">
                <a:latin typeface="Bliss2-Medium"/>
              </a:rPr>
              <a:t>ONS GDP publication </a:t>
            </a:r>
            <a:r>
              <a:rPr lang="en-GB" sz="2400" b="1" dirty="0">
                <a:latin typeface="Bliss2-Medium"/>
              </a:rPr>
              <a:t>timetable</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9517199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1721"/>
          </a:xfrm>
        </p:spPr>
        <p:txBody>
          <a:bodyPr/>
          <a:lstStyle/>
          <a:p>
            <a:pPr lvl="1"/>
            <a:r>
              <a:rPr lang="en-US" b="1" dirty="0" smtClean="0"/>
              <a:t>Figure A </a:t>
            </a:r>
            <a:r>
              <a:rPr lang="en-GB" dirty="0"/>
              <a:t>Some releases have been brought forward, with an official estimate of quarterly GDP growth published </a:t>
            </a:r>
            <a:r>
              <a:rPr lang="en-GB" dirty="0" smtClean="0"/>
              <a:t>later</a:t>
            </a:r>
            <a:endParaRPr lang="en-GB" dirty="0"/>
          </a:p>
          <a:p>
            <a:pPr lvl="2"/>
            <a:r>
              <a:rPr lang="en-GB" dirty="0"/>
              <a:t>GDP release </a:t>
            </a:r>
            <a:r>
              <a:rPr lang="en-GB" dirty="0" smtClean="0"/>
              <a:t>schedules</a:t>
            </a:r>
          </a:p>
        </p:txBody>
      </p:sp>
      <p:pic>
        <p:nvPicPr>
          <p:cNvPr id="15362" name="Picture 2" descr="Q:\Current publications\IR August 2018\Section 2\PNGs\Box2-Figure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0000" y="1440000"/>
            <a:ext cx="4809449" cy="5187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8537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00243"/>
          </a:xfrm>
        </p:spPr>
        <p:txBody>
          <a:bodyPr/>
          <a:lstStyle/>
          <a:p>
            <a:pPr lvl="1"/>
            <a:r>
              <a:rPr lang="en-US" b="1" dirty="0"/>
              <a:t>Chart </a:t>
            </a:r>
            <a:r>
              <a:rPr lang="en-US" b="1" dirty="0" smtClean="0"/>
              <a:t>A</a:t>
            </a:r>
            <a:r>
              <a:rPr lang="en-US" dirty="0" smtClean="0"/>
              <a:t> </a:t>
            </a:r>
            <a:r>
              <a:rPr lang="en-GB" dirty="0"/>
              <a:t>Nowcasts based on two months of official data are close to early estimates of quarterly </a:t>
            </a:r>
            <a:r>
              <a:rPr lang="en-GB" dirty="0" smtClean="0"/>
              <a:t>growth</a:t>
            </a:r>
            <a:endParaRPr lang="en-GB" dirty="0"/>
          </a:p>
          <a:p>
            <a:pPr lvl="2"/>
            <a:r>
              <a:rPr lang="en-GB" dirty="0" err="1" smtClean="0"/>
              <a:t>Nowcasts</a:t>
            </a:r>
            <a:r>
              <a:rPr lang="en-GB" dirty="0" smtClean="0"/>
              <a:t> </a:t>
            </a:r>
            <a:r>
              <a:rPr lang="en-GB" dirty="0"/>
              <a:t>and preliminary estimates of </a:t>
            </a:r>
            <a:r>
              <a:rPr lang="en-GB" dirty="0" smtClean="0"/>
              <a:t>GDP</a:t>
            </a:r>
            <a:endParaRPr lang="en-GB" baseline="30000" dirty="0"/>
          </a:p>
        </p:txBody>
      </p:sp>
      <p:sp>
        <p:nvSpPr>
          <p:cNvPr id="5" name="Text Placeholder 4"/>
          <p:cNvSpPr>
            <a:spLocks noGrp="1"/>
          </p:cNvSpPr>
          <p:nvPr>
            <p:ph type="body" sz="quarter" idx="16"/>
          </p:nvPr>
        </p:nvSpPr>
        <p:spPr>
          <a:xfrm>
            <a:off x="292100" y="6334125"/>
            <a:ext cx="8491538" cy="523876"/>
          </a:xfrm>
        </p:spPr>
        <p:txBody>
          <a:bodyPr/>
          <a:lstStyle/>
          <a:p>
            <a:r>
              <a:rPr lang="en-GB" dirty="0"/>
              <a:t>Sources: BCC, CBI, IHS </a:t>
            </a:r>
            <a:r>
              <a:rPr lang="en-GB" dirty="0" err="1"/>
              <a:t>Markit</a:t>
            </a:r>
            <a:r>
              <a:rPr lang="en-GB" dirty="0"/>
              <a:t>, ONS and Bank calculations</a:t>
            </a:r>
            <a:r>
              <a:rPr lang="en-GB" dirty="0" smtClean="0"/>
              <a:t>.</a:t>
            </a:r>
          </a:p>
          <a:p>
            <a:endParaRPr lang="en-GB" dirty="0"/>
          </a:p>
          <a:p>
            <a:r>
              <a:rPr lang="en-GB" dirty="0"/>
              <a:t>(</a:t>
            </a:r>
            <a:r>
              <a:rPr lang="en-GB" dirty="0" smtClean="0"/>
              <a:t>a)	Estimates </a:t>
            </a:r>
            <a:r>
              <a:rPr lang="en-GB" dirty="0"/>
              <a:t>from Bank staff’s latest MIDAS model, using survey data and real‑time ONS data for the first two months of output for the quarter.</a:t>
            </a:r>
          </a:p>
        </p:txBody>
      </p:sp>
      <p:pic>
        <p:nvPicPr>
          <p:cNvPr id="16386" name="Picture 2" descr="Q:\Current publications\IR August 2018\Section 2\PNGs\Box2-Chart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0000" y="1620000"/>
            <a:ext cx="6236221" cy="3647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55007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16804"/>
          </a:xfrm>
        </p:spPr>
        <p:txBody>
          <a:bodyPr/>
          <a:lstStyle/>
          <a:p>
            <a:pPr lvl="1"/>
            <a:r>
              <a:rPr lang="en-US" b="1" dirty="0" smtClean="0"/>
              <a:t>Chart 2.1</a:t>
            </a:r>
            <a:r>
              <a:rPr lang="en-US" dirty="0" smtClean="0"/>
              <a:t> </a:t>
            </a:r>
            <a:r>
              <a:rPr lang="en-GB" dirty="0"/>
              <a:t>GDP growth is expected to have picked up in </a:t>
            </a:r>
            <a:r>
              <a:rPr lang="en-GB" dirty="0" smtClean="0"/>
              <a:t>Q2 following </a:t>
            </a:r>
            <a:r>
              <a:rPr lang="en-GB" dirty="0"/>
              <a:t>temporary weakness in </a:t>
            </a:r>
            <a:r>
              <a:rPr lang="en-GB" dirty="0" smtClean="0"/>
              <a:t>Q1</a:t>
            </a:r>
            <a:endParaRPr lang="en-GB" dirty="0"/>
          </a:p>
          <a:p>
            <a:pPr lvl="2"/>
            <a:r>
              <a:rPr lang="en-GB" dirty="0"/>
              <a:t>Output growth and Bank staff’s near‑term </a:t>
            </a:r>
            <a:r>
              <a:rPr lang="en-GB" dirty="0" smtClean="0"/>
              <a:t>projection</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ONS and Bank calculations</a:t>
            </a:r>
            <a:r>
              <a:rPr lang="en-GB" dirty="0" smtClean="0"/>
              <a:t>.</a:t>
            </a:r>
          </a:p>
          <a:p>
            <a:endParaRPr lang="en-GB" dirty="0"/>
          </a:p>
          <a:p>
            <a:r>
              <a:rPr lang="en-GB" dirty="0"/>
              <a:t>(a) 	</a:t>
            </a:r>
            <a:r>
              <a:rPr lang="en-GB" dirty="0" smtClean="0"/>
              <a:t>Chained‑volume </a:t>
            </a:r>
            <a:r>
              <a:rPr lang="en-GB" dirty="0"/>
              <a:t>measure. GDP is at market prices. The diamonds show Bank staff’s projection </a:t>
            </a:r>
            <a:r>
              <a:rPr lang="en-GB" dirty="0" smtClean="0"/>
              <a:t>for the </a:t>
            </a:r>
            <a:r>
              <a:rPr lang="en-GB" dirty="0"/>
              <a:t>first estimate of GDP growth in 2018 Q2 and Q3. The bands on either side of </a:t>
            </a:r>
            <a:r>
              <a:rPr lang="en-GB" dirty="0" smtClean="0"/>
              <a:t>the diamonds show </a:t>
            </a:r>
            <a:r>
              <a:rPr lang="en-GB" dirty="0"/>
              <a:t>uncertainty around those projections based on the out‑of‑sample performance </a:t>
            </a:r>
            <a:r>
              <a:rPr lang="en-GB" dirty="0" smtClean="0"/>
              <a:t>of Bank </a:t>
            </a:r>
            <a:r>
              <a:rPr lang="en-GB" dirty="0"/>
              <a:t>staff’s best performing model since 2004, representing ±1 root mean squared error (RMSE</a:t>
            </a:r>
            <a:r>
              <a:rPr lang="en-GB" dirty="0" smtClean="0"/>
              <a:t>). The </a:t>
            </a:r>
            <a:r>
              <a:rPr lang="en-GB" dirty="0"/>
              <a:t>RMSE of 0.1 percentage points around the 2018 Q2 projection excludes three </a:t>
            </a:r>
            <a:r>
              <a:rPr lang="en-GB" dirty="0" smtClean="0"/>
              <a:t>quarters affected </a:t>
            </a:r>
            <a:r>
              <a:rPr lang="en-GB" dirty="0"/>
              <a:t>by known erratic factors: the 2010 snow and the 2012 Olympics and Diamond </a:t>
            </a:r>
            <a:r>
              <a:rPr lang="en-GB" dirty="0" smtClean="0"/>
              <a:t>Jubilee. Including </a:t>
            </a:r>
            <a:r>
              <a:rPr lang="en-GB" dirty="0"/>
              <a:t>those erratic factors, the RMSE for 2018 Q2 rises to 0.2 percentage points. For 2018 </a:t>
            </a:r>
            <a:r>
              <a:rPr lang="en-GB" dirty="0" smtClean="0"/>
              <a:t>Q3, the </a:t>
            </a:r>
            <a:r>
              <a:rPr lang="en-GB" dirty="0"/>
              <a:t>RMSE of 0.3 percentage points is based on the full evaluation window.</a:t>
            </a:r>
          </a:p>
        </p:txBody>
      </p:sp>
      <p:pic>
        <p:nvPicPr>
          <p:cNvPr id="1026" name="Picture 2" descr="Q:\Current publications\IR August 2018\Section 2\PNGs\Chart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000" y="1620000"/>
            <a:ext cx="6242927"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4180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A4002E"/>
                </a:solidFill>
                <a:latin typeface="Bliss2-Medium"/>
              </a:rPr>
              <a:t>Box </a:t>
            </a:r>
            <a:r>
              <a:rPr lang="en-GB" sz="2400" b="1" dirty="0" smtClean="0">
                <a:solidFill>
                  <a:srgbClr val="A4002E"/>
                </a:solidFill>
                <a:latin typeface="Bliss2-Medium"/>
              </a:rPr>
              <a:t>3</a:t>
            </a:r>
            <a:endParaRPr lang="en-GB" sz="2400" b="1" dirty="0">
              <a:solidFill>
                <a:srgbClr val="A4002E"/>
              </a:solidFill>
              <a:latin typeface="Bliss2-Medium"/>
            </a:endParaRPr>
          </a:p>
          <a:p>
            <a:pPr algn="ctr"/>
            <a:r>
              <a:rPr lang="en-GB" sz="2400" b="1" dirty="0">
                <a:latin typeface="Bliss2-Medium"/>
              </a:rPr>
              <a:t>Developments in broad money</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34835952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083200"/>
          </a:xfrm>
        </p:spPr>
        <p:txBody>
          <a:bodyPr/>
          <a:lstStyle/>
          <a:p>
            <a:pPr lvl="1"/>
            <a:r>
              <a:rPr lang="en-US" b="1" dirty="0" smtClean="0"/>
              <a:t>Chart A</a:t>
            </a:r>
            <a:r>
              <a:rPr lang="en-US" dirty="0" smtClean="0"/>
              <a:t> </a:t>
            </a:r>
            <a:r>
              <a:rPr lang="en-GB" dirty="0"/>
              <a:t>Broad money growth has slowed since 2016, as have credit and spending </a:t>
            </a:r>
            <a:r>
              <a:rPr lang="en-GB" dirty="0" smtClean="0"/>
              <a:t>growth</a:t>
            </a:r>
          </a:p>
          <a:p>
            <a:pPr lvl="2"/>
            <a:r>
              <a:rPr lang="en-GB" dirty="0"/>
              <a:t>Broad money, nominal GDP and </a:t>
            </a:r>
            <a:r>
              <a:rPr lang="en-GB" dirty="0" smtClean="0"/>
              <a:t>credit</a:t>
            </a:r>
            <a:endParaRPr lang="en-GB" dirty="0"/>
          </a:p>
        </p:txBody>
      </p:sp>
      <p:sp>
        <p:nvSpPr>
          <p:cNvPr id="5" name="Text Placeholder 4"/>
          <p:cNvSpPr>
            <a:spLocks noGrp="1"/>
          </p:cNvSpPr>
          <p:nvPr>
            <p:ph type="body" sz="quarter" idx="16"/>
          </p:nvPr>
        </p:nvSpPr>
        <p:spPr>
          <a:xfrm>
            <a:off x="292100" y="6327648"/>
            <a:ext cx="8491538" cy="530352"/>
          </a:xfrm>
        </p:spPr>
        <p:txBody>
          <a:bodyPr/>
          <a:lstStyle/>
          <a:p>
            <a:r>
              <a:rPr lang="en-GB" dirty="0"/>
              <a:t>(</a:t>
            </a:r>
            <a:r>
              <a:rPr lang="en-GB" dirty="0" smtClean="0"/>
              <a:t>a)	M4 </a:t>
            </a:r>
            <a:r>
              <a:rPr lang="en-GB" dirty="0"/>
              <a:t>and M4 lending excluding the deposits of, and borrowing by, intermediate other financial corporations. </a:t>
            </a:r>
          </a:p>
          <a:p>
            <a:r>
              <a:rPr lang="en-GB" dirty="0"/>
              <a:t>(</a:t>
            </a:r>
            <a:r>
              <a:rPr lang="en-GB" dirty="0" smtClean="0"/>
              <a:t>b)	At </a:t>
            </a:r>
            <a:r>
              <a:rPr lang="en-GB" dirty="0"/>
              <a:t>current market prices. Data are to 2018 Q1. </a:t>
            </a:r>
          </a:p>
        </p:txBody>
      </p:sp>
      <p:pic>
        <p:nvPicPr>
          <p:cNvPr id="20482" name="Picture 2" descr="Q:\Current publications\IR August 2018\Section 2\PNGs\Box4-Char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440000"/>
            <a:ext cx="6209399"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54643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617209"/>
          </a:xfrm>
        </p:spPr>
        <p:txBody>
          <a:bodyPr/>
          <a:lstStyle/>
          <a:p>
            <a:pPr lvl="1"/>
            <a:r>
              <a:rPr lang="en-US" b="1" dirty="0" smtClean="0"/>
              <a:t>Chart B</a:t>
            </a:r>
            <a:r>
              <a:rPr lang="en-US" dirty="0" smtClean="0"/>
              <a:t> </a:t>
            </a:r>
            <a:r>
              <a:rPr lang="en-GB" dirty="0"/>
              <a:t>Household money growth has fallen below spending growth, while corporate money growth continues to exceed investment </a:t>
            </a:r>
            <a:r>
              <a:rPr lang="en-GB" dirty="0" smtClean="0"/>
              <a:t>growth</a:t>
            </a:r>
          </a:p>
          <a:p>
            <a:pPr lvl="2"/>
            <a:r>
              <a:rPr lang="en-GB" dirty="0"/>
              <a:t>Sectoral broad money, spending and equity </a:t>
            </a:r>
            <a:r>
              <a:rPr lang="en-GB" dirty="0" smtClean="0"/>
              <a:t>prices</a:t>
            </a:r>
            <a:endParaRPr lang="en-GB" dirty="0"/>
          </a:p>
        </p:txBody>
      </p:sp>
      <p:sp>
        <p:nvSpPr>
          <p:cNvPr id="5" name="Text Placeholder 4"/>
          <p:cNvSpPr>
            <a:spLocks noGrp="1"/>
          </p:cNvSpPr>
          <p:nvPr>
            <p:ph type="body" sz="quarter" idx="16"/>
          </p:nvPr>
        </p:nvSpPr>
        <p:spPr>
          <a:xfrm>
            <a:off x="292100" y="6261811"/>
            <a:ext cx="8491538" cy="596189"/>
          </a:xfrm>
        </p:spPr>
        <p:txBody>
          <a:bodyPr/>
          <a:lstStyle/>
          <a:p>
            <a:r>
              <a:rPr lang="en-GB" dirty="0"/>
              <a:t>(</a:t>
            </a:r>
            <a:r>
              <a:rPr lang="en-GB" dirty="0" smtClean="0"/>
              <a:t>a)	Monetary </a:t>
            </a:r>
            <a:r>
              <a:rPr lang="en-GB" dirty="0"/>
              <a:t>financial </a:t>
            </a:r>
            <a:r>
              <a:rPr lang="en-GB" dirty="0" smtClean="0"/>
              <a:t>institutions’ </a:t>
            </a:r>
            <a:r>
              <a:rPr lang="en-GB" dirty="0"/>
              <a:t>sterling M4 liabilities to the respective sectors. </a:t>
            </a:r>
          </a:p>
          <a:p>
            <a:r>
              <a:rPr lang="en-GB" dirty="0"/>
              <a:t>(</a:t>
            </a:r>
            <a:r>
              <a:rPr lang="en-GB" dirty="0" smtClean="0"/>
              <a:t>b)	At </a:t>
            </a:r>
            <a:r>
              <a:rPr lang="en-GB" dirty="0"/>
              <a:t>current market prices. Data are quarterly to 2018 Q1. </a:t>
            </a:r>
          </a:p>
          <a:p>
            <a:r>
              <a:rPr lang="en-GB" dirty="0"/>
              <a:t>(</a:t>
            </a:r>
            <a:r>
              <a:rPr lang="en-GB" dirty="0" smtClean="0"/>
              <a:t>c)	End‑quarter </a:t>
            </a:r>
            <a:r>
              <a:rPr lang="en-GB" dirty="0"/>
              <a:t>observations</a:t>
            </a:r>
            <a:r>
              <a:rPr lang="en-GB" dirty="0" smtClean="0"/>
              <a:t>.</a:t>
            </a:r>
            <a:endParaRPr lang="en-GB" dirty="0"/>
          </a:p>
        </p:txBody>
      </p:sp>
      <p:pic>
        <p:nvPicPr>
          <p:cNvPr id="21506" name="Picture 2" descr="Q:\Current publications\IR August 2018\Section 2\PNGs\Box4-Chart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2000" y="1800000"/>
            <a:ext cx="3994900" cy="4393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7474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A4002E"/>
                </a:solidFill>
                <a:latin typeface="Bliss2-Medium"/>
              </a:rPr>
              <a:t>Box </a:t>
            </a:r>
            <a:r>
              <a:rPr lang="en-GB" sz="2400" b="1" dirty="0" smtClean="0">
                <a:solidFill>
                  <a:srgbClr val="A4002E"/>
                </a:solidFill>
                <a:latin typeface="Bliss2-Medium"/>
              </a:rPr>
              <a:t>4</a:t>
            </a:r>
            <a:endParaRPr lang="en-GB" sz="2400" b="1" dirty="0">
              <a:solidFill>
                <a:srgbClr val="A4002E"/>
              </a:solidFill>
              <a:latin typeface="Bliss2-Medium"/>
            </a:endParaRPr>
          </a:p>
          <a:p>
            <a:pPr algn="ctr"/>
            <a:r>
              <a:rPr lang="en-GB" sz="2400" b="1" dirty="0">
                <a:latin typeface="Bliss2-Medium"/>
              </a:rPr>
              <a:t>Household balance sheets</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12687784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2"/>
            <a:ext cx="8519391" cy="754016"/>
          </a:xfrm>
        </p:spPr>
        <p:txBody>
          <a:bodyPr/>
          <a:lstStyle/>
          <a:p>
            <a:pPr lvl="1"/>
            <a:r>
              <a:rPr lang="en-US" b="1" dirty="0" smtClean="0"/>
              <a:t>Chart A</a:t>
            </a:r>
            <a:r>
              <a:rPr lang="en-US" dirty="0" smtClean="0"/>
              <a:t> </a:t>
            </a:r>
            <a:r>
              <a:rPr lang="en-GB" dirty="0"/>
              <a:t>Net wealth has risen since the financial </a:t>
            </a:r>
            <a:r>
              <a:rPr lang="en-GB" dirty="0" smtClean="0"/>
              <a:t>crisis</a:t>
            </a:r>
          </a:p>
          <a:p>
            <a:pPr lvl="2"/>
            <a:r>
              <a:rPr lang="en-GB" dirty="0"/>
              <a:t>Net household </a:t>
            </a:r>
            <a:r>
              <a:rPr lang="en-GB" dirty="0" smtClean="0"/>
              <a:t>wealth</a:t>
            </a:r>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IHS </a:t>
            </a:r>
            <a:r>
              <a:rPr lang="en-GB" dirty="0" err="1"/>
              <a:t>Markit</a:t>
            </a:r>
            <a:r>
              <a:rPr lang="en-GB" dirty="0"/>
              <a:t>, Nationwide, ONS and Bank calculations</a:t>
            </a:r>
            <a:r>
              <a:rPr lang="en-GB" dirty="0" smtClean="0"/>
              <a:t>.</a:t>
            </a:r>
          </a:p>
          <a:p>
            <a:endParaRPr lang="en-GB" dirty="0"/>
          </a:p>
          <a:p>
            <a:r>
              <a:rPr lang="en-GB" dirty="0"/>
              <a:t>(</a:t>
            </a:r>
            <a:r>
              <a:rPr lang="en-GB" dirty="0" smtClean="0"/>
              <a:t>a)	Financial </a:t>
            </a:r>
            <a:r>
              <a:rPr lang="en-GB" dirty="0"/>
              <a:t>wealth less unsecured debt. Not seasonally adjusted. </a:t>
            </a:r>
          </a:p>
          <a:p>
            <a:r>
              <a:rPr lang="en-GB" dirty="0"/>
              <a:t>(</a:t>
            </a:r>
            <a:r>
              <a:rPr lang="en-GB" dirty="0" smtClean="0"/>
              <a:t>b)	Housing </a:t>
            </a:r>
            <a:r>
              <a:rPr lang="en-GB" dirty="0"/>
              <a:t>wealth less secured debt. Housing wealth from 2017 onwards is an estimate based on growth in UK house prices according to the average of the quarterly Halifax/</a:t>
            </a:r>
            <a:r>
              <a:rPr lang="en-GB" dirty="0" err="1"/>
              <a:t>Markit</a:t>
            </a:r>
            <a:r>
              <a:rPr lang="en-GB" dirty="0"/>
              <a:t> and Nationwide house price indices. Not seasonally adjusted. </a:t>
            </a:r>
          </a:p>
          <a:p>
            <a:r>
              <a:rPr lang="en-GB" dirty="0"/>
              <a:t>(</a:t>
            </a:r>
            <a:r>
              <a:rPr lang="en-GB" dirty="0" smtClean="0"/>
              <a:t>c)	Sum </a:t>
            </a:r>
            <a:r>
              <a:rPr lang="en-GB" dirty="0"/>
              <a:t>of net financial and net housing wealth. </a:t>
            </a:r>
          </a:p>
        </p:txBody>
      </p:sp>
      <p:pic>
        <p:nvPicPr>
          <p:cNvPr id="17410" name="Picture 2" descr="Q:\Current publications\IR August 2018\Section 2\PNGs\Box3-Chart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440000"/>
            <a:ext cx="6263044" cy="3647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6625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478221"/>
          </a:xfrm>
        </p:spPr>
        <p:txBody>
          <a:bodyPr/>
          <a:lstStyle/>
          <a:p>
            <a:pPr lvl="1"/>
            <a:r>
              <a:rPr lang="en-US" b="1" dirty="0" smtClean="0"/>
              <a:t>Chart B</a:t>
            </a:r>
            <a:r>
              <a:rPr lang="en-US" dirty="0" smtClean="0"/>
              <a:t> </a:t>
            </a:r>
            <a:r>
              <a:rPr lang="en-GB" dirty="0"/>
              <a:t>The proportion of households with high mortgage debt relative to income is lower than during the </a:t>
            </a:r>
            <a:r>
              <a:rPr lang="en-GB" dirty="0" smtClean="0"/>
              <a:t>crisis</a:t>
            </a:r>
          </a:p>
          <a:p>
            <a:pPr lvl="2"/>
            <a:r>
              <a:rPr lang="en-GB" dirty="0"/>
              <a:t>Proportions of households with high mortgage debt relative to gross income and a high mortgage </a:t>
            </a:r>
            <a:r>
              <a:rPr lang="en-GB" dirty="0" smtClean="0"/>
              <a:t>DSR</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British Household Panel Survey (BHPS), Living Costs and Food (LCF) Survey, NMG Consulting survey, Understanding Society Survey (USS) and Bank calculations</a:t>
            </a:r>
            <a:r>
              <a:rPr lang="en-GB" dirty="0" smtClean="0"/>
              <a:t>.</a:t>
            </a:r>
          </a:p>
          <a:p>
            <a:endParaRPr lang="en-GB" dirty="0"/>
          </a:p>
          <a:p>
            <a:r>
              <a:rPr lang="en-GB" dirty="0"/>
              <a:t>(</a:t>
            </a:r>
            <a:r>
              <a:rPr lang="en-GB" dirty="0" smtClean="0"/>
              <a:t>a)	Calculated </a:t>
            </a:r>
            <a:r>
              <a:rPr lang="en-GB" dirty="0"/>
              <a:t>using LCF Survey (for debt to income ratios) and BHPS and USS (for debt‑servicing ratios) from 1997 to 2014, shown in the dashed lines, and NMG Consulting survey from 2012 onwards, shown in the solid lines. </a:t>
            </a:r>
          </a:p>
          <a:p>
            <a:r>
              <a:rPr lang="en-GB" dirty="0"/>
              <a:t>(</a:t>
            </a:r>
            <a:r>
              <a:rPr lang="en-GB" dirty="0" smtClean="0"/>
              <a:t>b)	Debt </a:t>
            </a:r>
            <a:r>
              <a:rPr lang="en-GB" dirty="0"/>
              <a:t>to income calculated as gross mortgage debt as a percentage of a four‑quarter moving sum of disposable income. </a:t>
            </a:r>
          </a:p>
          <a:p>
            <a:r>
              <a:rPr lang="en-GB" dirty="0"/>
              <a:t>(</a:t>
            </a:r>
            <a:r>
              <a:rPr lang="en-GB" dirty="0" smtClean="0"/>
              <a:t>c)	Mortgage </a:t>
            </a:r>
            <a:r>
              <a:rPr lang="en-GB" dirty="0"/>
              <a:t>DSR calculated as total mortgage payments as a percentage of pre‑tax income. </a:t>
            </a:r>
          </a:p>
        </p:txBody>
      </p:sp>
      <p:pic>
        <p:nvPicPr>
          <p:cNvPr id="18434" name="Picture 2" descr="Q:\Current publications\IR August 2018\Section 2\PNGs\Box3-Chart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800000"/>
            <a:ext cx="6108815" cy="3627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6457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66080"/>
          </a:xfrm>
        </p:spPr>
        <p:txBody>
          <a:bodyPr/>
          <a:lstStyle/>
          <a:p>
            <a:pPr lvl="1"/>
            <a:r>
              <a:rPr lang="en-US" b="1" dirty="0" smtClean="0"/>
              <a:t>Chart </a:t>
            </a:r>
            <a:r>
              <a:rPr lang="en-US" b="1" dirty="0"/>
              <a:t>C</a:t>
            </a:r>
            <a:r>
              <a:rPr lang="en-US" dirty="0" smtClean="0"/>
              <a:t> </a:t>
            </a:r>
            <a:r>
              <a:rPr lang="en-GB" dirty="0"/>
              <a:t>Households with high mortgage DSRs have more savings than in previous </a:t>
            </a:r>
            <a:r>
              <a:rPr lang="en-GB" dirty="0" smtClean="0"/>
              <a:t>years</a:t>
            </a:r>
          </a:p>
          <a:p>
            <a:pPr lvl="2"/>
            <a:r>
              <a:rPr lang="en-GB" dirty="0"/>
              <a:t>Median savings of households with high mortgage </a:t>
            </a:r>
            <a:r>
              <a:rPr lang="en-GB" dirty="0" smtClean="0"/>
              <a:t>DSRs</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NMG Consulting survey and Bank calculations</a:t>
            </a:r>
            <a:r>
              <a:rPr lang="en-GB" dirty="0" smtClean="0"/>
              <a:t>.</a:t>
            </a:r>
          </a:p>
          <a:p>
            <a:endParaRPr lang="en-GB" dirty="0"/>
          </a:p>
          <a:p>
            <a:r>
              <a:rPr lang="en-GB" dirty="0"/>
              <a:t>(</a:t>
            </a:r>
            <a:r>
              <a:rPr lang="en-GB" dirty="0" smtClean="0"/>
              <a:t>a)	Mortgage </a:t>
            </a:r>
            <a:r>
              <a:rPr lang="en-GB" dirty="0"/>
              <a:t>DSR calculated as total mortgage payments as a percentage of pre‑tax income. High DSRs defined as 40% or greater. Savings calculated using answers to the following questions in the NMG survey: ‘How much do you (and all other members of your household) currently have in total, saved up in savings accounts? Please include bank/building society accounts or bonds, cash ISAs, and NS&amp;I account/bonds.’; and ‘Excluding money in savings accounts, how much do you (and all other members of your household) currently have in total, saved up in other investments such as stocks, shares and unit trusts?’ </a:t>
            </a:r>
          </a:p>
        </p:txBody>
      </p:sp>
      <p:pic>
        <p:nvPicPr>
          <p:cNvPr id="22530" name="Picture 2" descr="Q:\Current publications\IR August 2018\Section 2\PNGs\Box3-Chart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000" y="1620000"/>
            <a:ext cx="6423978" cy="3614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5725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522112"/>
          </a:xfrm>
        </p:spPr>
        <p:txBody>
          <a:bodyPr/>
          <a:lstStyle/>
          <a:p>
            <a:pPr lvl="1"/>
            <a:r>
              <a:rPr lang="en-US" b="1" dirty="0" smtClean="0"/>
              <a:t>Chart D</a:t>
            </a:r>
            <a:r>
              <a:rPr lang="en-US" dirty="0" smtClean="0"/>
              <a:t> </a:t>
            </a:r>
            <a:r>
              <a:rPr lang="en-GB" dirty="0"/>
              <a:t>More households with high levels of wealth have maintained or increased spending than less wealthy </a:t>
            </a:r>
            <a:r>
              <a:rPr lang="en-GB" dirty="0" smtClean="0"/>
              <a:t>households</a:t>
            </a:r>
          </a:p>
          <a:p>
            <a:pPr lvl="2"/>
            <a:r>
              <a:rPr lang="en-GB" dirty="0"/>
              <a:t>Changes in household spending over the past 12 months by wealth </a:t>
            </a:r>
            <a:r>
              <a:rPr lang="en-GB" dirty="0" smtClean="0"/>
              <a:t>decile</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1" y="5810249"/>
            <a:ext cx="8420302" cy="1047751"/>
          </a:xfrm>
        </p:spPr>
        <p:txBody>
          <a:bodyPr/>
          <a:lstStyle/>
          <a:p>
            <a:r>
              <a:rPr lang="en-GB" dirty="0"/>
              <a:t>Sources: NMG Consulting survey and Bank calculations</a:t>
            </a:r>
            <a:r>
              <a:rPr lang="en-GB" dirty="0" smtClean="0"/>
              <a:t>.</a:t>
            </a:r>
          </a:p>
          <a:p>
            <a:endParaRPr lang="en-GB" dirty="0"/>
          </a:p>
          <a:p>
            <a:r>
              <a:rPr lang="en-GB" dirty="0"/>
              <a:t>(</a:t>
            </a:r>
            <a:r>
              <a:rPr lang="en-GB" dirty="0" smtClean="0"/>
              <a:t>a)</a:t>
            </a:r>
            <a:r>
              <a:rPr lang="en-GB" dirty="0"/>
              <a:t>	</a:t>
            </a:r>
            <a:r>
              <a:rPr lang="en-GB" dirty="0" smtClean="0"/>
              <a:t>Wealth </a:t>
            </a:r>
            <a:r>
              <a:rPr lang="en-GB" dirty="0"/>
              <a:t>decile defined by total gross financial wealth. Higher deciles indicate higher levels </a:t>
            </a:r>
            <a:r>
              <a:rPr lang="en-GB" dirty="0" smtClean="0"/>
              <a:t>of wealth</a:t>
            </a:r>
            <a:r>
              <a:rPr lang="en-GB" dirty="0"/>
              <a:t>. Changes in household spending calculated using responses to the question in the </a:t>
            </a:r>
            <a:r>
              <a:rPr lang="en-GB" dirty="0" smtClean="0"/>
              <a:t>NMG survey</a:t>
            </a:r>
            <a:r>
              <a:rPr lang="en-GB" dirty="0"/>
              <a:t>: ‘How has your household changed its spending compared with a year ago? </a:t>
            </a:r>
            <a:r>
              <a:rPr lang="en-GB"/>
              <a:t>Please </a:t>
            </a:r>
            <a:r>
              <a:rPr lang="en-GB" smtClean="0"/>
              <a:t>include all </a:t>
            </a:r>
            <a:r>
              <a:rPr lang="en-GB" dirty="0"/>
              <a:t>your spending on goods and services, but exclude money put into savings or used </a:t>
            </a:r>
            <a:r>
              <a:rPr lang="en-GB"/>
              <a:t>to </a:t>
            </a:r>
            <a:r>
              <a:rPr lang="en-GB" smtClean="0"/>
              <a:t>repay mortgages</a:t>
            </a:r>
            <a:r>
              <a:rPr lang="en-GB" dirty="0"/>
              <a:t>, overdrafts, credit cards and other loans.’</a:t>
            </a:r>
          </a:p>
        </p:txBody>
      </p:sp>
      <p:pic>
        <p:nvPicPr>
          <p:cNvPr id="19458" name="Picture 2" descr="Q:\Current publications\IR August 2018\Section 2\PNGs\Box3-Chart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728000"/>
            <a:ext cx="6269749" cy="4284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58596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2.2</a:t>
            </a:r>
            <a:r>
              <a:rPr lang="en-US" dirty="0" smtClean="0"/>
              <a:t> </a:t>
            </a:r>
            <a:r>
              <a:rPr lang="en-GB" dirty="0"/>
              <a:t>Retail sales growth rose sharply in </a:t>
            </a:r>
            <a:r>
              <a:rPr lang="en-GB" dirty="0" smtClean="0"/>
              <a:t>Q2</a:t>
            </a:r>
            <a:endParaRPr lang="en-GB" dirty="0"/>
          </a:p>
          <a:p>
            <a:pPr lvl="2"/>
            <a:r>
              <a:rPr lang="en-GB" dirty="0"/>
              <a:t>Retail sales volumes and survey indicators of retail sales</a:t>
            </a:r>
          </a:p>
        </p:txBody>
      </p:sp>
      <p:sp>
        <p:nvSpPr>
          <p:cNvPr id="5" name="Text Placeholder 4"/>
          <p:cNvSpPr>
            <a:spLocks noGrp="1"/>
          </p:cNvSpPr>
          <p:nvPr>
            <p:ph type="body" sz="quarter" idx="16"/>
          </p:nvPr>
        </p:nvSpPr>
        <p:spPr>
          <a:xfrm>
            <a:off x="292100" y="5810249"/>
            <a:ext cx="8491538" cy="1047751"/>
          </a:xfrm>
        </p:spPr>
        <p:txBody>
          <a:bodyPr/>
          <a:lstStyle/>
          <a:p>
            <a:endParaRPr lang="en-GB" dirty="0"/>
          </a:p>
          <a:p>
            <a:r>
              <a:rPr lang="en-GB" dirty="0" smtClean="0"/>
              <a:t>Sources</a:t>
            </a:r>
            <a:r>
              <a:rPr lang="en-GB" dirty="0"/>
              <a:t>: Bank of England, British Retail Consortium (BRC), CBI, ONS, Visa and Bank calculations</a:t>
            </a:r>
            <a:r>
              <a:rPr lang="en-GB" dirty="0" smtClean="0"/>
              <a:t>.</a:t>
            </a:r>
          </a:p>
          <a:p>
            <a:r>
              <a:rPr lang="en-GB" dirty="0" smtClean="0"/>
              <a:t> </a:t>
            </a:r>
            <a:endParaRPr lang="en-GB" dirty="0"/>
          </a:p>
          <a:p>
            <a:r>
              <a:rPr lang="en-GB" dirty="0"/>
              <a:t>(</a:t>
            </a:r>
            <a:r>
              <a:rPr lang="en-GB" dirty="0" smtClean="0"/>
              <a:t>a)	Chained‑volume </a:t>
            </a:r>
            <a:r>
              <a:rPr lang="en-GB" dirty="0"/>
              <a:t>measure. </a:t>
            </a:r>
          </a:p>
          <a:p>
            <a:r>
              <a:rPr lang="en-GB" dirty="0"/>
              <a:t>(</a:t>
            </a:r>
            <a:r>
              <a:rPr lang="en-GB" dirty="0" smtClean="0"/>
              <a:t>b)	Swathe </a:t>
            </a:r>
            <a:r>
              <a:rPr lang="en-GB" dirty="0"/>
              <a:t>includes: BRC percentage change in total sales, not seasonally adjusted; balance of respondents to the CBI distributive trade survey question ‘How do your sales and orders this month compare with a year earlier?’; percentage change in Visa total consumer spending on a year ago, deflated by CPI inflation; Agents measure of companies’ reported annual growth in the value of retail sales over the past three months, monthly measure until August 2016 and six weekly thereafter. All series have been scaled to match the mean and variance of ONS retail sales volumes growth since 2000 except the BRC and CBI series, which are since 1995, and the Visa series, which is since 2006.</a:t>
            </a:r>
          </a:p>
        </p:txBody>
      </p:sp>
      <p:pic>
        <p:nvPicPr>
          <p:cNvPr id="2050" name="Picture 2" descr="Q:\Current publications\IR August 2018\Section 2\PNGs\Chart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000" y="1440000"/>
            <a:ext cx="6182576" cy="3647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27285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19776"/>
          </a:xfrm>
        </p:spPr>
        <p:txBody>
          <a:bodyPr/>
          <a:lstStyle/>
          <a:p>
            <a:pPr lvl="1"/>
            <a:r>
              <a:rPr lang="en-US" b="1" dirty="0" smtClean="0"/>
              <a:t>Chart 2.3</a:t>
            </a:r>
            <a:r>
              <a:rPr lang="en-US" dirty="0" smtClean="0"/>
              <a:t> </a:t>
            </a:r>
            <a:r>
              <a:rPr lang="en-GB" dirty="0"/>
              <a:t>Manufacturing output has weakened since the </a:t>
            </a:r>
            <a:r>
              <a:rPr lang="en-GB" dirty="0" smtClean="0"/>
              <a:t>start of 2018</a:t>
            </a:r>
          </a:p>
          <a:p>
            <a:pPr lvl="2"/>
            <a:r>
              <a:rPr lang="en-GB" dirty="0"/>
              <a:t>Manufacturing output and survey indicators of manufacturing activity</a:t>
            </a:r>
          </a:p>
        </p:txBody>
      </p:sp>
      <p:sp>
        <p:nvSpPr>
          <p:cNvPr id="5" name="Text Placeholder 4"/>
          <p:cNvSpPr>
            <a:spLocks noGrp="1"/>
          </p:cNvSpPr>
          <p:nvPr>
            <p:ph type="body" sz="quarter" idx="16"/>
          </p:nvPr>
        </p:nvSpPr>
        <p:spPr>
          <a:xfrm>
            <a:off x="292100" y="5632705"/>
            <a:ext cx="8491538" cy="1225296"/>
          </a:xfrm>
        </p:spPr>
        <p:txBody>
          <a:bodyPr/>
          <a:lstStyle/>
          <a:p>
            <a:r>
              <a:rPr lang="en-GB" dirty="0"/>
              <a:t>Sources: Bank of England, BCC, CBI, EEF, IHS </a:t>
            </a:r>
            <a:r>
              <a:rPr lang="en-GB" dirty="0" err="1"/>
              <a:t>Markit</a:t>
            </a:r>
            <a:r>
              <a:rPr lang="en-GB" dirty="0"/>
              <a:t>, ONS and Bank calculations</a:t>
            </a:r>
            <a:r>
              <a:rPr lang="en-GB" dirty="0" smtClean="0"/>
              <a:t>.</a:t>
            </a:r>
          </a:p>
          <a:p>
            <a:endParaRPr lang="en-GB" dirty="0"/>
          </a:p>
          <a:p>
            <a:r>
              <a:rPr lang="en-GB" dirty="0"/>
              <a:t>(</a:t>
            </a:r>
            <a:r>
              <a:rPr lang="en-GB" dirty="0" smtClean="0"/>
              <a:t>a)	Swathe </a:t>
            </a:r>
            <a:r>
              <a:rPr lang="en-GB" dirty="0"/>
              <a:t>includes: </a:t>
            </a:r>
            <a:r>
              <a:rPr lang="en-GB" dirty="0" err="1"/>
              <a:t>Markit</a:t>
            </a:r>
            <a:r>
              <a:rPr lang="en-GB" dirty="0"/>
              <a:t>/CIPS net percentage balance of manufacturing companies reporting that production/output increased this month compared with the previous month; CBI average of the net percentage balances of manufacturing companies expecting the volume of output to rise; EEF average of the net percentage balances of manufacturing companies reporting that total output was expected to increase over the next three months; BCC net balances of manufacturing companies that reported that turnover will improve over the next 12 months; Agents measure of companies’ reported annual growth in the value of manufacturing output over the past three months. Scaled to match the mean and variance of four‑quarter manufacturing output growth since 2000. </a:t>
            </a:r>
          </a:p>
          <a:p>
            <a:r>
              <a:rPr lang="en-GB" dirty="0"/>
              <a:t>(</a:t>
            </a:r>
            <a:r>
              <a:rPr lang="en-GB" dirty="0" smtClean="0"/>
              <a:t>b)	Chained-volume </a:t>
            </a:r>
            <a:r>
              <a:rPr lang="en-GB" dirty="0"/>
              <a:t>measure at basic prices. Three‑month moving average. </a:t>
            </a:r>
          </a:p>
        </p:txBody>
      </p:sp>
      <p:pic>
        <p:nvPicPr>
          <p:cNvPr id="3074" name="Picture 2" descr="Q:\Current publications\IR August 2018\Section 2\PNGs\Chart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000" y="1620000"/>
            <a:ext cx="6135637"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071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78297"/>
          </a:xfrm>
        </p:spPr>
        <p:txBody>
          <a:bodyPr/>
          <a:lstStyle/>
          <a:p>
            <a:pPr lvl="1"/>
            <a:r>
              <a:rPr lang="en-US" b="1" dirty="0" smtClean="0"/>
              <a:t>Chart 2.4</a:t>
            </a:r>
            <a:r>
              <a:rPr lang="en-US" dirty="0" smtClean="0"/>
              <a:t> </a:t>
            </a:r>
            <a:r>
              <a:rPr lang="en-GB" dirty="0"/>
              <a:t>Consumption growth has slowed by less than real income growth so the saving ratio has </a:t>
            </a:r>
            <a:r>
              <a:rPr lang="en-GB" dirty="0" smtClean="0"/>
              <a:t>fallen</a:t>
            </a:r>
          </a:p>
          <a:p>
            <a:pPr lvl="2"/>
            <a:r>
              <a:rPr lang="en-GB" dirty="0"/>
              <a:t>Consumption, real post‑tax income and household </a:t>
            </a:r>
            <a:r>
              <a:rPr lang="en-GB" dirty="0" smtClean="0"/>
              <a:t>saving</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ONS and Bank calculations</a:t>
            </a:r>
            <a:r>
              <a:rPr lang="en-GB" dirty="0" smtClean="0"/>
              <a:t>.</a:t>
            </a:r>
          </a:p>
          <a:p>
            <a:endParaRPr lang="en-GB" dirty="0"/>
          </a:p>
          <a:p>
            <a:r>
              <a:rPr lang="en-GB" dirty="0"/>
              <a:t>(</a:t>
            </a:r>
            <a:r>
              <a:rPr lang="en-GB" dirty="0" smtClean="0"/>
              <a:t>a)	Shaded </a:t>
            </a:r>
            <a:r>
              <a:rPr lang="en-GB" dirty="0"/>
              <a:t>area denotes the period following the EU referendum. All series include NPISH. </a:t>
            </a:r>
          </a:p>
          <a:p>
            <a:r>
              <a:rPr lang="en-GB" dirty="0"/>
              <a:t>(</a:t>
            </a:r>
            <a:r>
              <a:rPr lang="en-GB" dirty="0" smtClean="0"/>
              <a:t>b)	Saving </a:t>
            </a:r>
            <a:r>
              <a:rPr lang="en-GB" dirty="0"/>
              <a:t>as a percentage of household post‑tax income. </a:t>
            </a:r>
          </a:p>
          <a:p>
            <a:r>
              <a:rPr lang="en-GB" dirty="0"/>
              <a:t>(</a:t>
            </a:r>
            <a:r>
              <a:rPr lang="en-GB" dirty="0" smtClean="0"/>
              <a:t>c)	Nominal </a:t>
            </a:r>
            <a:r>
              <a:rPr lang="en-GB" dirty="0"/>
              <a:t>post‑tax income divided by the consumption deflator. </a:t>
            </a:r>
          </a:p>
          <a:p>
            <a:r>
              <a:rPr lang="en-GB" dirty="0"/>
              <a:t>(</a:t>
            </a:r>
            <a:r>
              <a:rPr lang="en-GB" dirty="0" smtClean="0"/>
              <a:t>d)	Chained‑volume </a:t>
            </a:r>
            <a:r>
              <a:rPr lang="en-GB" dirty="0"/>
              <a:t>measure. </a:t>
            </a:r>
          </a:p>
        </p:txBody>
      </p:sp>
      <p:pic>
        <p:nvPicPr>
          <p:cNvPr id="4098" name="Picture 2" descr="Q:\Current publications\IR August 2018\Section 2\PNGs\Chart2-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000" y="1620000"/>
            <a:ext cx="6497740" cy="3647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5355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29504"/>
          </a:xfrm>
        </p:spPr>
        <p:txBody>
          <a:bodyPr/>
          <a:lstStyle/>
          <a:p>
            <a:pPr lvl="1"/>
            <a:r>
              <a:rPr lang="en-US" b="1" dirty="0" smtClean="0"/>
              <a:t>Chart 2.5</a:t>
            </a:r>
            <a:r>
              <a:rPr lang="en-US" dirty="0" smtClean="0"/>
              <a:t> </a:t>
            </a:r>
            <a:r>
              <a:rPr lang="en-GB" dirty="0"/>
              <a:t>Consumer confidence has been broadly stable </a:t>
            </a:r>
            <a:r>
              <a:rPr lang="en-GB" dirty="0" smtClean="0"/>
              <a:t>since mid‑2016</a:t>
            </a:r>
          </a:p>
          <a:p>
            <a:pPr lvl="2"/>
            <a:r>
              <a:rPr lang="en-GB" dirty="0"/>
              <a:t>Indicators of consumer </a:t>
            </a:r>
            <a:r>
              <a:rPr lang="en-GB" dirty="0" smtClean="0"/>
              <a:t>confidence</a:t>
            </a:r>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a:t>
            </a:r>
            <a:r>
              <a:rPr lang="en-GB" dirty="0" err="1"/>
              <a:t>GfK</a:t>
            </a:r>
            <a:r>
              <a:rPr lang="en-GB" dirty="0"/>
              <a:t> (research carried out on behalf of the European Commission) and Bank calculations</a:t>
            </a:r>
            <a:r>
              <a:rPr lang="en-GB" dirty="0" smtClean="0"/>
              <a:t>.</a:t>
            </a:r>
          </a:p>
          <a:p>
            <a:endParaRPr lang="en-GB" dirty="0"/>
          </a:p>
          <a:p>
            <a:r>
              <a:rPr lang="en-GB" dirty="0"/>
              <a:t>(</a:t>
            </a:r>
            <a:r>
              <a:rPr lang="en-GB" dirty="0" smtClean="0"/>
              <a:t>a)	Average </a:t>
            </a:r>
            <a:r>
              <a:rPr lang="en-GB" dirty="0"/>
              <a:t>of the net balances of respondents reporting that: their financial situation has got better over the past 12 months; their financial situation is expected to get better over the next 12 months; the general economic situation has got better over the past 12 months; the general economic situation is expected to get better over the next 12 months; and now is the right time to make major purchases, such as furniture or electrical goods. </a:t>
            </a:r>
          </a:p>
        </p:txBody>
      </p:sp>
      <p:pic>
        <p:nvPicPr>
          <p:cNvPr id="5122" name="Picture 2" descr="Q:\Current publications\IR August 2018\Section 2\PNGs\Chart2-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620000"/>
            <a:ext cx="6135637" cy="383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7358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44134"/>
          </a:xfrm>
        </p:spPr>
        <p:txBody>
          <a:bodyPr/>
          <a:lstStyle/>
          <a:p>
            <a:pPr lvl="1"/>
            <a:r>
              <a:rPr lang="en-US" b="1" dirty="0" smtClean="0"/>
              <a:t>Chart 2.6</a:t>
            </a:r>
            <a:r>
              <a:rPr lang="en-US" dirty="0" smtClean="0"/>
              <a:t> </a:t>
            </a:r>
            <a:r>
              <a:rPr lang="en-GB" dirty="0"/>
              <a:t>Mortgage approvals for house purchase have been stable but </a:t>
            </a:r>
            <a:r>
              <a:rPr lang="en-GB" dirty="0" smtClean="0"/>
              <a:t>subdued</a:t>
            </a:r>
          </a:p>
          <a:p>
            <a:pPr lvl="2"/>
            <a:r>
              <a:rPr lang="en-GB" dirty="0"/>
              <a:t>Mortgage approvals</a:t>
            </a:r>
          </a:p>
        </p:txBody>
      </p:sp>
      <p:pic>
        <p:nvPicPr>
          <p:cNvPr id="6146" name="Picture 2" descr="Q:\Current publications\IR August 2018\Section 2\PNGs\Chart2-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620000"/>
            <a:ext cx="6269749"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3161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2928"/>
          </a:xfrm>
        </p:spPr>
        <p:txBody>
          <a:bodyPr/>
          <a:lstStyle/>
          <a:p>
            <a:pPr lvl="1"/>
            <a:r>
              <a:rPr lang="en-US" b="1" dirty="0" smtClean="0"/>
              <a:t>Chart 2.7</a:t>
            </a:r>
            <a:r>
              <a:rPr lang="en-US" dirty="0" smtClean="0"/>
              <a:t> </a:t>
            </a:r>
            <a:r>
              <a:rPr lang="en-GB" dirty="0"/>
              <a:t>House price inflation has slowed particularly sharply in </a:t>
            </a:r>
            <a:r>
              <a:rPr lang="en-GB" dirty="0" smtClean="0"/>
              <a:t>London</a:t>
            </a:r>
          </a:p>
          <a:p>
            <a:pPr lvl="2"/>
            <a:r>
              <a:rPr lang="en-GB" dirty="0"/>
              <a:t>House </a:t>
            </a:r>
            <a:r>
              <a:rPr lang="en-GB" dirty="0" smtClean="0"/>
              <a:t>prices</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6152083"/>
            <a:ext cx="8491538" cy="705917"/>
          </a:xfrm>
        </p:spPr>
        <p:txBody>
          <a:bodyPr/>
          <a:lstStyle/>
          <a:p>
            <a:r>
              <a:rPr lang="en-GB" dirty="0"/>
              <a:t>Sources: IHS </a:t>
            </a:r>
            <a:r>
              <a:rPr lang="en-GB" dirty="0" err="1"/>
              <a:t>Markit</a:t>
            </a:r>
            <a:r>
              <a:rPr lang="en-GB" dirty="0"/>
              <a:t>, Nationwide and Bank calculations</a:t>
            </a:r>
            <a:r>
              <a:rPr lang="en-GB" dirty="0" smtClean="0"/>
              <a:t>.</a:t>
            </a:r>
          </a:p>
          <a:p>
            <a:endParaRPr lang="en-GB" dirty="0"/>
          </a:p>
          <a:p>
            <a:r>
              <a:rPr lang="en-GB" dirty="0"/>
              <a:t>(a) Averages of the quarterly Halifax/</a:t>
            </a:r>
            <a:r>
              <a:rPr lang="en-GB" dirty="0" err="1"/>
              <a:t>Markit</a:t>
            </a:r>
            <a:r>
              <a:rPr lang="en-GB" dirty="0"/>
              <a:t> and Nationwide house price indices</a:t>
            </a:r>
            <a:r>
              <a:rPr lang="en-GB" dirty="0" smtClean="0"/>
              <a:t>.</a:t>
            </a:r>
            <a:endParaRPr lang="en-GB" dirty="0"/>
          </a:p>
        </p:txBody>
      </p:sp>
      <p:pic>
        <p:nvPicPr>
          <p:cNvPr id="7170" name="Picture 2" descr="Q:\Current publications\IR August 2018\Section 2\PNGs\Chart2-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620000"/>
            <a:ext cx="6202693"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5209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44134"/>
          </a:xfrm>
        </p:spPr>
        <p:txBody>
          <a:bodyPr/>
          <a:lstStyle/>
          <a:p>
            <a:pPr lvl="1"/>
            <a:r>
              <a:rPr lang="en-US" b="1" dirty="0" smtClean="0"/>
              <a:t>Chart 2.8</a:t>
            </a:r>
            <a:r>
              <a:rPr lang="en-US" dirty="0" smtClean="0"/>
              <a:t> </a:t>
            </a:r>
            <a:r>
              <a:rPr lang="en-GB" dirty="0"/>
              <a:t>Slowing rent inflation has been largely concentrated in </a:t>
            </a:r>
            <a:r>
              <a:rPr lang="en-GB" dirty="0" smtClean="0"/>
              <a:t>London</a:t>
            </a:r>
          </a:p>
          <a:p>
            <a:pPr lvl="2"/>
            <a:r>
              <a:rPr lang="en-GB" dirty="0"/>
              <a:t>Private housing </a:t>
            </a:r>
            <a:r>
              <a:rPr lang="en-GB" dirty="0" smtClean="0"/>
              <a:t>rent</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6437376"/>
            <a:ext cx="8491538" cy="420624"/>
          </a:xfrm>
        </p:spPr>
        <p:txBody>
          <a:bodyPr/>
          <a:lstStyle/>
          <a:p>
            <a:r>
              <a:rPr lang="en-GB" dirty="0"/>
              <a:t>(</a:t>
            </a:r>
            <a:r>
              <a:rPr lang="en-GB" dirty="0" smtClean="0"/>
              <a:t>a)	Not </a:t>
            </a:r>
            <a:r>
              <a:rPr lang="en-GB" dirty="0"/>
              <a:t>seasonally adjusted. Data for Northern Ireland are not available. </a:t>
            </a:r>
          </a:p>
        </p:txBody>
      </p:sp>
      <p:pic>
        <p:nvPicPr>
          <p:cNvPr id="8194" name="Picture 2" descr="Q:\Current publications\IR August 2018\Section 2\PNGs\Chart2-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000" y="1620000"/>
            <a:ext cx="6149048"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575134"/>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http://schemas.microsoft.com/office/2006/metadata/properties"/>
    <ds:schemaRef ds:uri="94FC26E6-6271-400D-888B-6BC5B0598690"/>
    <ds:schemaRef ds:uri="http://purl.org/dc/dcmitype/"/>
    <ds:schemaRef ds:uri="http://schemas.microsoft.com/office/2006/documentManagement/types"/>
    <ds:schemaRef ds:uri="http://schemas.microsoft.com/sharepoint/v3"/>
    <ds:schemaRef ds:uri="http://www.w3.org/XML/1998/namespace"/>
    <ds:schemaRef ds:uri="94fc26e6-6271-400d-888b-6bc5b0598690"/>
    <ds:schemaRef ds:uri="http://schemas.microsoft.com/office/infopath/2007/PartnerControls"/>
    <ds:schemaRef ds:uri="http://schemas.openxmlformats.org/package/2006/metadata/core-properties"/>
    <ds:schemaRef ds:uri="http://purl.org/dc/terms/"/>
    <ds:schemaRef ds:uri="CEE65117-4BBE-4C9C-8465-20A300C4D3E5"/>
    <ds:schemaRef ds:uri="http://schemas.microsoft.com/sharepoint/v3/fields"/>
    <ds:schemaRef ds:uri="b67fa5cd-9f58-4c91-ae17-33c31eed239f"/>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499</TotalTime>
  <Words>728</Words>
  <Application>Microsoft Office PowerPoint</Application>
  <PresentationFormat>On-screen Show (4:3)</PresentationFormat>
  <Paragraphs>136</Paragraphs>
  <Slides>27</Slides>
  <Notes>22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IR POWERPOINT TEMPLATE</vt:lpstr>
      <vt:lpstr>Inflation Report August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August 2018</dc:title>
  <dc:subject>Demand and output</dc:subject>
  <dc:creator>Bank of England</dc:creator>
  <cp:lastModifiedBy>Sadler, Paulet</cp:lastModifiedBy>
  <cp:revision>114</cp:revision>
  <cp:lastPrinted>2018-08-01T09:49:20Z</cp:lastPrinted>
  <dcterms:created xsi:type="dcterms:W3CDTF">2015-08-04T14:53:05Z</dcterms:created>
  <dcterms:modified xsi:type="dcterms:W3CDTF">2018-10-16T13:23:30Z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