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53" r:id="rId7"/>
    <p:sldId id="352" r:id="rId8"/>
    <p:sldId id="351" r:id="rId9"/>
    <p:sldId id="350" r:id="rId10"/>
    <p:sldId id="349" r:id="rId11"/>
    <p:sldId id="348" r:id="rId12"/>
    <p:sldId id="347" r:id="rId13"/>
    <p:sldId id="346" r:id="rId14"/>
    <p:sldId id="345" r:id="rId15"/>
    <p:sldId id="344" r:id="rId16"/>
    <p:sldId id="354" r:id="rId17"/>
    <p:sldId id="355" r:id="rId18"/>
    <p:sldId id="357" r:id="rId19"/>
    <p:sldId id="356" r:id="rId20"/>
    <p:sldId id="358" r:id="rId21"/>
    <p:sldId id="309" r:id="rId22"/>
    <p:sldId id="333" r:id="rId23"/>
    <p:sldId id="337" r:id="rId24"/>
    <p:sldId id="338" r:id="rId25"/>
    <p:sldId id="343"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2504" y="-1088"/>
      </p:cViewPr>
      <p:guideLst>
        <p:guide orient="horz" pos="332"/>
        <p:guide orient="horz" pos="528"/>
        <p:guide orient="horz" pos="3660"/>
        <p:guide orient="horz" pos="864"/>
        <p:guide pos="4610"/>
        <p:guide pos="100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01/08/2018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xmlns:p14="http://schemas.microsoft.com/office/powerpoint/2010/mai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bankofengland.co.uk/inflation-report/2018/august-2018" TargetMode="Externa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bankofengland.co.uk/inflation-report/2018/august-2018" TargetMode="Externa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bankofengland.co.uk/credit-conditions-review/2017/2017-q3" TargetMode="Externa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hyperlink" Target="http://www.bankofengland.co.uk/statistics/details/further-details-about-effective-interest-rates-data" TargetMode="External"/><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hyperlink" Target="https://www.bankofengland.co.uk/statistics/details/further-details-about-quoted-household-interest-rates-dat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sciencedirect.com/science/article/pii/S0014292114001068" TargetMode="Externa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2018</a:t>
            </a:r>
          </a:p>
        </p:txBody>
      </p:sp>
      <p:sp>
        <p:nvSpPr>
          <p:cNvPr id="4099" name="Text Placeholder 2"/>
          <p:cNvSpPr>
            <a:spLocks noGrp="1"/>
          </p:cNvSpPr>
          <p:nvPr>
            <p:ph type="body" sz="quarter" idx="13"/>
          </p:nvPr>
        </p:nvSpPr>
        <p:spPr>
          <a:xfrm>
            <a:off x="792164" y="3427413"/>
            <a:ext cx="4989512" cy="473075"/>
          </a:xfrm>
        </p:spPr>
        <p:txBody>
          <a:bodyPr/>
          <a:lstStyle/>
          <a:p>
            <a:pPr lvl="2"/>
            <a:r>
              <a:rPr lang="en-GB" sz="2400" dirty="0"/>
              <a:t>Global economic and financial market developments</a:t>
            </a:r>
            <a:endParaRPr lang="en-GB" sz="2400" dirty="0" smtClean="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1.9 </a:t>
            </a:r>
            <a:r>
              <a:rPr lang="en-GB" dirty="0" smtClean="0"/>
              <a:t>Longer-term </a:t>
            </a:r>
            <a:r>
              <a:rPr lang="en-GB" dirty="0"/>
              <a:t>interest rates have fallen slightly since</a:t>
            </a:r>
          </a:p>
          <a:p>
            <a:pPr lvl="1"/>
            <a:r>
              <a:rPr lang="en-GB" dirty="0" smtClean="0"/>
              <a:t>May </a:t>
            </a:r>
          </a:p>
          <a:p>
            <a:pPr lvl="2"/>
            <a:r>
              <a:rPr lang="en-GB" dirty="0" smtClean="0"/>
              <a:t>Five-year</a:t>
            </a:r>
            <a:r>
              <a:rPr lang="en-GB" dirty="0"/>
              <a:t>, five-year forward nominal interest </a:t>
            </a:r>
            <a:r>
              <a:rPr lang="en-GB" dirty="0" smtClean="0"/>
              <a:t>rates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Bloomberg Finance L.P. and Bank calculations</a:t>
            </a:r>
            <a:r>
              <a:rPr lang="en-GB" dirty="0" smtClean="0"/>
              <a:t>.</a:t>
            </a:r>
          </a:p>
          <a:p>
            <a:endParaRPr lang="en-GB" dirty="0"/>
          </a:p>
          <a:p>
            <a:r>
              <a:rPr lang="en-GB" dirty="0"/>
              <a:t>(</a:t>
            </a:r>
            <a:r>
              <a:rPr lang="en-GB" dirty="0" smtClean="0"/>
              <a:t>a)	Zero-coupon </a:t>
            </a:r>
            <a:r>
              <a:rPr lang="en-GB" dirty="0"/>
              <a:t>forward rates derived from government bond prices.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5802" y="1550287"/>
            <a:ext cx="6128932" cy="3614325"/>
          </a:xfrm>
          <a:prstGeom prst="rect">
            <a:avLst/>
          </a:prstGeom>
        </p:spPr>
      </p:pic>
    </p:spTree>
    <p:extLst>
      <p:ext uri="{BB962C8B-B14F-4D97-AF65-F5344CB8AC3E}">
        <p14:creationId xmlns:p14="http://schemas.microsoft.com/office/powerpoint/2010/main" val="342192286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1.10 </a:t>
            </a:r>
            <a:r>
              <a:rPr lang="en-GB" dirty="0" smtClean="0"/>
              <a:t>EME </a:t>
            </a:r>
            <a:r>
              <a:rPr lang="en-GB" dirty="0"/>
              <a:t>equity prices have fallen since the start of the</a:t>
            </a:r>
          </a:p>
          <a:p>
            <a:pPr lvl="1"/>
            <a:r>
              <a:rPr lang="en-GB" dirty="0" smtClean="0"/>
              <a:t>year </a:t>
            </a:r>
          </a:p>
          <a:p>
            <a:pPr lvl="2"/>
            <a:r>
              <a:rPr lang="en-GB" dirty="0" smtClean="0"/>
              <a:t>International </a:t>
            </a:r>
            <a:r>
              <a:rPr lang="en-GB" dirty="0"/>
              <a:t>equity </a:t>
            </a:r>
            <a:r>
              <a:rPr lang="en-GB" dirty="0" smtClean="0"/>
              <a:t>prices</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MSCI, Thomson Reuters </a:t>
            </a:r>
            <a:r>
              <a:rPr lang="en-GB" dirty="0" err="1"/>
              <a:t>Datastream</a:t>
            </a:r>
            <a:r>
              <a:rPr lang="en-GB" dirty="0"/>
              <a:t> and Bank calculations</a:t>
            </a:r>
            <a:r>
              <a:rPr lang="en-GB" dirty="0" smtClean="0"/>
              <a:t>.</a:t>
            </a:r>
          </a:p>
          <a:p>
            <a:endParaRPr lang="en-GB" dirty="0"/>
          </a:p>
          <a:p>
            <a:r>
              <a:rPr lang="en-GB" dirty="0"/>
              <a:t>(</a:t>
            </a:r>
            <a:r>
              <a:rPr lang="en-GB" dirty="0" smtClean="0"/>
              <a:t>a)	In </a:t>
            </a:r>
            <a:r>
              <a:rPr lang="en-GB" dirty="0"/>
              <a:t>local currency terms, except for MSCI Emerging Markets which is in US dollar terms.</a:t>
            </a:r>
          </a:p>
          <a:p>
            <a:r>
              <a:rPr lang="en-GB" dirty="0"/>
              <a:t>(</a:t>
            </a:r>
            <a:r>
              <a:rPr lang="en-GB" dirty="0" smtClean="0"/>
              <a:t>b)	The </a:t>
            </a:r>
            <a:r>
              <a:rPr lang="en-GB" dirty="0"/>
              <a:t>MSCI Inc. disclaimer of liability, which applies to the data provided, is available </a:t>
            </a:r>
            <a:r>
              <a:rPr lang="en-GB" dirty="0">
                <a:hlinkClick r:id="rId2"/>
              </a:rPr>
              <a:t>here</a:t>
            </a:r>
            <a:r>
              <a:rPr lang="en-GB" dirty="0"/>
              <a:t>.</a:t>
            </a:r>
          </a:p>
          <a:p>
            <a:r>
              <a:rPr lang="en-GB" dirty="0"/>
              <a:t>(c) </a:t>
            </a:r>
            <a:r>
              <a:rPr lang="en-GB" dirty="0" smtClean="0"/>
              <a:t>	UK </a:t>
            </a:r>
            <a:r>
              <a:rPr lang="en-GB" dirty="0"/>
              <a:t>domestically focused companies are defined as those generating at least 70% of </a:t>
            </a:r>
            <a:r>
              <a:rPr lang="en-GB" dirty="0" smtClean="0"/>
              <a:t>their revenues </a:t>
            </a:r>
            <a:r>
              <a:rPr lang="en-GB" dirty="0"/>
              <a:t>in the UK, based on annual financial accounts data on companies’ geographic </a:t>
            </a:r>
            <a:r>
              <a:rPr lang="en-GB" dirty="0" smtClean="0"/>
              <a:t>revenue breakdown</a:t>
            </a:r>
            <a:r>
              <a:rPr lang="en-GB"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0675" y="1533525"/>
            <a:ext cx="6229516" cy="3647853"/>
          </a:xfrm>
          <a:prstGeom prst="rect">
            <a:avLst/>
          </a:prstGeom>
        </p:spPr>
      </p:pic>
    </p:spTree>
    <p:extLst>
      <p:ext uri="{BB962C8B-B14F-4D97-AF65-F5344CB8AC3E}">
        <p14:creationId xmlns:p14="http://schemas.microsoft.com/office/powerpoint/2010/main" val="28508041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1.11 </a:t>
            </a:r>
            <a:r>
              <a:rPr lang="en-GB" dirty="0" smtClean="0"/>
              <a:t>Corporate </a:t>
            </a:r>
            <a:r>
              <a:rPr lang="en-GB" dirty="0"/>
              <a:t>bond spreads have widened since </a:t>
            </a:r>
            <a:r>
              <a:rPr lang="en-GB" dirty="0" smtClean="0"/>
              <a:t>May </a:t>
            </a:r>
          </a:p>
          <a:p>
            <a:pPr lvl="2"/>
            <a:r>
              <a:rPr lang="en-GB" dirty="0" smtClean="0"/>
              <a:t>International </a:t>
            </a:r>
            <a:r>
              <a:rPr lang="en-GB" dirty="0"/>
              <a:t>non-financial corporate bond </a:t>
            </a:r>
            <a:r>
              <a:rPr lang="en-GB" dirty="0" smtClean="0"/>
              <a:t>spreads</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smtClean="0"/>
              <a:t>Sources</a:t>
            </a:r>
            <a:r>
              <a:rPr lang="en-GB" dirty="0"/>
              <a:t>: ICE/</a:t>
            </a:r>
            <a:r>
              <a:rPr lang="en-GB" dirty="0" err="1"/>
              <a:t>BoAML</a:t>
            </a:r>
            <a:r>
              <a:rPr lang="en-GB" dirty="0"/>
              <a:t> Global Research, Thomson Reuters </a:t>
            </a:r>
            <a:r>
              <a:rPr lang="en-GB" dirty="0" err="1"/>
              <a:t>Datastream</a:t>
            </a:r>
            <a:r>
              <a:rPr lang="en-GB" dirty="0"/>
              <a:t> and Bank calculations</a:t>
            </a:r>
            <a:r>
              <a:rPr lang="en-GB" dirty="0" smtClean="0"/>
              <a:t>.</a:t>
            </a:r>
          </a:p>
          <a:p>
            <a:endParaRPr lang="en-GB" dirty="0"/>
          </a:p>
          <a:p>
            <a:r>
              <a:rPr lang="en-GB" dirty="0"/>
              <a:t>(</a:t>
            </a:r>
            <a:r>
              <a:rPr lang="en-GB" dirty="0" smtClean="0"/>
              <a:t>a)	Option-adjusted </a:t>
            </a:r>
            <a:r>
              <a:rPr lang="en-GB" dirty="0"/>
              <a:t>spreads on government bond yields. Investment-grade corporate bond yields </a:t>
            </a:r>
            <a:r>
              <a:rPr lang="en-GB" dirty="0" smtClean="0"/>
              <a:t>are calculated </a:t>
            </a:r>
            <a:r>
              <a:rPr lang="en-GB" dirty="0"/>
              <a:t>using an index of bonds with a rating of BBB3 or above. High-yield corporate </a:t>
            </a:r>
            <a:r>
              <a:rPr lang="en-GB" dirty="0" smtClean="0"/>
              <a:t>bond yields </a:t>
            </a:r>
            <a:r>
              <a:rPr lang="en-GB" dirty="0"/>
              <a:t>are calculated using aggregate indices of bonds rated lower than BBB3. Due to </a:t>
            </a:r>
            <a:r>
              <a:rPr lang="en-GB" dirty="0" smtClean="0"/>
              <a:t>monthly index </a:t>
            </a:r>
            <a:r>
              <a:rPr lang="en-GB" dirty="0"/>
              <a:t>rebalancing, movements in yields at the end of each month might reflect changes in </a:t>
            </a:r>
            <a:r>
              <a:rPr lang="en-GB" dirty="0" smtClean="0"/>
              <a:t>the population </a:t>
            </a:r>
            <a:r>
              <a:rPr lang="en-GB" dirty="0"/>
              <a:t>of securities within the indices.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0746" y="1303399"/>
            <a:ext cx="6363628" cy="4365354"/>
          </a:xfrm>
          <a:prstGeom prst="rect">
            <a:avLst/>
          </a:prstGeom>
        </p:spPr>
      </p:pic>
    </p:spTree>
    <p:extLst>
      <p:ext uri="{BB962C8B-B14F-4D97-AF65-F5344CB8AC3E}">
        <p14:creationId xmlns:p14="http://schemas.microsoft.com/office/powerpoint/2010/main" val="14884148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1.12 </a:t>
            </a:r>
            <a:r>
              <a:rPr lang="en-GB" dirty="0" smtClean="0"/>
              <a:t>US </a:t>
            </a:r>
            <a:r>
              <a:rPr lang="en-GB" dirty="0"/>
              <a:t>GDP growth picked up sharply in Q2, driven by net exports and consumption </a:t>
            </a:r>
            <a:r>
              <a:rPr lang="en-GB" dirty="0" smtClean="0"/>
              <a:t> </a:t>
            </a:r>
          </a:p>
          <a:p>
            <a:pPr lvl="2"/>
            <a:r>
              <a:rPr lang="en-GB" dirty="0" smtClean="0"/>
              <a:t>Contributions </a:t>
            </a:r>
            <a:r>
              <a:rPr lang="en-GB" dirty="0"/>
              <a:t>to quarterly US GDP </a:t>
            </a:r>
            <a:r>
              <a:rPr lang="en-GB" dirty="0" smtClean="0"/>
              <a:t>growth</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 US Bureau of Economic Analysis. </a:t>
            </a:r>
            <a:endParaRPr lang="en-GB" dirty="0" smtClean="0"/>
          </a:p>
          <a:p>
            <a:endParaRPr lang="en-GB" dirty="0"/>
          </a:p>
          <a:p>
            <a:r>
              <a:rPr lang="en-GB" dirty="0"/>
              <a:t>(</a:t>
            </a:r>
            <a:r>
              <a:rPr lang="en-GB" dirty="0" smtClean="0"/>
              <a:t>a)	Chained-volume </a:t>
            </a:r>
            <a:r>
              <a:rPr lang="en-GB" dirty="0"/>
              <a:t>measures.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675" y="1485517"/>
            <a:ext cx="6256338" cy="3647853"/>
          </a:xfrm>
          <a:prstGeom prst="rect">
            <a:avLst/>
          </a:prstGeom>
        </p:spPr>
      </p:pic>
    </p:spTree>
    <p:extLst>
      <p:ext uri="{BB962C8B-B14F-4D97-AF65-F5344CB8AC3E}">
        <p14:creationId xmlns:p14="http://schemas.microsoft.com/office/powerpoint/2010/main" val="6720296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1.13 </a:t>
            </a:r>
            <a:r>
              <a:rPr lang="en-GB" dirty="0" smtClean="0"/>
              <a:t>EME </a:t>
            </a:r>
            <a:r>
              <a:rPr lang="en-GB" dirty="0"/>
              <a:t>currencies have depreciated since May </a:t>
            </a:r>
            <a:r>
              <a:rPr lang="en-GB" dirty="0" smtClean="0"/>
              <a:t> </a:t>
            </a:r>
          </a:p>
          <a:p>
            <a:pPr lvl="2"/>
            <a:r>
              <a:rPr lang="en-GB" dirty="0" smtClean="0"/>
              <a:t>Effective </a:t>
            </a:r>
            <a:r>
              <a:rPr lang="en-GB" dirty="0"/>
              <a:t>exchange </a:t>
            </a:r>
            <a:r>
              <a:rPr lang="en-GB" dirty="0" smtClean="0"/>
              <a:t>rates</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Bank of England, China Foreign Exchange Trade System (CFETS), ECB, Federal Reserve, JPMorgan and Bank calculations. </a:t>
            </a:r>
            <a:endParaRPr lang="en-GB" dirty="0" smtClean="0"/>
          </a:p>
          <a:p>
            <a:endParaRPr lang="en-GB" dirty="0"/>
          </a:p>
          <a:p>
            <a:r>
              <a:rPr lang="en-GB" dirty="0"/>
              <a:t>(</a:t>
            </a:r>
            <a:r>
              <a:rPr lang="en-GB" dirty="0" smtClean="0"/>
              <a:t>a)	JPMorgan </a:t>
            </a:r>
            <a:r>
              <a:rPr lang="en-GB" dirty="0"/>
              <a:t>Emerging Markets Currency Index. </a:t>
            </a:r>
          </a:p>
          <a:p>
            <a:r>
              <a:rPr lang="en-GB" dirty="0"/>
              <a:t>(</a:t>
            </a:r>
            <a:r>
              <a:rPr lang="en-GB" dirty="0" smtClean="0"/>
              <a:t>b)	Federal </a:t>
            </a:r>
            <a:r>
              <a:rPr lang="en-GB" dirty="0"/>
              <a:t>Reserve US dollar nominal broad index. </a:t>
            </a:r>
          </a:p>
          <a:p>
            <a:r>
              <a:rPr lang="en-GB" dirty="0"/>
              <a:t>(c) </a:t>
            </a:r>
            <a:r>
              <a:rPr lang="en-GB" dirty="0" smtClean="0"/>
              <a:t>	Trade-weighted </a:t>
            </a:r>
            <a:r>
              <a:rPr lang="en-GB" dirty="0"/>
              <a:t>index. Calculated as a weighted average of end-day spot bilateral exchange rates, using weights published by the CFETS.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0675" y="1371600"/>
            <a:ext cx="6249632" cy="3654558"/>
          </a:xfrm>
          <a:prstGeom prst="rect">
            <a:avLst/>
          </a:prstGeom>
        </p:spPr>
      </p:pic>
    </p:spTree>
    <p:extLst>
      <p:ext uri="{BB962C8B-B14F-4D97-AF65-F5344CB8AC3E}">
        <p14:creationId xmlns:p14="http://schemas.microsoft.com/office/powerpoint/2010/main" val="331655137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1.14 </a:t>
            </a:r>
            <a:r>
              <a:rPr lang="en-GB" dirty="0" smtClean="0"/>
              <a:t>Net </a:t>
            </a:r>
            <a:r>
              <a:rPr lang="en-GB" dirty="0"/>
              <a:t>portfolio capital flows into EMEs were negative in Q2, and bond spreads </a:t>
            </a:r>
            <a:r>
              <a:rPr lang="en-GB" dirty="0" smtClean="0"/>
              <a:t>widened </a:t>
            </a:r>
          </a:p>
          <a:p>
            <a:pPr lvl="2"/>
            <a:r>
              <a:rPr lang="en-GB" dirty="0" smtClean="0"/>
              <a:t>EME </a:t>
            </a:r>
            <a:r>
              <a:rPr lang="en-GB" dirty="0"/>
              <a:t>net portfolio capital inflows and government and corporate bond </a:t>
            </a:r>
            <a:r>
              <a:rPr lang="en-GB" dirty="0" smtClean="0"/>
              <a:t>spreads</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Institute of International Finance, JPMorgan, Thomson Reuters </a:t>
            </a:r>
            <a:r>
              <a:rPr lang="en-GB" dirty="0" err="1"/>
              <a:t>Datastream</a:t>
            </a:r>
            <a:r>
              <a:rPr lang="en-GB" dirty="0"/>
              <a:t> and Bank calculations. </a:t>
            </a:r>
            <a:endParaRPr lang="en-GB" dirty="0" smtClean="0"/>
          </a:p>
          <a:p>
            <a:endParaRPr lang="en-GB" dirty="0"/>
          </a:p>
          <a:p>
            <a:r>
              <a:rPr lang="en-GB" dirty="0"/>
              <a:t>(</a:t>
            </a:r>
            <a:r>
              <a:rPr lang="en-GB" dirty="0" smtClean="0"/>
              <a:t>a)	JPMorgan </a:t>
            </a:r>
            <a:r>
              <a:rPr lang="en-GB" dirty="0"/>
              <a:t>composite emerging market bond index. The JPMorgan disclaimer of liability, which applies to the data provided, is available </a:t>
            </a:r>
            <a:r>
              <a:rPr lang="en-GB" dirty="0">
                <a:hlinkClick r:id="rId2"/>
              </a:rPr>
              <a:t>here</a:t>
            </a:r>
            <a:r>
              <a:rPr lang="en-GB" dirty="0"/>
              <a:t>. </a:t>
            </a:r>
          </a:p>
          <a:p>
            <a:r>
              <a:rPr lang="en-GB" dirty="0"/>
              <a:t>(</a:t>
            </a:r>
            <a:r>
              <a:rPr lang="en-GB" dirty="0" smtClean="0"/>
              <a:t>b)	Net </a:t>
            </a:r>
            <a:r>
              <a:rPr lang="en-GB" dirty="0"/>
              <a:t>non-resident portfolio inflows to emerging markets. Data to June 2018.</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011" y="1813938"/>
            <a:ext cx="6631852" cy="3627736"/>
          </a:xfrm>
          <a:prstGeom prst="rect">
            <a:avLst/>
          </a:prstGeom>
        </p:spPr>
      </p:pic>
    </p:spTree>
    <p:extLst>
      <p:ext uri="{BB962C8B-B14F-4D97-AF65-F5344CB8AC3E}">
        <p14:creationId xmlns:p14="http://schemas.microsoft.com/office/powerpoint/2010/main" val="231355919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1.15 UK </a:t>
            </a:r>
            <a:r>
              <a:rPr lang="en-GB" dirty="0" smtClean="0"/>
              <a:t>bank </a:t>
            </a:r>
            <a:r>
              <a:rPr lang="en-GB" dirty="0"/>
              <a:t>funding spreads have widened in recent months </a:t>
            </a:r>
            <a:r>
              <a:rPr lang="en-GB" dirty="0" smtClean="0"/>
              <a:t> </a:t>
            </a:r>
          </a:p>
          <a:p>
            <a:pPr lvl="2"/>
            <a:r>
              <a:rPr lang="en-GB" dirty="0"/>
              <a:t>UK banks’ indicative funding </a:t>
            </a:r>
            <a:r>
              <a:rPr lang="en-GB" dirty="0" smtClean="0"/>
              <a:t>spreads</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Bank of England, Bloomberg Finance L.P., IHS </a:t>
            </a:r>
            <a:r>
              <a:rPr lang="en-GB" dirty="0" err="1"/>
              <a:t>Markit</a:t>
            </a:r>
            <a:r>
              <a:rPr lang="en-GB" dirty="0"/>
              <a:t> and Bank calculations. </a:t>
            </a:r>
            <a:endParaRPr lang="en-GB" dirty="0" smtClean="0"/>
          </a:p>
          <a:p>
            <a:endParaRPr lang="en-GB" dirty="0"/>
          </a:p>
          <a:p>
            <a:r>
              <a:rPr lang="en-GB" dirty="0"/>
              <a:t>(</a:t>
            </a:r>
            <a:r>
              <a:rPr lang="en-GB" dirty="0" smtClean="0"/>
              <a:t>a)	Constant-maturity </a:t>
            </a:r>
            <a:r>
              <a:rPr lang="en-GB" dirty="0"/>
              <a:t>unweighted average of secondary market spreads to mid-swaps for the major UK lenders’ five-year euro-denominated bonds or a suitable proxy when unavailable. For more detail on unsecured bonds issued by operating and holding companies, see the </a:t>
            </a:r>
            <a:r>
              <a:rPr lang="en-GB" dirty="0">
                <a:hlinkClick r:id="rId2"/>
              </a:rPr>
              <a:t>2017 Q3 </a:t>
            </a:r>
            <a:r>
              <a:rPr lang="en-GB" i="1" dirty="0">
                <a:hlinkClick r:id="rId2"/>
              </a:rPr>
              <a:t>Credit Conditions Review</a:t>
            </a:r>
            <a:r>
              <a:rPr lang="en-GB" dirty="0"/>
              <a:t>. </a:t>
            </a:r>
          </a:p>
          <a:p>
            <a:r>
              <a:rPr lang="en-GB" dirty="0"/>
              <a:t>(</a:t>
            </a:r>
            <a:r>
              <a:rPr lang="en-GB" dirty="0" smtClean="0"/>
              <a:t>b)	Unweighted </a:t>
            </a:r>
            <a:r>
              <a:rPr lang="en-GB" dirty="0"/>
              <a:t>average of five-year euro-denominated senior credit default swap (CDS) </a:t>
            </a:r>
            <a:r>
              <a:rPr lang="en-GB" dirty="0" err="1"/>
              <a:t>premia</a:t>
            </a:r>
            <a:r>
              <a:rPr lang="en-GB" dirty="0"/>
              <a:t> for the major UK lenders. </a:t>
            </a:r>
          </a:p>
          <a:p>
            <a:r>
              <a:rPr lang="en-GB" dirty="0"/>
              <a:t>(</a:t>
            </a:r>
            <a:r>
              <a:rPr lang="en-GB" dirty="0" smtClean="0"/>
              <a:t>c)	Unweighted </a:t>
            </a:r>
            <a:r>
              <a:rPr lang="en-GB" dirty="0"/>
              <a:t>average of spreads for two-year and three-year sterling quoted fixed-rate retail bonds over equivalent-maturity swaps. Bond rates are end-month rates and swap rates are monthly averages of daily rates. July 2018 bond rates are flash estimates of the provisional estimates, which will be published on 7 August.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375" y="1545334"/>
            <a:ext cx="5852172" cy="4029464"/>
          </a:xfrm>
          <a:prstGeom prst="rect">
            <a:avLst/>
          </a:prstGeom>
        </p:spPr>
      </p:pic>
    </p:spTree>
    <p:extLst>
      <p:ext uri="{BB962C8B-B14F-4D97-AF65-F5344CB8AC3E}">
        <p14:creationId xmlns:p14="http://schemas.microsoft.com/office/powerpoint/2010/main" val="395821331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23301" cy="882143"/>
          </a:xfrm>
        </p:spPr>
        <p:txBody>
          <a:bodyPr/>
          <a:lstStyle/>
          <a:p>
            <a:pPr lvl="1"/>
            <a:r>
              <a:rPr lang="en-GB" b="1" dirty="0" smtClean="0"/>
              <a:t>Table 1.A </a:t>
            </a:r>
            <a:r>
              <a:rPr lang="en-GB" dirty="0" smtClean="0"/>
              <a:t>Global GDP growth was broadly stable in Q2</a:t>
            </a:r>
          </a:p>
          <a:p>
            <a:pPr lvl="2"/>
            <a:r>
              <a:rPr lang="en-GB" dirty="0" smtClean="0"/>
              <a:t>GDP </a:t>
            </a:r>
            <a:r>
              <a:rPr lang="en-GB" dirty="0"/>
              <a:t>in selected countries </a:t>
            </a:r>
            <a:r>
              <a:rPr lang="en-GB" dirty="0" smtClean="0"/>
              <a:t>and regions</a:t>
            </a:r>
            <a:r>
              <a:rPr lang="en-GB" baseline="30000" dirty="0" smtClean="0"/>
              <a:t>(a)</a:t>
            </a:r>
            <a:endParaRPr lang="en-GB" baseline="30000" dirty="0"/>
          </a:p>
        </p:txBody>
      </p:sp>
      <p:sp>
        <p:nvSpPr>
          <p:cNvPr id="5" name="Text Placeholder 4"/>
          <p:cNvSpPr>
            <a:spLocks noGrp="1"/>
          </p:cNvSpPr>
          <p:nvPr>
            <p:ph type="body" sz="quarter" idx="16"/>
          </p:nvPr>
        </p:nvSpPr>
        <p:spPr>
          <a:xfrm>
            <a:off x="292099" y="5810250"/>
            <a:ext cx="8594725" cy="1047751"/>
          </a:xfrm>
        </p:spPr>
        <p:txBody>
          <a:bodyPr/>
          <a:lstStyle/>
          <a:p>
            <a:endParaRPr lang="en-GB" dirty="0"/>
          </a:p>
          <a:p>
            <a:r>
              <a:rPr lang="en-GB" dirty="0" smtClean="0"/>
              <a:t>Sources</a:t>
            </a:r>
            <a:r>
              <a:rPr lang="en-GB" dirty="0"/>
              <a:t>: IMF </a:t>
            </a:r>
            <a:r>
              <a:rPr lang="en-GB" i="1" dirty="0"/>
              <a:t>World Economic Outlook </a:t>
            </a:r>
            <a:r>
              <a:rPr lang="en-GB" dirty="0"/>
              <a:t>(</a:t>
            </a:r>
            <a:r>
              <a:rPr lang="en-GB" i="1" dirty="0"/>
              <a:t>WEO</a:t>
            </a:r>
            <a:r>
              <a:rPr lang="en-GB" dirty="0"/>
              <a:t>), National Bureau of Statistics of China, OECD, ONS, Thomson Reuters </a:t>
            </a:r>
            <a:r>
              <a:rPr lang="en-GB" dirty="0" err="1"/>
              <a:t>Datastream</a:t>
            </a:r>
            <a:r>
              <a:rPr lang="en-GB" dirty="0"/>
              <a:t> and Bank calculations. </a:t>
            </a:r>
            <a:endParaRPr lang="en-GB" dirty="0" smtClean="0"/>
          </a:p>
          <a:p>
            <a:endParaRPr lang="en-GB" dirty="0"/>
          </a:p>
          <a:p>
            <a:r>
              <a:rPr lang="en-GB" dirty="0"/>
              <a:t>(</a:t>
            </a:r>
            <a:r>
              <a:rPr lang="en-GB" dirty="0" smtClean="0"/>
              <a:t>a)	Real </a:t>
            </a:r>
            <a:r>
              <a:rPr lang="en-GB" dirty="0"/>
              <a:t>GDP measures. Figures in parentheses are shares in UK goods and services exports in 2016. </a:t>
            </a:r>
          </a:p>
          <a:p>
            <a:r>
              <a:rPr lang="en-GB" dirty="0"/>
              <a:t>(</a:t>
            </a:r>
            <a:r>
              <a:rPr lang="en-GB" dirty="0" smtClean="0"/>
              <a:t>b)	The </a:t>
            </a:r>
            <a:r>
              <a:rPr lang="en-GB" dirty="0"/>
              <a:t>1998–2007 average for China is based on OECD estimates. Estimates for 2008 onwards are from the National Bureau of Statistics of China. </a:t>
            </a:r>
          </a:p>
          <a:p>
            <a:r>
              <a:rPr lang="en-GB" dirty="0"/>
              <a:t>(c) </a:t>
            </a:r>
            <a:r>
              <a:rPr lang="en-GB" dirty="0" smtClean="0"/>
              <a:t>	The </a:t>
            </a:r>
            <a:r>
              <a:rPr lang="en-GB" dirty="0"/>
              <a:t>earliest observation for Russia is 2003 Q2. </a:t>
            </a:r>
          </a:p>
          <a:p>
            <a:r>
              <a:rPr lang="en-GB" dirty="0"/>
              <a:t>(</a:t>
            </a:r>
            <a:r>
              <a:rPr lang="en-GB" dirty="0" smtClean="0"/>
              <a:t>d)	Constructed </a:t>
            </a:r>
            <a:r>
              <a:rPr lang="en-GB" dirty="0"/>
              <a:t>using data for real GDP growth rates for 180 countries weighted according to their shares in UK exports. Figure for 2018 Q2 is a Bank staff projection.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737" y="1490662"/>
            <a:ext cx="7248525" cy="3876675"/>
          </a:xfrm>
          <a:prstGeom prst="rect">
            <a:avLst/>
          </a:prstGeom>
        </p:spPr>
      </p:pic>
    </p:spTree>
    <p:extLst>
      <p:ext uri="{BB962C8B-B14F-4D97-AF65-F5344CB8AC3E}">
        <p14:creationId xmlns:p14="http://schemas.microsoft.com/office/powerpoint/2010/main" val="136432645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1.B </a:t>
            </a:r>
            <a:r>
              <a:rPr lang="en-GB" dirty="0">
                <a:solidFill>
                  <a:schemeClr val="tx1"/>
                </a:solidFill>
              </a:rPr>
              <a:t>Monitoring the MPC’s key judgements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9238" y="967052"/>
            <a:ext cx="5872162" cy="5334840"/>
          </a:xfrm>
          <a:prstGeom prst="rect">
            <a:avLst/>
          </a:prstGeom>
        </p:spPr>
      </p:pic>
    </p:spTree>
    <p:extLst>
      <p:ext uri="{BB962C8B-B14F-4D97-AF65-F5344CB8AC3E}">
        <p14:creationId xmlns:p14="http://schemas.microsoft.com/office/powerpoint/2010/main" val="41638717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1.1 </a:t>
            </a:r>
            <a:r>
              <a:rPr lang="en-GB" dirty="0"/>
              <a:t>Global export orders growth slowed sharply </a:t>
            </a:r>
          </a:p>
          <a:p>
            <a:pPr lvl="2"/>
            <a:r>
              <a:rPr lang="en-GB" smtClean="0"/>
              <a:t>Global purchasing </a:t>
            </a:r>
            <a:r>
              <a:rPr lang="en-GB" dirty="0"/>
              <a:t>managers’ </a:t>
            </a:r>
            <a:r>
              <a:rPr lang="en-GB" dirty="0" smtClean="0"/>
              <a:t>indices</a:t>
            </a:r>
            <a:r>
              <a:rPr lang="en-GB" baseline="30000" dirty="0" smtClean="0"/>
              <a:t>(a)</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JPMorgan and </a:t>
            </a:r>
            <a:r>
              <a:rPr lang="en-GB" dirty="0" err="1"/>
              <a:t>Markit</a:t>
            </a:r>
            <a:r>
              <a:rPr lang="en-GB" dirty="0"/>
              <a:t> Economics</a:t>
            </a:r>
            <a:r>
              <a:rPr lang="en-GB" dirty="0" smtClean="0"/>
              <a:t>.</a:t>
            </a:r>
          </a:p>
          <a:p>
            <a:endParaRPr lang="en-GB" dirty="0"/>
          </a:p>
          <a:p>
            <a:r>
              <a:rPr lang="en-GB" dirty="0"/>
              <a:t>(a) </a:t>
            </a:r>
            <a:r>
              <a:rPr lang="en-GB" dirty="0" smtClean="0"/>
              <a:t>	Measures </a:t>
            </a:r>
            <a:r>
              <a:rPr lang="en-GB" dirty="0"/>
              <a:t>of current monthly output, manufacturing output and export orders growth based </a:t>
            </a:r>
            <a:r>
              <a:rPr lang="en-GB" dirty="0" smtClean="0"/>
              <a:t>on the </a:t>
            </a:r>
            <a:r>
              <a:rPr lang="en-GB" dirty="0"/>
              <a:t>results of surveys in 44 countries. Together these countries account for </a:t>
            </a:r>
            <a:r>
              <a:rPr lang="en-GB" dirty="0" smtClean="0"/>
              <a:t>an estimated </a:t>
            </a:r>
            <a:r>
              <a:rPr lang="en-GB" dirty="0"/>
              <a:t>89% </a:t>
            </a:r>
            <a:r>
              <a:rPr lang="en-GB" dirty="0" smtClean="0"/>
              <a:t>of global </a:t>
            </a:r>
            <a:r>
              <a:rPr lang="en-GB" dirty="0"/>
              <a:t>GDP. Data are to June 2018.</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1528" y="1371600"/>
            <a:ext cx="6242927" cy="3842318"/>
          </a:xfrm>
          <a:prstGeom prst="rect">
            <a:avLst/>
          </a:prstGeom>
        </p:spPr>
      </p:pic>
    </p:spTree>
    <p:extLst>
      <p:ext uri="{BB962C8B-B14F-4D97-AF65-F5344CB8AC3E}">
        <p14:creationId xmlns:p14="http://schemas.microsoft.com/office/powerpoint/2010/main" val="284863910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56651" cy="882143"/>
          </a:xfrm>
        </p:spPr>
        <p:txBody>
          <a:bodyPr/>
          <a:lstStyle/>
          <a:p>
            <a:pPr lvl="1"/>
            <a:r>
              <a:rPr lang="en-GB" b="1" dirty="0"/>
              <a:t>Table 1.C </a:t>
            </a:r>
            <a:r>
              <a:rPr lang="en-GB" dirty="0" smtClean="0"/>
              <a:t>Core </a:t>
            </a:r>
            <a:r>
              <a:rPr lang="en-GB" dirty="0"/>
              <a:t>inflation has picked up in the US, but remains subdued in the euro </a:t>
            </a:r>
            <a:r>
              <a:rPr lang="en-GB" dirty="0" smtClean="0"/>
              <a:t>area</a:t>
            </a:r>
            <a:endParaRPr lang="en-GB" dirty="0"/>
          </a:p>
          <a:p>
            <a:pPr lvl="2"/>
            <a:r>
              <a:rPr lang="en-GB" dirty="0" smtClean="0"/>
              <a:t>Inflation </a:t>
            </a:r>
            <a:r>
              <a:rPr lang="en-GB" dirty="0"/>
              <a:t>in selected </a:t>
            </a:r>
            <a:r>
              <a:rPr lang="en-GB" dirty="0" smtClean="0"/>
              <a:t>economies</a:t>
            </a:r>
            <a:endParaRPr lang="en-GB" dirty="0"/>
          </a:p>
        </p:txBody>
      </p:sp>
      <p:sp>
        <p:nvSpPr>
          <p:cNvPr id="5" name="Text Placeholder 4"/>
          <p:cNvSpPr>
            <a:spLocks noGrp="1"/>
          </p:cNvSpPr>
          <p:nvPr>
            <p:ph type="body" sz="quarter" idx="16"/>
          </p:nvPr>
        </p:nvSpPr>
        <p:spPr/>
        <p:txBody>
          <a:bodyPr/>
          <a:lstStyle/>
          <a:p>
            <a:r>
              <a:rPr lang="en-GB" dirty="0"/>
              <a:t>Sources: Eurostat, IMF </a:t>
            </a:r>
            <a:r>
              <a:rPr lang="en-GB" i="1" dirty="0"/>
              <a:t>WEO</a:t>
            </a:r>
            <a:r>
              <a:rPr lang="en-GB" dirty="0"/>
              <a:t>, ONS, Thomson Reuters </a:t>
            </a:r>
            <a:r>
              <a:rPr lang="en-GB" dirty="0" err="1"/>
              <a:t>Datastream</a:t>
            </a:r>
            <a:r>
              <a:rPr lang="en-GB" dirty="0"/>
              <a:t>, US Bureau of Economic Analysis and Bank calculations. </a:t>
            </a:r>
            <a:endParaRPr lang="en-GB" dirty="0" smtClean="0"/>
          </a:p>
          <a:p>
            <a:endParaRPr lang="en-GB" dirty="0"/>
          </a:p>
          <a:p>
            <a:r>
              <a:rPr lang="en-GB" dirty="0"/>
              <a:t>(</a:t>
            </a:r>
            <a:r>
              <a:rPr lang="en-GB" dirty="0" smtClean="0"/>
              <a:t>a)	Data </a:t>
            </a:r>
            <a:r>
              <a:rPr lang="en-GB" dirty="0"/>
              <a:t>points for July 2018 are flash estimates. </a:t>
            </a:r>
          </a:p>
          <a:p>
            <a:r>
              <a:rPr lang="en-GB" dirty="0"/>
              <a:t>(</a:t>
            </a:r>
            <a:r>
              <a:rPr lang="en-GB" dirty="0" smtClean="0"/>
              <a:t>b)	Personal </a:t>
            </a:r>
            <a:r>
              <a:rPr lang="en-GB" dirty="0"/>
              <a:t>consumption expenditure price index inflation. Data points for June 2018 are preliminary estimates. </a:t>
            </a:r>
          </a:p>
          <a:p>
            <a:r>
              <a:rPr lang="en-GB" dirty="0"/>
              <a:t>(c</a:t>
            </a:r>
            <a:r>
              <a:rPr lang="en-GB" dirty="0" smtClean="0"/>
              <a:t>)	</a:t>
            </a:r>
            <a:r>
              <a:rPr lang="en-GB" dirty="0"/>
              <a:t>UK-weighted world consumer price inflation is constructed using data for consumption deflators for 51 countries, weighted according to their shares in UK imports. UK-weighted world export price inflation excluding oil is constructed using data for non-oil export deflators for 51 countries weighted according to their shares in UK imports. Samples exclude major oil exporters. Data are quarterly. Figures for June are Bank staff projections for 2018 Q2. </a:t>
            </a:r>
            <a:endParaRPr lang="en-GB" dirty="0">
              <a:solidFill>
                <a:srgbClr val="7030A0"/>
              </a:solidFill>
            </a:endParaRPr>
          </a:p>
          <a:p>
            <a:r>
              <a:rPr lang="en-GB" dirty="0"/>
              <a:t>(</a:t>
            </a:r>
            <a:r>
              <a:rPr lang="en-GB" dirty="0" smtClean="0"/>
              <a:t>d)	For </a:t>
            </a:r>
            <a:r>
              <a:rPr lang="en-GB" dirty="0"/>
              <a:t>the euro area and the UK, excludes energy, food, alcoholic beverages and tobacco. For the US, excludes food and energy.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374" y="1400175"/>
            <a:ext cx="5457825" cy="4137727"/>
          </a:xfrm>
          <a:prstGeom prst="rect">
            <a:avLst/>
          </a:prstGeom>
        </p:spPr>
      </p:pic>
    </p:spTree>
    <p:extLst>
      <p:ext uri="{BB962C8B-B14F-4D97-AF65-F5344CB8AC3E}">
        <p14:creationId xmlns:p14="http://schemas.microsoft.com/office/powerpoint/2010/main" val="36322662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56651" cy="882143"/>
          </a:xfrm>
        </p:spPr>
        <p:txBody>
          <a:bodyPr/>
          <a:lstStyle/>
          <a:p>
            <a:pPr lvl="1"/>
            <a:r>
              <a:rPr lang="en-GB" b="1" dirty="0"/>
              <a:t>Table </a:t>
            </a:r>
            <a:r>
              <a:rPr lang="en-GB" b="1" dirty="0" smtClean="0"/>
              <a:t>1.D </a:t>
            </a:r>
            <a:r>
              <a:rPr lang="en-GB" dirty="0"/>
              <a:t>Household borrowing rates have remained </a:t>
            </a:r>
            <a:r>
              <a:rPr lang="en-GB" dirty="0" smtClean="0"/>
              <a:t>low</a:t>
            </a:r>
          </a:p>
          <a:p>
            <a:pPr lvl="2"/>
            <a:r>
              <a:rPr lang="en-GB" dirty="0" smtClean="0"/>
              <a:t>Retail </a:t>
            </a:r>
            <a:r>
              <a:rPr lang="en-GB" dirty="0"/>
              <a:t>interest rates on lending and </a:t>
            </a:r>
            <a:r>
              <a:rPr lang="en-GB" dirty="0" smtClean="0"/>
              <a:t>deposits</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Bank’s </a:t>
            </a:r>
            <a:r>
              <a:rPr lang="en-GB" dirty="0">
                <a:hlinkClick r:id="rId2"/>
              </a:rPr>
              <a:t>quoted</a:t>
            </a:r>
            <a:r>
              <a:rPr lang="en-GB" u="sng" dirty="0"/>
              <a:t> </a:t>
            </a:r>
            <a:r>
              <a:rPr lang="en-GB" dirty="0"/>
              <a:t>and </a:t>
            </a:r>
            <a:r>
              <a:rPr lang="en-GB" dirty="0">
                <a:hlinkClick r:id="rId3"/>
              </a:rPr>
              <a:t>effective</a:t>
            </a:r>
            <a:r>
              <a:rPr lang="en-GB" u="sng" dirty="0"/>
              <a:t> </a:t>
            </a:r>
            <a:r>
              <a:rPr lang="en-GB" dirty="0"/>
              <a:t>rate series are weighted averages of rates from a sample of banks and building societies with products meeting the specific criteria. Data are not seasonally adjusted. </a:t>
            </a:r>
          </a:p>
          <a:p>
            <a:r>
              <a:rPr lang="en-GB" dirty="0"/>
              <a:t>(</a:t>
            </a:r>
            <a:r>
              <a:rPr lang="en-GB" dirty="0" smtClean="0"/>
              <a:t>b)	Sterling-only </a:t>
            </a:r>
            <a:r>
              <a:rPr lang="en-GB" dirty="0"/>
              <a:t>end-month quoted rates. The latest data points are flash estimates of provisional data for July 2018, due to be published on 7 August. Some of the differences in the rates between products will reflect sampling differences. </a:t>
            </a:r>
          </a:p>
          <a:p>
            <a:r>
              <a:rPr lang="en-GB" dirty="0"/>
              <a:t>(</a:t>
            </a:r>
            <a:r>
              <a:rPr lang="en-GB" dirty="0" smtClean="0"/>
              <a:t>c)	Sterling-only </a:t>
            </a:r>
            <a:r>
              <a:rPr lang="en-GB" dirty="0"/>
              <a:t>average monthly effective rates. The latest data points are for June 2018.</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0675" y="1162051"/>
            <a:ext cx="4498808" cy="4457750"/>
          </a:xfrm>
          <a:prstGeom prst="rect">
            <a:avLst/>
          </a:prstGeom>
        </p:spPr>
      </p:pic>
    </p:spTree>
    <p:extLst>
      <p:ext uri="{BB962C8B-B14F-4D97-AF65-F5344CB8AC3E}">
        <p14:creationId xmlns:p14="http://schemas.microsoft.com/office/powerpoint/2010/main" val="2657027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09026" cy="882143"/>
          </a:xfrm>
        </p:spPr>
        <p:txBody>
          <a:bodyPr/>
          <a:lstStyle/>
          <a:p>
            <a:pPr lvl="1"/>
            <a:r>
              <a:rPr lang="en-GB" b="1" dirty="0" smtClean="0"/>
              <a:t>Chart 1.2 </a:t>
            </a:r>
            <a:r>
              <a:rPr lang="en-GB" dirty="0" smtClean="0"/>
              <a:t>Growth </a:t>
            </a:r>
            <a:r>
              <a:rPr lang="en-GB" dirty="0"/>
              <a:t>in trade and capital goods flows slowed in </a:t>
            </a:r>
            <a:r>
              <a:rPr lang="en-GB" dirty="0" smtClean="0"/>
              <a:t>Q2 </a:t>
            </a:r>
          </a:p>
          <a:p>
            <a:pPr lvl="2"/>
            <a:r>
              <a:rPr lang="en-GB" dirty="0" smtClean="0"/>
              <a:t>World </a:t>
            </a:r>
            <a:r>
              <a:rPr lang="en-GB" dirty="0"/>
              <a:t>trade in goods and euro-area and US capital goods </a:t>
            </a:r>
            <a:r>
              <a:rPr lang="en-GB" dirty="0" smtClean="0"/>
              <a:t>orders</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pPr marL="0" indent="0"/>
            <a:r>
              <a:rPr lang="en-GB" dirty="0"/>
              <a:t>Sources: CPB Netherlands Bureau for Economic Policy Analysis, European Central </a:t>
            </a:r>
            <a:r>
              <a:rPr lang="en-GB" dirty="0" smtClean="0"/>
              <a:t>Bank, Thomson </a:t>
            </a:r>
            <a:r>
              <a:rPr lang="en-GB" dirty="0"/>
              <a:t>Reuters </a:t>
            </a:r>
            <a:r>
              <a:rPr lang="en-GB" dirty="0" err="1"/>
              <a:t>Datastream</a:t>
            </a:r>
            <a:r>
              <a:rPr lang="en-GB" dirty="0"/>
              <a:t>, US Bureau of </a:t>
            </a:r>
            <a:r>
              <a:rPr lang="en-GB" dirty="0" err="1"/>
              <a:t>Labor</a:t>
            </a:r>
            <a:r>
              <a:rPr lang="en-GB" dirty="0"/>
              <a:t> Statistics, US Census Bureau, </a:t>
            </a:r>
            <a:r>
              <a:rPr lang="en-GB" dirty="0" smtClean="0"/>
              <a:t/>
            </a:r>
            <a:br>
              <a:rPr lang="en-GB" dirty="0" smtClean="0"/>
            </a:br>
            <a:r>
              <a:rPr lang="en-GB" dirty="0" smtClean="0"/>
              <a:t>World </a:t>
            </a:r>
            <a:r>
              <a:rPr lang="en-GB" dirty="0"/>
              <a:t>Bank </a:t>
            </a:r>
            <a:r>
              <a:rPr lang="en-GB" dirty="0" smtClean="0"/>
              <a:t>and Bank </a:t>
            </a:r>
            <a:r>
              <a:rPr lang="en-GB" dirty="0"/>
              <a:t>calculations</a:t>
            </a:r>
            <a:r>
              <a:rPr lang="en-GB" dirty="0" smtClean="0"/>
              <a:t>.</a:t>
            </a:r>
          </a:p>
          <a:p>
            <a:endParaRPr lang="en-GB" dirty="0"/>
          </a:p>
          <a:p>
            <a:r>
              <a:rPr lang="en-GB" dirty="0"/>
              <a:t>(a) </a:t>
            </a:r>
            <a:r>
              <a:rPr lang="en-GB" dirty="0" smtClean="0"/>
              <a:t>	Three‑month </a:t>
            </a:r>
            <a:r>
              <a:rPr lang="en-GB" dirty="0"/>
              <a:t>moving average. Growth in US new orders for non‑defence capital goods </a:t>
            </a:r>
            <a:r>
              <a:rPr lang="en-GB" dirty="0" smtClean="0"/>
              <a:t>excluding aircraft</a:t>
            </a:r>
            <a:r>
              <a:rPr lang="en-GB" dirty="0"/>
              <a:t>, deflated by the private capital equipment producer price index, and euro‑area volume </a:t>
            </a:r>
            <a:r>
              <a:rPr lang="en-GB" dirty="0" smtClean="0"/>
              <a:t>of new </a:t>
            </a:r>
            <a:r>
              <a:rPr lang="en-GB" dirty="0"/>
              <a:t>orders for capital goods, weighted together using 2010 US and euro‑area </a:t>
            </a:r>
            <a:r>
              <a:rPr lang="en-GB" dirty="0" smtClean="0"/>
              <a:t>manufacturing value‑added </a:t>
            </a:r>
            <a:r>
              <a:rPr lang="en-GB" dirty="0"/>
              <a:t>data.</a:t>
            </a:r>
          </a:p>
          <a:p>
            <a:r>
              <a:rPr lang="en-GB" dirty="0"/>
              <a:t>(b) </a:t>
            </a:r>
            <a:r>
              <a:rPr lang="en-GB" dirty="0" smtClean="0"/>
              <a:t>	Three-month </a:t>
            </a:r>
            <a:r>
              <a:rPr lang="en-GB" dirty="0"/>
              <a:t>moving average. Volume measure.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675" y="1371600"/>
            <a:ext cx="6175871" cy="3654559"/>
          </a:xfrm>
          <a:prstGeom prst="rect">
            <a:avLst/>
          </a:prstGeom>
        </p:spPr>
      </p:pic>
    </p:spTree>
    <p:extLst>
      <p:ext uri="{BB962C8B-B14F-4D97-AF65-F5344CB8AC3E}">
        <p14:creationId xmlns:p14="http://schemas.microsoft.com/office/powerpoint/2010/main" val="355752690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1.3 </a:t>
            </a:r>
            <a:r>
              <a:rPr lang="en-GB" dirty="0" smtClean="0"/>
              <a:t>Euro-area </a:t>
            </a:r>
            <a:r>
              <a:rPr lang="en-GB" dirty="0"/>
              <a:t>and US wage growth have picked </a:t>
            </a:r>
            <a:r>
              <a:rPr lang="en-GB" dirty="0" smtClean="0"/>
              <a:t>up </a:t>
            </a:r>
          </a:p>
          <a:p>
            <a:pPr lvl="2"/>
            <a:r>
              <a:rPr lang="en-GB" dirty="0" smtClean="0"/>
              <a:t>Euro-area </a:t>
            </a:r>
            <a:r>
              <a:rPr lang="en-GB" dirty="0"/>
              <a:t>and US </a:t>
            </a:r>
            <a:r>
              <a:rPr lang="en-GB" dirty="0" smtClean="0"/>
              <a:t>wages</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Eurostat, Thomson Reuters </a:t>
            </a:r>
            <a:r>
              <a:rPr lang="en-GB" dirty="0" err="1"/>
              <a:t>Datastream</a:t>
            </a:r>
            <a:r>
              <a:rPr lang="en-GB" dirty="0"/>
              <a:t>, US Bureau of Economic Analysis </a:t>
            </a:r>
            <a:r>
              <a:rPr lang="en-GB" dirty="0" smtClean="0"/>
              <a:t>and Bank </a:t>
            </a:r>
            <a:r>
              <a:rPr lang="en-GB" dirty="0"/>
              <a:t>calculations</a:t>
            </a:r>
            <a:r>
              <a:rPr lang="en-GB" dirty="0" smtClean="0"/>
              <a:t>.</a:t>
            </a:r>
          </a:p>
          <a:p>
            <a:endParaRPr lang="en-GB" dirty="0"/>
          </a:p>
          <a:p>
            <a:r>
              <a:rPr lang="en-GB" dirty="0"/>
              <a:t>(</a:t>
            </a:r>
            <a:r>
              <a:rPr lang="en-GB" dirty="0" smtClean="0"/>
              <a:t>a)	Employment </a:t>
            </a:r>
            <a:r>
              <a:rPr lang="en-GB" dirty="0"/>
              <a:t>Cost Index for wages and salaries of civilian workers. Data are to 2018 Q2.</a:t>
            </a:r>
          </a:p>
          <a:p>
            <a:r>
              <a:rPr lang="en-GB" dirty="0"/>
              <a:t>(</a:t>
            </a:r>
            <a:r>
              <a:rPr lang="en-GB" dirty="0" smtClean="0"/>
              <a:t>b)	Compensation </a:t>
            </a:r>
            <a:r>
              <a:rPr lang="en-GB" dirty="0"/>
              <a:t>per employee. Data are to 2018 Q1.</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675" y="1343025"/>
            <a:ext cx="6249632" cy="3654559"/>
          </a:xfrm>
          <a:prstGeom prst="rect">
            <a:avLst/>
          </a:prstGeom>
        </p:spPr>
      </p:pic>
    </p:spTree>
    <p:extLst>
      <p:ext uri="{BB962C8B-B14F-4D97-AF65-F5344CB8AC3E}">
        <p14:creationId xmlns:p14="http://schemas.microsoft.com/office/powerpoint/2010/main" val="370663349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1.4 </a:t>
            </a:r>
            <a:r>
              <a:rPr lang="en-GB" dirty="0" smtClean="0"/>
              <a:t>Metals </a:t>
            </a:r>
            <a:r>
              <a:rPr lang="en-GB" dirty="0"/>
              <a:t>prices have </a:t>
            </a:r>
            <a:r>
              <a:rPr lang="en-GB" dirty="0" smtClean="0"/>
              <a:t>fallen </a:t>
            </a:r>
          </a:p>
          <a:p>
            <a:pPr lvl="2"/>
            <a:r>
              <a:rPr lang="en-GB" dirty="0" smtClean="0"/>
              <a:t>US </a:t>
            </a:r>
            <a:r>
              <a:rPr lang="en-GB" dirty="0"/>
              <a:t>dollar oil and commodity </a:t>
            </a:r>
            <a:r>
              <a:rPr lang="en-GB" dirty="0" smtClean="0"/>
              <a:t>prices</a:t>
            </a:r>
            <a:endParaRPr lang="en-GB" baseline="30000" dirty="0"/>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Bloomberg Finance L.P., S&amp;P indices, Thomson Reuters </a:t>
            </a:r>
            <a:r>
              <a:rPr lang="en-GB" dirty="0" err="1"/>
              <a:t>Datastream</a:t>
            </a:r>
            <a:r>
              <a:rPr lang="en-GB" dirty="0"/>
              <a:t> and Bank calculations</a:t>
            </a:r>
            <a:r>
              <a:rPr lang="en-GB" dirty="0" smtClean="0"/>
              <a:t>.</a:t>
            </a:r>
          </a:p>
          <a:p>
            <a:endParaRPr lang="en-GB" dirty="0"/>
          </a:p>
          <a:p>
            <a:r>
              <a:rPr lang="en-GB" dirty="0"/>
              <a:t>(a</a:t>
            </a:r>
            <a:r>
              <a:rPr lang="en-GB" dirty="0" smtClean="0"/>
              <a:t>)	Calculated </a:t>
            </a:r>
            <a:r>
              <a:rPr lang="en-GB" dirty="0"/>
              <a:t>using S&amp;P GSCI US dollar commodity price indices.</a:t>
            </a:r>
          </a:p>
          <a:p>
            <a:r>
              <a:rPr lang="en-GB" dirty="0"/>
              <a:t>(</a:t>
            </a:r>
            <a:r>
              <a:rPr lang="en-GB" dirty="0" smtClean="0"/>
              <a:t>b)	Total </a:t>
            </a:r>
            <a:r>
              <a:rPr lang="en-GB" dirty="0"/>
              <a:t>agricultural and livestock S&amp;P commodity index.</a:t>
            </a:r>
          </a:p>
          <a:p>
            <a:r>
              <a:rPr lang="en-GB" dirty="0"/>
              <a:t>(</a:t>
            </a:r>
            <a:r>
              <a:rPr lang="en-GB" dirty="0" smtClean="0"/>
              <a:t>c)	US </a:t>
            </a:r>
            <a:r>
              <a:rPr lang="en-GB" dirty="0"/>
              <a:t>dollar Brent forward prices for delivery in 10–25 days’ time.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9225" y="1371600"/>
            <a:ext cx="6249632" cy="3647853"/>
          </a:xfrm>
          <a:prstGeom prst="rect">
            <a:avLst/>
          </a:prstGeom>
        </p:spPr>
      </p:pic>
    </p:spTree>
    <p:extLst>
      <p:ext uri="{BB962C8B-B14F-4D97-AF65-F5344CB8AC3E}">
        <p14:creationId xmlns:p14="http://schemas.microsoft.com/office/powerpoint/2010/main" val="5853867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1.5 </a:t>
            </a:r>
            <a:r>
              <a:rPr lang="en-GB" dirty="0"/>
              <a:t>Global financial conditions have tightened but </a:t>
            </a:r>
            <a:r>
              <a:rPr lang="en-GB" dirty="0" smtClean="0"/>
              <a:t>remain accommodative </a:t>
            </a:r>
            <a:r>
              <a:rPr lang="en-GB" dirty="0"/>
              <a:t>overall </a:t>
            </a:r>
            <a:endParaRPr lang="en-GB" dirty="0" smtClean="0"/>
          </a:p>
          <a:p>
            <a:pPr lvl="2"/>
            <a:r>
              <a:rPr lang="en-GB" dirty="0" smtClean="0"/>
              <a:t>Financial </a:t>
            </a:r>
            <a:r>
              <a:rPr lang="en-GB" dirty="0"/>
              <a:t>conditions </a:t>
            </a:r>
            <a:r>
              <a:rPr lang="en-GB" dirty="0" smtClean="0"/>
              <a:t>indices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Bloomberg Finance L.P., Thomson Reuters </a:t>
            </a:r>
            <a:r>
              <a:rPr lang="en-GB" dirty="0" err="1"/>
              <a:t>Datastream</a:t>
            </a:r>
            <a:r>
              <a:rPr lang="en-GB" dirty="0"/>
              <a:t> and Bank calculations</a:t>
            </a:r>
            <a:r>
              <a:rPr lang="en-GB" dirty="0" smtClean="0"/>
              <a:t>. </a:t>
            </a:r>
          </a:p>
          <a:p>
            <a:endParaRPr lang="en-GB" dirty="0"/>
          </a:p>
          <a:p>
            <a:r>
              <a:rPr lang="en-GB" dirty="0" smtClean="0"/>
              <a:t>(</a:t>
            </a:r>
            <a:r>
              <a:rPr lang="en-GB" dirty="0"/>
              <a:t>a</a:t>
            </a:r>
            <a:r>
              <a:rPr lang="en-GB" dirty="0" smtClean="0"/>
              <a:t>)	Financial </a:t>
            </a:r>
            <a:r>
              <a:rPr lang="en-GB" dirty="0"/>
              <a:t>conditions indices (FCIs) are estimated for 43 economies, based on Koop, G </a:t>
            </a:r>
            <a:r>
              <a:rPr lang="en-GB" dirty="0" smtClean="0"/>
              <a:t>and </a:t>
            </a:r>
            <a:r>
              <a:rPr lang="en-GB" dirty="0" err="1" smtClean="0"/>
              <a:t>Korobilis</a:t>
            </a:r>
            <a:r>
              <a:rPr lang="en-GB" dirty="0"/>
              <a:t>, D (2014), ‘</a:t>
            </a:r>
            <a:r>
              <a:rPr lang="en-GB" dirty="0">
                <a:hlinkClick r:id="rId2"/>
              </a:rPr>
              <a:t>A new index of financial conditions</a:t>
            </a:r>
            <a:r>
              <a:rPr lang="en-GB" dirty="0"/>
              <a:t>’. The FCIs summarise information </a:t>
            </a:r>
            <a:r>
              <a:rPr lang="en-GB" dirty="0" smtClean="0"/>
              <a:t>from the </a:t>
            </a:r>
            <a:r>
              <a:rPr lang="en-GB" dirty="0"/>
              <a:t>following financial series: term spreads, interbank spreads, corporate spreads, </a:t>
            </a:r>
            <a:r>
              <a:rPr lang="en-GB" dirty="0" smtClean="0"/>
              <a:t>sovereign spreads</a:t>
            </a:r>
            <a:r>
              <a:rPr lang="en-GB" dirty="0"/>
              <a:t>, long-term interest rates, policy rates, equity price returns, equity return volatility, </a:t>
            </a:r>
            <a:r>
              <a:rPr lang="en-GB" dirty="0" smtClean="0"/>
              <a:t>house price </a:t>
            </a:r>
            <a:r>
              <a:rPr lang="en-GB" dirty="0"/>
              <a:t>returns and credit growth. An increase in the index indicates a tightening in conditions. </a:t>
            </a:r>
            <a:r>
              <a:rPr lang="en-GB" dirty="0" smtClean="0"/>
              <a:t>Data are </a:t>
            </a:r>
            <a:r>
              <a:rPr lang="en-GB" dirty="0"/>
              <a:t>to end-June.</a:t>
            </a:r>
          </a:p>
          <a:p>
            <a:r>
              <a:rPr lang="en-GB" dirty="0"/>
              <a:t>(</a:t>
            </a:r>
            <a:r>
              <a:rPr lang="en-GB" dirty="0" smtClean="0"/>
              <a:t>b)	Calculated </a:t>
            </a:r>
            <a:r>
              <a:rPr lang="en-GB" dirty="0"/>
              <a:t>as the average of the following country FCIs: Australia, Austria, Belgium, </a:t>
            </a:r>
            <a:r>
              <a:rPr lang="en-GB" dirty="0" smtClean="0"/>
              <a:t>Canada, Czech </a:t>
            </a:r>
            <a:r>
              <a:rPr lang="en-GB" dirty="0"/>
              <a:t>Republic, Denmark, Finland, France, Germany, Greece, Ireland, Israel, Italy, </a:t>
            </a:r>
            <a:r>
              <a:rPr lang="en-GB" dirty="0" smtClean="0"/>
              <a:t>Japan, Netherlands</a:t>
            </a:r>
            <a:r>
              <a:rPr lang="en-GB" dirty="0"/>
              <a:t>, New Zealand, Norway, Portugal, South Korea, Spain, Sweden, Switzerland, </a:t>
            </a:r>
            <a:r>
              <a:rPr lang="en-GB" dirty="0" smtClean="0"/>
              <a:t>UK and </a:t>
            </a:r>
            <a:r>
              <a:rPr lang="en-GB" dirty="0"/>
              <a:t>US.</a:t>
            </a:r>
          </a:p>
          <a:p>
            <a:r>
              <a:rPr lang="en-GB" dirty="0"/>
              <a:t>(</a:t>
            </a:r>
            <a:r>
              <a:rPr lang="en-GB" dirty="0" smtClean="0"/>
              <a:t>c)	Calculated </a:t>
            </a:r>
            <a:r>
              <a:rPr lang="en-GB" dirty="0"/>
              <a:t>as the average of the following country FCIs: Argentina, Brazil, Bulgaria, Chile, </a:t>
            </a:r>
            <a:r>
              <a:rPr lang="en-GB" dirty="0" smtClean="0"/>
              <a:t>China, Colombia</a:t>
            </a:r>
            <a:r>
              <a:rPr lang="en-GB" dirty="0"/>
              <a:t>, Hungary, India, Indonesia, Malaysia, Mexico, Peru, Philippines, Poland, </a:t>
            </a:r>
            <a:r>
              <a:rPr lang="en-GB" dirty="0" smtClean="0"/>
              <a:t>Russia, South </a:t>
            </a:r>
            <a:r>
              <a:rPr lang="en-GB" dirty="0"/>
              <a:t>Africa, Thailand, Turkey and Vietnam.</a:t>
            </a:r>
          </a:p>
          <a:p>
            <a:r>
              <a:rPr lang="en-GB" dirty="0"/>
              <a:t>(</a:t>
            </a:r>
            <a:r>
              <a:rPr lang="en-GB" dirty="0" smtClean="0"/>
              <a:t>d)	Calculated </a:t>
            </a:r>
            <a:r>
              <a:rPr lang="en-GB" dirty="0"/>
              <a:t>as the average of all country FCIs.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0675" y="1305304"/>
            <a:ext cx="6135637" cy="3895962"/>
          </a:xfrm>
          <a:prstGeom prst="rect">
            <a:avLst/>
          </a:prstGeom>
        </p:spPr>
      </p:pic>
    </p:spTree>
    <p:extLst>
      <p:ext uri="{BB962C8B-B14F-4D97-AF65-F5344CB8AC3E}">
        <p14:creationId xmlns:p14="http://schemas.microsoft.com/office/powerpoint/2010/main" val="362173181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1.6 </a:t>
            </a:r>
            <a:r>
              <a:rPr lang="en-GB" dirty="0" smtClean="0"/>
              <a:t>Measures </a:t>
            </a:r>
            <a:r>
              <a:rPr lang="en-GB" dirty="0"/>
              <a:t>of euro-area and US confidence remain </a:t>
            </a:r>
            <a:r>
              <a:rPr lang="en-GB" dirty="0" smtClean="0"/>
              <a:t>robust </a:t>
            </a:r>
          </a:p>
          <a:p>
            <a:pPr lvl="2"/>
            <a:r>
              <a:rPr lang="en-GB" dirty="0" smtClean="0"/>
              <a:t>Euro-area </a:t>
            </a:r>
            <a:r>
              <a:rPr lang="en-GB" dirty="0"/>
              <a:t>and US consumer and business </a:t>
            </a:r>
            <a:r>
              <a:rPr lang="en-GB" dirty="0" smtClean="0"/>
              <a:t>confidence</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810250"/>
            <a:ext cx="8185150" cy="1047751"/>
          </a:xfrm>
        </p:spPr>
        <p:txBody>
          <a:bodyPr/>
          <a:lstStyle/>
          <a:p>
            <a:r>
              <a:rPr lang="en-GB" dirty="0"/>
              <a:t>Sources: European Commission (EC), The Conference Board, Thomson Reuters </a:t>
            </a:r>
            <a:r>
              <a:rPr lang="en-GB" dirty="0" err="1"/>
              <a:t>Datastream</a:t>
            </a:r>
            <a:r>
              <a:rPr lang="en-GB" dirty="0"/>
              <a:t>, </a:t>
            </a:r>
            <a:r>
              <a:rPr lang="en-GB" dirty="0" smtClean="0"/>
              <a:t>University of </a:t>
            </a:r>
            <a:r>
              <a:rPr lang="en-GB" dirty="0"/>
              <a:t>Michigan and Bank calculations</a:t>
            </a:r>
            <a:r>
              <a:rPr lang="en-GB" dirty="0" smtClean="0"/>
              <a:t>.</a:t>
            </a:r>
          </a:p>
          <a:p>
            <a:endParaRPr lang="en-GB" dirty="0"/>
          </a:p>
          <a:p>
            <a:r>
              <a:rPr lang="en-GB" dirty="0"/>
              <a:t>(</a:t>
            </a:r>
            <a:r>
              <a:rPr lang="en-GB" dirty="0" smtClean="0"/>
              <a:t>a)	Monthly </a:t>
            </a:r>
            <a:r>
              <a:rPr lang="en-GB" dirty="0"/>
              <a:t>data unless otherwise stated.</a:t>
            </a:r>
          </a:p>
          <a:p>
            <a:r>
              <a:rPr lang="en-GB" dirty="0"/>
              <a:t>(</a:t>
            </a:r>
            <a:r>
              <a:rPr lang="en-GB" dirty="0" smtClean="0"/>
              <a:t>b)	University </a:t>
            </a:r>
            <a:r>
              <a:rPr lang="en-GB" dirty="0"/>
              <a:t>of Michigan consumer sentiment index. Data are not seasonally adjusted.</a:t>
            </a:r>
          </a:p>
          <a:p>
            <a:r>
              <a:rPr lang="en-GB" dirty="0"/>
              <a:t>(</a:t>
            </a:r>
            <a:r>
              <a:rPr lang="en-GB" dirty="0" smtClean="0"/>
              <a:t>c)	The </a:t>
            </a:r>
            <a:r>
              <a:rPr lang="en-GB" dirty="0"/>
              <a:t>Conference Board measure of CEO </a:t>
            </a:r>
            <a:r>
              <a:rPr lang="en-GB" dirty="0" err="1"/>
              <a:t>Confidence</a:t>
            </a:r>
            <a:r>
              <a:rPr lang="en-GB" baseline="30000" dirty="0" err="1"/>
              <a:t>TM</a:t>
            </a:r>
            <a:r>
              <a:rPr lang="en-GB" dirty="0"/>
              <a:t>, ©2018 The Conference Board. </a:t>
            </a:r>
            <a:r>
              <a:rPr lang="en-GB" dirty="0" smtClean="0"/>
              <a:t>Content reproduced </a:t>
            </a:r>
            <a:r>
              <a:rPr lang="en-GB" dirty="0"/>
              <a:t>with permission. All rights reserved. Data are quarterly and not seasonally adjusted</a:t>
            </a:r>
            <a:r>
              <a:rPr lang="en-GB" dirty="0" smtClean="0"/>
              <a:t>. </a:t>
            </a:r>
          </a:p>
          <a:p>
            <a:r>
              <a:rPr lang="en-GB" dirty="0" smtClean="0"/>
              <a:t>(d)	Headline </a:t>
            </a:r>
            <a:r>
              <a:rPr lang="en-GB" dirty="0"/>
              <a:t>EC sentiment index, reweighted to exclude consumer confidence. Average of </a:t>
            </a:r>
            <a:r>
              <a:rPr lang="en-GB" dirty="0" smtClean="0"/>
              <a:t>overall confidence </a:t>
            </a:r>
            <a:r>
              <a:rPr lang="en-GB" dirty="0"/>
              <a:t>in the industrial (50%), services (38%), retail trade (6%) and </a:t>
            </a:r>
            <a:r>
              <a:rPr lang="en-GB" dirty="0" smtClean="0"/>
              <a:t> construction </a:t>
            </a:r>
            <a:r>
              <a:rPr lang="en-GB" dirty="0"/>
              <a:t>(6</a:t>
            </a:r>
            <a:r>
              <a:rPr lang="en-GB" dirty="0" smtClean="0"/>
              <a:t>%) sectors</a:t>
            </a:r>
            <a:r>
              <a:rPr lang="en-GB" dirty="0"/>
              <a:t>.</a:t>
            </a:r>
          </a:p>
          <a:p>
            <a:r>
              <a:rPr lang="en-GB" dirty="0"/>
              <a:t>(</a:t>
            </a:r>
            <a:r>
              <a:rPr lang="en-GB" dirty="0" smtClean="0"/>
              <a:t>e)	EC </a:t>
            </a:r>
            <a:r>
              <a:rPr lang="en-GB" dirty="0"/>
              <a:t>consumer confidence indicator.</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5328" y="1524000"/>
            <a:ext cx="6242927" cy="3855729"/>
          </a:xfrm>
          <a:prstGeom prst="rect">
            <a:avLst/>
          </a:prstGeom>
        </p:spPr>
      </p:pic>
    </p:spTree>
    <p:extLst>
      <p:ext uri="{BB962C8B-B14F-4D97-AF65-F5344CB8AC3E}">
        <p14:creationId xmlns:p14="http://schemas.microsoft.com/office/powerpoint/2010/main" val="41011735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1.7 </a:t>
            </a:r>
            <a:r>
              <a:rPr lang="en-GB" dirty="0" smtClean="0"/>
              <a:t>Unemployment </a:t>
            </a:r>
            <a:r>
              <a:rPr lang="en-GB" dirty="0"/>
              <a:t>remains elevated in some euro-area </a:t>
            </a:r>
            <a:r>
              <a:rPr lang="en-GB" dirty="0" smtClean="0"/>
              <a:t>countries </a:t>
            </a:r>
          </a:p>
          <a:p>
            <a:pPr lvl="2"/>
            <a:r>
              <a:rPr lang="en-GB" dirty="0" smtClean="0"/>
              <a:t>Unemployment </a:t>
            </a:r>
            <a:r>
              <a:rPr lang="en-GB" dirty="0"/>
              <a:t>rates in selected euro-area </a:t>
            </a:r>
            <a:r>
              <a:rPr lang="en-GB" dirty="0" smtClean="0"/>
              <a:t>economies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810250"/>
            <a:ext cx="8185150" cy="1047751"/>
          </a:xfrm>
        </p:spPr>
        <p:txBody>
          <a:bodyPr/>
          <a:lstStyle/>
          <a:p>
            <a:r>
              <a:rPr lang="en-GB" dirty="0"/>
              <a:t>Source: Eurostat</a:t>
            </a:r>
            <a:r>
              <a:rPr lang="en-GB" dirty="0" smtClean="0"/>
              <a:t>.</a:t>
            </a:r>
          </a:p>
          <a:p>
            <a:endParaRPr lang="en-GB" dirty="0"/>
          </a:p>
          <a:p>
            <a:r>
              <a:rPr lang="en-GB" dirty="0"/>
              <a:t>(</a:t>
            </a:r>
            <a:r>
              <a:rPr lang="en-GB" dirty="0" smtClean="0"/>
              <a:t>a)	Percentages </a:t>
            </a:r>
            <a:r>
              <a:rPr lang="en-GB" dirty="0"/>
              <a:t>of economically active population.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0731" y="1658491"/>
            <a:ext cx="6430684" cy="3641147"/>
          </a:xfrm>
          <a:prstGeom prst="rect">
            <a:avLst/>
          </a:prstGeom>
        </p:spPr>
      </p:pic>
    </p:spTree>
    <p:extLst>
      <p:ext uri="{BB962C8B-B14F-4D97-AF65-F5344CB8AC3E}">
        <p14:creationId xmlns:p14="http://schemas.microsoft.com/office/powerpoint/2010/main" val="87430420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1.8 </a:t>
            </a:r>
            <a:r>
              <a:rPr lang="en-GB" dirty="0" smtClean="0"/>
              <a:t>The </a:t>
            </a:r>
            <a:r>
              <a:rPr lang="en-GB" dirty="0"/>
              <a:t>paths for interest rates have flattened slightly </a:t>
            </a:r>
            <a:r>
              <a:rPr lang="en-GB" dirty="0" smtClean="0"/>
              <a:t>in the </a:t>
            </a:r>
            <a:r>
              <a:rPr lang="en-GB" dirty="0"/>
              <a:t>UK and euro </a:t>
            </a:r>
            <a:r>
              <a:rPr lang="en-GB" dirty="0" smtClean="0"/>
              <a:t>area </a:t>
            </a:r>
          </a:p>
          <a:p>
            <a:pPr lvl="2"/>
            <a:r>
              <a:rPr lang="en-GB" dirty="0" smtClean="0"/>
              <a:t>International </a:t>
            </a:r>
            <a:r>
              <a:rPr lang="en-GB" dirty="0"/>
              <a:t>forward interest </a:t>
            </a:r>
            <a:r>
              <a:rPr lang="en-GB" dirty="0" smtClean="0"/>
              <a:t>rates</a:t>
            </a:r>
            <a:r>
              <a:rPr lang="en-GB" baseline="30000" dirty="0" smtClean="0"/>
              <a:t>(a</a:t>
            </a:r>
            <a:r>
              <a:rPr lang="en-GB" baseline="30000" dirty="0"/>
              <a:t>)</a:t>
            </a:r>
          </a:p>
        </p:txBody>
      </p:sp>
      <p:sp>
        <p:nvSpPr>
          <p:cNvPr id="5" name="Text Placeholder 4"/>
          <p:cNvSpPr>
            <a:spLocks noGrp="1"/>
          </p:cNvSpPr>
          <p:nvPr>
            <p:ph type="body" sz="quarter" idx="16"/>
          </p:nvPr>
        </p:nvSpPr>
        <p:spPr>
          <a:xfrm>
            <a:off x="292100" y="5810250"/>
            <a:ext cx="8185150" cy="1047751"/>
          </a:xfrm>
        </p:spPr>
        <p:txBody>
          <a:bodyPr/>
          <a:lstStyle/>
          <a:p>
            <a:r>
              <a:rPr lang="en-GB" dirty="0"/>
              <a:t>Sources: Bank of England, Bloomberg Finance L.P., ECB and Federal Reserve</a:t>
            </a:r>
            <a:r>
              <a:rPr lang="en-GB" dirty="0" smtClean="0"/>
              <a:t>.</a:t>
            </a:r>
          </a:p>
          <a:p>
            <a:endParaRPr lang="en-GB" dirty="0"/>
          </a:p>
          <a:p>
            <a:r>
              <a:rPr lang="en-GB" dirty="0"/>
              <a:t>(</a:t>
            </a:r>
            <a:r>
              <a:rPr lang="en-GB" dirty="0" smtClean="0"/>
              <a:t>a)	The </a:t>
            </a:r>
            <a:r>
              <a:rPr lang="en-GB" dirty="0"/>
              <a:t>August 2018 and May 2018 curves are estimated using instantaneous forward overnight </a:t>
            </a:r>
            <a:r>
              <a:rPr lang="en-GB" dirty="0" smtClean="0"/>
              <a:t>index swap </a:t>
            </a:r>
            <a:r>
              <a:rPr lang="en-GB" dirty="0"/>
              <a:t>rates in the 15 working days to 25 July and 2 May respectively.</a:t>
            </a:r>
          </a:p>
          <a:p>
            <a:r>
              <a:rPr lang="en-GB" dirty="0"/>
              <a:t>(</a:t>
            </a:r>
            <a:r>
              <a:rPr lang="en-GB" dirty="0" smtClean="0"/>
              <a:t>b)	Upper </a:t>
            </a:r>
            <a:r>
              <a:rPr lang="en-GB" dirty="0"/>
              <a:t>bound of the target range.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675" y="1583814"/>
            <a:ext cx="6249632" cy="3634442"/>
          </a:xfrm>
          <a:prstGeom prst="rect">
            <a:avLst/>
          </a:prstGeom>
        </p:spPr>
      </p:pic>
    </p:spTree>
    <p:extLst>
      <p:ext uri="{BB962C8B-B14F-4D97-AF65-F5344CB8AC3E}">
        <p14:creationId xmlns:p14="http://schemas.microsoft.com/office/powerpoint/2010/main" val="42934696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ection 1 - Global economic and financial market development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4A39AD9-F0DF-4C49-B8DC-4830BAFEA464}">
  <ds:schemaRefs>
    <ds:schemaRef ds:uri="http://purl.org/dc/terms/"/>
    <ds:schemaRef ds:uri="http://schemas.microsoft.com/sharepoint/v3"/>
    <ds:schemaRef ds:uri="94fc26e6-6271-400d-888b-6bc5b0598690"/>
    <ds:schemaRef ds:uri="http://www.w3.org/XML/1998/namespace"/>
    <ds:schemaRef ds:uri="http://purl.org/dc/elements/1.1/"/>
    <ds:schemaRef ds:uri="CEE65117-4BBE-4C9C-8465-20A300C4D3E5"/>
    <ds:schemaRef ds:uri="http://schemas.microsoft.com/office/infopath/2007/PartnerControls"/>
    <ds:schemaRef ds:uri="http://schemas.openxmlformats.org/package/2006/metadata/core-properties"/>
    <ds:schemaRef ds:uri="http://schemas.microsoft.com/sharepoint/v3/fields"/>
    <ds:schemaRef ds:uri="http://purl.org/dc/dcmitype/"/>
    <ds:schemaRef ds:uri="http://schemas.microsoft.com/office/2006/documentManagement/types"/>
    <ds:schemaRef ds:uri="94FC26E6-6271-400D-888B-6BC5B0598690"/>
    <ds:schemaRef ds:uri="b67fa5cd-9f58-4c91-ae17-33c31eed239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Section 1 - Global economic and financial market developments</Template>
  <TotalTime>792</TotalTime>
  <Words>720</Words>
  <Application>Microsoft Macintosh PowerPoint</Application>
  <PresentationFormat>On-screen Show (4:3)</PresentationFormat>
  <Paragraphs>122</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Section 1 - Global economic and financial market developments</vt:lpstr>
      <vt:lpstr>Inflation Report August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1: Global economic and financial market developments</dc:title>
  <dc:subject>Section 1: Global economic and financial market developments</dc:subject>
  <dc:creator>Bank of England</dc:creator>
  <cp:keywords/>
  <dc:description/>
  <cp:lastModifiedBy>PAUL LOWE</cp:lastModifiedBy>
  <cp:revision>49</cp:revision>
  <cp:lastPrinted>2018-08-01T09:26:04Z</cp:lastPrinted>
  <dcterms:created xsi:type="dcterms:W3CDTF">2018-02-07T19:11:49Z</dcterms:created>
  <dcterms:modified xsi:type="dcterms:W3CDTF">2018-08-01T17:16:12Z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