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4"/>
  </p:notesMasterIdLst>
  <p:sldIdLst>
    <p:sldId id="314" r:id="rId6"/>
    <p:sldId id="318" r:id="rId7"/>
    <p:sldId id="330" r:id="rId8"/>
    <p:sldId id="331" r:id="rId9"/>
    <p:sldId id="332" r:id="rId10"/>
    <p:sldId id="333" r:id="rId11"/>
    <p:sldId id="334" r:id="rId12"/>
    <p:sldId id="335" r:id="rId13"/>
    <p:sldId id="336" r:id="rId14"/>
    <p:sldId id="337" r:id="rId15"/>
    <p:sldId id="338" r:id="rId16"/>
    <p:sldId id="309" r:id="rId17"/>
    <p:sldId id="329" r:id="rId18"/>
    <p:sldId id="328" r:id="rId19"/>
    <p:sldId id="339" r:id="rId20"/>
    <p:sldId id="340" r:id="rId21"/>
    <p:sldId id="341" r:id="rId22"/>
    <p:sldId id="342" r:id="rId23"/>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2214" y="-540"/>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dirty="0"/>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dirty="0"/>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dirty="0"/>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dirty="0"/>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01/08/2018</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dirty="0"/>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August 2018</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The labour market and pay</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a:t>
            </a:r>
            <a:r>
              <a:rPr lang="en-GB" b="1" dirty="0" smtClean="0"/>
              <a:t>3.9 </a:t>
            </a:r>
            <a:r>
              <a:rPr lang="en-GB" dirty="0" smtClean="0"/>
              <a:t>Wage </a:t>
            </a:r>
            <a:r>
              <a:rPr lang="en-GB" dirty="0"/>
              <a:t>growth has picked up in the private and public sectors over the past year</a:t>
            </a:r>
          </a:p>
          <a:p>
            <a:pPr lvl="2"/>
            <a:r>
              <a:rPr lang="en-GB" dirty="0"/>
              <a:t>Regular pay by </a:t>
            </a:r>
            <a:r>
              <a:rPr lang="en-GB" dirty="0" smtClean="0"/>
              <a:t>sector</a:t>
            </a:r>
            <a:r>
              <a:rPr lang="en-GB" baseline="30000" dirty="0" smtClean="0"/>
              <a:t>(a</a:t>
            </a:r>
            <a:r>
              <a:rPr lang="en-GB" baseline="30000" dirty="0"/>
              <a:t>)</a:t>
            </a:r>
            <a:endParaRPr lang="en-GB" dirty="0"/>
          </a:p>
          <a:p>
            <a:endParaRPr lang="en-GB" dirty="0"/>
          </a:p>
        </p:txBody>
      </p:sp>
      <p:sp>
        <p:nvSpPr>
          <p:cNvPr id="3" name="Text Placeholder 2"/>
          <p:cNvSpPr>
            <a:spLocks noGrp="1"/>
          </p:cNvSpPr>
          <p:nvPr>
            <p:ph type="body" sz="quarter" idx="16"/>
          </p:nvPr>
        </p:nvSpPr>
        <p:spPr/>
        <p:txBody>
          <a:bodyPr/>
          <a:lstStyle/>
          <a:p>
            <a:r>
              <a:rPr lang="en-GB" dirty="0"/>
              <a:t>(</a:t>
            </a:r>
            <a:r>
              <a:rPr lang="en-GB" dirty="0" smtClean="0"/>
              <a:t>a)	AWE </a:t>
            </a:r>
            <a:r>
              <a:rPr lang="en-GB" dirty="0"/>
              <a:t>total pay excluding bonuses and arrears of pay.</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5912" y="1371600"/>
            <a:ext cx="6135637" cy="3634442"/>
          </a:xfrm>
          <a:prstGeom prst="rect">
            <a:avLst/>
          </a:prstGeom>
        </p:spPr>
      </p:pic>
    </p:spTree>
    <p:extLst>
      <p:ext uri="{BB962C8B-B14F-4D97-AF65-F5344CB8AC3E}">
        <p14:creationId xmlns:p14="http://schemas.microsoft.com/office/powerpoint/2010/main" val="32999934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a:t>
            </a:r>
            <a:r>
              <a:rPr lang="en-GB" b="1" dirty="0" smtClean="0"/>
              <a:t>3.10 </a:t>
            </a:r>
            <a:r>
              <a:rPr lang="en-GB" dirty="0" smtClean="0"/>
              <a:t>Unit </a:t>
            </a:r>
            <a:r>
              <a:rPr lang="en-GB" dirty="0"/>
              <a:t>labour cost growth has been temporarily boosted by weak productivity growth</a:t>
            </a:r>
          </a:p>
          <a:p>
            <a:pPr lvl="2"/>
            <a:r>
              <a:rPr lang="en-GB" dirty="0"/>
              <a:t>Decomposition of four-quarter whole-economy unit labour cost </a:t>
            </a:r>
            <a:r>
              <a:rPr lang="en-GB" dirty="0" smtClean="0"/>
              <a:t>growth</a:t>
            </a:r>
            <a:r>
              <a:rPr lang="en-GB" baseline="30000" dirty="0" smtClean="0"/>
              <a:t>(a</a:t>
            </a:r>
            <a:r>
              <a:rPr lang="en-GB" baseline="30000" dirty="0"/>
              <a:t>)</a:t>
            </a:r>
            <a:endParaRPr lang="en-GB" dirty="0"/>
          </a:p>
          <a:p>
            <a:endParaRPr lang="en-GB" dirty="0"/>
          </a:p>
        </p:txBody>
      </p:sp>
      <p:sp>
        <p:nvSpPr>
          <p:cNvPr id="3" name="Text Placeholder 2"/>
          <p:cNvSpPr>
            <a:spLocks noGrp="1"/>
          </p:cNvSpPr>
          <p:nvPr>
            <p:ph type="body" sz="quarter" idx="16"/>
          </p:nvPr>
        </p:nvSpPr>
        <p:spPr/>
        <p:txBody>
          <a:bodyPr/>
          <a:lstStyle/>
          <a:p>
            <a:r>
              <a:rPr lang="en-GB" dirty="0"/>
              <a:t>Sources: ONS and Bank calculations</a:t>
            </a:r>
            <a:r>
              <a:rPr lang="en-GB" dirty="0" smtClean="0"/>
              <a:t>.</a:t>
            </a:r>
          </a:p>
          <a:p>
            <a:endParaRPr lang="en-GB" dirty="0"/>
          </a:p>
          <a:p>
            <a:r>
              <a:rPr lang="en-GB" dirty="0"/>
              <a:t>(</a:t>
            </a:r>
            <a:r>
              <a:rPr lang="en-GB" dirty="0" smtClean="0"/>
              <a:t>a)	Whole-economy </a:t>
            </a:r>
            <a:r>
              <a:rPr lang="en-GB" dirty="0"/>
              <a:t>labour costs divided by real GDP, based on the </a:t>
            </a:r>
            <a:r>
              <a:rPr lang="en-GB" dirty="0" err="1"/>
              <a:t>backcast</a:t>
            </a:r>
            <a:r>
              <a:rPr lang="en-GB" dirty="0"/>
              <a:t> of the final estimate of GDP. The diamond shows Bank staff’s projection for 2018 Q2.</a:t>
            </a:r>
          </a:p>
          <a:p>
            <a:r>
              <a:rPr lang="en-GB" dirty="0"/>
              <a:t>(</a:t>
            </a:r>
            <a:r>
              <a:rPr lang="en-GB" dirty="0" smtClean="0"/>
              <a:t>b)	Self-employment </a:t>
            </a:r>
            <a:r>
              <a:rPr lang="en-GB" dirty="0"/>
              <a:t>income is calculated from mixed income, assuming that the share of employment income in that is the same as the share of employee compensation in nominal GDP less mixed income.</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7436" y="1371600"/>
            <a:ext cx="6128932" cy="3634442"/>
          </a:xfrm>
          <a:prstGeom prst="rect">
            <a:avLst/>
          </a:prstGeom>
        </p:spPr>
      </p:pic>
    </p:spTree>
    <p:extLst>
      <p:ext uri="{BB962C8B-B14F-4D97-AF65-F5344CB8AC3E}">
        <p14:creationId xmlns:p14="http://schemas.microsoft.com/office/powerpoint/2010/main" val="3201071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a:t>
            </a:r>
            <a:r>
              <a:rPr lang="en-GB" b="1" dirty="0" smtClean="0"/>
              <a:t>3.A </a:t>
            </a:r>
            <a:r>
              <a:rPr lang="en-GB" dirty="0" smtClean="0"/>
              <a:t>Labour </a:t>
            </a:r>
            <a:r>
              <a:rPr lang="en-GB" dirty="0"/>
              <a:t>demand growth remains robust</a:t>
            </a:r>
          </a:p>
          <a:p>
            <a:pPr lvl="2"/>
            <a:r>
              <a:rPr lang="en-GB" dirty="0"/>
              <a:t>Selected measures of labour demand and labour market tightness </a:t>
            </a:r>
          </a:p>
        </p:txBody>
      </p:sp>
      <p:sp>
        <p:nvSpPr>
          <p:cNvPr id="3" name="Text Placeholder 2"/>
          <p:cNvSpPr>
            <a:spLocks noGrp="1"/>
          </p:cNvSpPr>
          <p:nvPr>
            <p:ph type="body" sz="quarter" idx="16"/>
          </p:nvPr>
        </p:nvSpPr>
        <p:spPr>
          <a:xfrm>
            <a:off x="292100" y="5191126"/>
            <a:ext cx="8689975" cy="1781176"/>
          </a:xfrm>
        </p:spPr>
        <p:txBody>
          <a:bodyPr/>
          <a:lstStyle/>
          <a:p>
            <a:r>
              <a:rPr lang="en-GB" dirty="0"/>
              <a:t>Sources: Bank of England, BCC, CBI, CBI/PwC, KPMG/REC/IHS </a:t>
            </a:r>
            <a:r>
              <a:rPr lang="en-GB" dirty="0" err="1"/>
              <a:t>Markit</a:t>
            </a:r>
            <a:r>
              <a:rPr lang="en-GB" dirty="0"/>
              <a:t>, ONS and Bank calculations</a:t>
            </a:r>
            <a:r>
              <a:rPr lang="en-GB" dirty="0" smtClean="0"/>
              <a:t>.</a:t>
            </a:r>
          </a:p>
          <a:p>
            <a:endParaRPr lang="en-GB" dirty="0"/>
          </a:p>
          <a:p>
            <a:r>
              <a:rPr lang="en-GB" dirty="0"/>
              <a:t>(</a:t>
            </a:r>
            <a:r>
              <a:rPr lang="en-GB" dirty="0" smtClean="0"/>
              <a:t>a)	Changes </a:t>
            </a:r>
            <a:r>
              <a:rPr lang="en-GB" dirty="0"/>
              <a:t>relative to the previous quarter. Figure for 2018 Q2 is Bank staff’s projection, based on data to May.</a:t>
            </a:r>
          </a:p>
          <a:p>
            <a:r>
              <a:rPr lang="en-GB" dirty="0"/>
              <a:t>(</a:t>
            </a:r>
            <a:r>
              <a:rPr lang="en-GB" dirty="0" smtClean="0"/>
              <a:t>b)	Other </a:t>
            </a:r>
            <a:r>
              <a:rPr lang="en-GB" dirty="0"/>
              <a:t>comprises unpaid family workers and those on government-supported training and employment programmes classified as being in employment.</a:t>
            </a:r>
          </a:p>
          <a:p>
            <a:r>
              <a:rPr lang="en-GB" dirty="0"/>
              <a:t>(</a:t>
            </a:r>
            <a:r>
              <a:rPr lang="en-GB" dirty="0" smtClean="0"/>
              <a:t>c)	Measures </a:t>
            </a:r>
            <a:r>
              <a:rPr lang="en-GB" dirty="0"/>
              <a:t>for the Bank’s Agents (split by manufacturing and services for employment intentions), the BCC (non-services and services) and CBI (manufacturing, financial services and business/consumer/professional services; employment intentions also include distributive trades) are weighted together using employee job shares from Workforce Jobs. BCC data are not seasonally adjusted. Agents data are last available observation for each quarter.</a:t>
            </a:r>
          </a:p>
          <a:p>
            <a:r>
              <a:rPr lang="en-GB" dirty="0"/>
              <a:t>(</a:t>
            </a:r>
            <a:r>
              <a:rPr lang="en-GB" dirty="0" smtClean="0"/>
              <a:t>d)	The </a:t>
            </a:r>
            <a:r>
              <a:rPr lang="en-GB" dirty="0"/>
              <a:t>scores are on a scale of -5 to +5, with positive scores indicating stronger employment intentions over the next six months relative to the previous three months.</a:t>
            </a:r>
          </a:p>
          <a:p>
            <a:r>
              <a:rPr lang="en-GB" dirty="0"/>
              <a:t>(</a:t>
            </a:r>
            <a:r>
              <a:rPr lang="en-GB" dirty="0" smtClean="0"/>
              <a:t>e)	Net </a:t>
            </a:r>
            <a:r>
              <a:rPr lang="en-GB" dirty="0"/>
              <a:t>percentage balance of companies expecting their workforce to increase over the next three months.</a:t>
            </a:r>
          </a:p>
          <a:p>
            <a:r>
              <a:rPr lang="en-GB" dirty="0"/>
              <a:t>(</a:t>
            </a:r>
            <a:r>
              <a:rPr lang="en-GB" dirty="0" smtClean="0"/>
              <a:t>f)	Quarterly </a:t>
            </a:r>
            <a:r>
              <a:rPr lang="en-GB" dirty="0"/>
              <a:t>average. Recruitment agencies’ reports on the demand for staff placements compared with the previous month. A reading above 50 indicates an increase on the previous month and below 50 indicates a decrease.</a:t>
            </a:r>
          </a:p>
          <a:p>
            <a:r>
              <a:rPr lang="en-GB" dirty="0"/>
              <a:t>(</a:t>
            </a:r>
            <a:r>
              <a:rPr lang="en-GB" dirty="0" smtClean="0"/>
              <a:t>g)	Vacancies </a:t>
            </a:r>
            <a:r>
              <a:rPr lang="en-GB" dirty="0"/>
              <a:t>as a percentage of the workforce, calculated using rolling three-month measures. Excludes vacancies in agriculture, forestry and fishing. Figure for 2018 Q2 shows vacancies in the three months to June relative to the size of the labour force in the three months to May. Vacancies data start in 2001 Q2.</a:t>
            </a:r>
          </a:p>
          <a:p>
            <a:r>
              <a:rPr lang="en-GB" dirty="0"/>
              <a:t>(</a:t>
            </a:r>
            <a:r>
              <a:rPr lang="en-GB" dirty="0" smtClean="0"/>
              <a:t>h)	Redundancies </a:t>
            </a:r>
            <a:r>
              <a:rPr lang="en-GB" dirty="0"/>
              <a:t>as a percentage of total LFS employees, calculated using rolling three-month measures. Figure for 2018 Q2 is for the three months to May.</a:t>
            </a:r>
          </a:p>
          <a:p>
            <a:r>
              <a:rPr lang="en-GB" dirty="0"/>
              <a:t>(</a:t>
            </a:r>
            <a:r>
              <a:rPr lang="en-GB" dirty="0" err="1" smtClean="0"/>
              <a:t>i</a:t>
            </a:r>
            <a:r>
              <a:rPr lang="en-GB" dirty="0" smtClean="0"/>
              <a:t>)	Number </a:t>
            </a:r>
            <a:r>
              <a:rPr lang="en-GB" dirty="0"/>
              <a:t>of those aged 16–64 who say they are not actively looking for work but would like a job, as a percentage of the 16–64 population. Figure for 2018 Q2 is for the three months to May.</a:t>
            </a:r>
          </a:p>
          <a:p>
            <a:r>
              <a:rPr lang="en-GB" dirty="0"/>
              <a:t>(</a:t>
            </a:r>
            <a:r>
              <a:rPr lang="en-GB" dirty="0" smtClean="0"/>
              <a:t>j)	The </a:t>
            </a:r>
            <a:r>
              <a:rPr lang="en-GB" dirty="0"/>
              <a:t>scores are on a scale of -5 to +5, with positive scores indicating greater recruitment difficulties in the most recent three months relative to normal.</a:t>
            </a:r>
          </a:p>
          <a:p>
            <a:r>
              <a:rPr lang="en-GB" dirty="0"/>
              <a:t>(</a:t>
            </a:r>
            <a:r>
              <a:rPr lang="en-GB" dirty="0" smtClean="0"/>
              <a:t>k)	Percentage </a:t>
            </a:r>
            <a:r>
              <a:rPr lang="en-GB" dirty="0"/>
              <a:t>of respondents reporting recruitment difficulties over the past three months.</a:t>
            </a:r>
          </a:p>
          <a:p>
            <a:r>
              <a:rPr lang="en-GB" dirty="0"/>
              <a:t>(</a:t>
            </a:r>
            <a:r>
              <a:rPr lang="en-GB" dirty="0" smtClean="0"/>
              <a:t>l)	Net </a:t>
            </a:r>
            <a:r>
              <a:rPr lang="en-GB" dirty="0"/>
              <a:t>percentage of respondents expecting skilled or other labour to limit output/business over the next three months (in the manufacturing sector) or over the next twelve months (in the financial services and business/consumer/professional services sectors).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88544" y="971574"/>
            <a:ext cx="3150306" cy="3190851"/>
          </a:xfrm>
          <a:prstGeom prst="rect">
            <a:avLst/>
          </a:prstGeom>
        </p:spPr>
      </p:pic>
    </p:spTree>
    <p:extLst>
      <p:ext uri="{BB962C8B-B14F-4D97-AF65-F5344CB8AC3E}">
        <p14:creationId xmlns:p14="http://schemas.microsoft.com/office/powerpoint/2010/main" val="25048460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2"/>
            <a:ext cx="8519391" cy="431004"/>
          </a:xfrm>
        </p:spPr>
        <p:txBody>
          <a:bodyPr/>
          <a:lstStyle/>
          <a:p>
            <a:pPr lvl="1"/>
            <a:r>
              <a:rPr lang="en-GB" b="1" dirty="0"/>
              <a:t>Table </a:t>
            </a:r>
            <a:r>
              <a:rPr lang="en-GB" b="1" dirty="0" smtClean="0"/>
              <a:t>3.B </a:t>
            </a:r>
            <a:r>
              <a:rPr lang="en-GB" dirty="0" smtClean="0">
                <a:solidFill>
                  <a:schemeClr val="tx1"/>
                </a:solidFill>
              </a:rPr>
              <a:t>Monitoring </a:t>
            </a:r>
            <a:r>
              <a:rPr lang="en-GB" dirty="0">
                <a:solidFill>
                  <a:schemeClr val="tx1"/>
                </a:solidFill>
              </a:rPr>
              <a:t>the MPC’s key judgements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9487" y="838199"/>
            <a:ext cx="5525026" cy="4972052"/>
          </a:xfrm>
          <a:prstGeom prst="rect">
            <a:avLst/>
          </a:prstGeom>
        </p:spPr>
      </p:pic>
    </p:spTree>
    <p:extLst>
      <p:ext uri="{BB962C8B-B14F-4D97-AF65-F5344CB8AC3E}">
        <p14:creationId xmlns:p14="http://schemas.microsoft.com/office/powerpoint/2010/main" val="29581416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endParaRPr lang="en-GB"/>
          </a:p>
        </p:txBody>
      </p:sp>
      <p:sp>
        <p:nvSpPr>
          <p:cNvPr id="3" name="Text Placeholder 2"/>
          <p:cNvSpPr>
            <a:spLocks noGrp="1"/>
          </p:cNvSpPr>
          <p:nvPr>
            <p:ph type="body" sz="quarter" idx="16"/>
          </p:nvPr>
        </p:nvSpPr>
        <p:spPr/>
        <p:txBody>
          <a:bodyPr/>
          <a:lstStyle/>
          <a:p>
            <a:endParaRPr lang="en-GB"/>
          </a:p>
        </p:txBody>
      </p:sp>
      <p:sp>
        <p:nvSpPr>
          <p:cNvPr id="4"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A4002E"/>
                </a:solidFill>
                <a:latin typeface="Bliss2-Medium"/>
              </a:rPr>
              <a:t>Box </a:t>
            </a:r>
            <a:r>
              <a:rPr lang="en-GB" sz="2400" b="1" dirty="0" smtClean="0">
                <a:solidFill>
                  <a:srgbClr val="A4002E"/>
                </a:solidFill>
                <a:latin typeface="Bliss2-Medium"/>
              </a:rPr>
              <a:t>5</a:t>
            </a:r>
            <a:endParaRPr lang="en-GB" sz="2400" b="1" dirty="0">
              <a:solidFill>
                <a:srgbClr val="A4002E"/>
              </a:solidFill>
              <a:latin typeface="Bliss2-Medium"/>
            </a:endParaRPr>
          </a:p>
          <a:p>
            <a:pPr algn="ctr"/>
            <a:r>
              <a:rPr lang="en-GB" sz="2400" b="1" dirty="0" smtClean="0">
                <a:latin typeface="Bliss2-Medium"/>
              </a:rPr>
              <a:t>Agent’s update on business conditions</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28614476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a:t>
            </a:r>
            <a:r>
              <a:rPr lang="en-GB" b="1" dirty="0" smtClean="0"/>
              <a:t>3.A </a:t>
            </a:r>
            <a:r>
              <a:rPr lang="en-GB" dirty="0" smtClean="0"/>
              <a:t>Recruitment </a:t>
            </a:r>
            <a:r>
              <a:rPr lang="en-GB" dirty="0"/>
              <a:t>and retention difficulties have increased on balance </a:t>
            </a:r>
          </a:p>
          <a:p>
            <a:pPr lvl="2"/>
            <a:r>
              <a:rPr lang="en-GB" dirty="0"/>
              <a:t>Change in recruitment and retention difficulties compared to a year </a:t>
            </a:r>
            <a:r>
              <a:rPr lang="en-GB" dirty="0" smtClean="0"/>
              <a:t>ago</a:t>
            </a:r>
            <a:endParaRPr lang="en-GB" dirty="0"/>
          </a:p>
          <a:p>
            <a:endParaRPr lang="en-GB" dirty="0"/>
          </a:p>
        </p:txBody>
      </p:sp>
      <p:sp>
        <p:nvSpPr>
          <p:cNvPr id="3" name="Text Placeholder 2"/>
          <p:cNvSpPr>
            <a:spLocks noGrp="1"/>
          </p:cNvSpPr>
          <p:nvPr>
            <p:ph type="body" sz="quarter" idx="16"/>
          </p:nvPr>
        </p:nvSpPr>
        <p:spPr/>
        <p:txBody>
          <a:bodyPr/>
          <a:lstStyle/>
          <a:p>
            <a:r>
              <a:rPr lang="en-GB" dirty="0"/>
              <a:t>(</a:t>
            </a:r>
            <a:r>
              <a:rPr lang="en-GB" dirty="0" smtClean="0"/>
              <a:t>a)	The </a:t>
            </a:r>
            <a:r>
              <a:rPr lang="en-GB" dirty="0"/>
              <a:t>net percentage balance is the difference between the weighted balance of companies reporting that recruitment and retention had become harder or easier than a year ago. Half weight was given to those that responded ‘slightly harder’ or ‘slightly easier’, and full weight was given to those that responded ‘much harder’ or ‘much easier’.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9247" y="1371600"/>
            <a:ext cx="6202693" cy="3895962"/>
          </a:xfrm>
          <a:prstGeom prst="rect">
            <a:avLst/>
          </a:prstGeom>
        </p:spPr>
      </p:pic>
    </p:spTree>
    <p:extLst>
      <p:ext uri="{BB962C8B-B14F-4D97-AF65-F5344CB8AC3E}">
        <p14:creationId xmlns:p14="http://schemas.microsoft.com/office/powerpoint/2010/main" val="6240065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a:t>
            </a:r>
            <a:r>
              <a:rPr lang="en-GB" b="1" dirty="0" smtClean="0"/>
              <a:t>3.B </a:t>
            </a:r>
            <a:r>
              <a:rPr lang="en-GB" dirty="0" smtClean="0"/>
              <a:t>Recruitment </a:t>
            </a:r>
            <a:r>
              <a:rPr lang="en-GB" dirty="0"/>
              <a:t>and retention difficulties have pushed up pay </a:t>
            </a:r>
          </a:p>
          <a:p>
            <a:pPr lvl="2"/>
            <a:r>
              <a:rPr lang="en-GB" dirty="0"/>
              <a:t>Changes made as a result of recruitment and retention </a:t>
            </a:r>
            <a:r>
              <a:rPr lang="en-GB" dirty="0" smtClean="0"/>
              <a:t>difficulties</a:t>
            </a:r>
            <a:r>
              <a:rPr lang="en-GB" baseline="30000" dirty="0" smtClean="0"/>
              <a:t>(a</a:t>
            </a:r>
            <a:r>
              <a:rPr lang="en-GB" baseline="30000" dirty="0"/>
              <a:t>)</a:t>
            </a:r>
            <a:endParaRPr lang="en-GB" dirty="0"/>
          </a:p>
          <a:p>
            <a:endParaRPr lang="en-GB" dirty="0"/>
          </a:p>
        </p:txBody>
      </p:sp>
      <p:sp>
        <p:nvSpPr>
          <p:cNvPr id="3" name="Text Placeholder 2"/>
          <p:cNvSpPr>
            <a:spLocks noGrp="1"/>
          </p:cNvSpPr>
          <p:nvPr>
            <p:ph type="body" sz="quarter" idx="16"/>
          </p:nvPr>
        </p:nvSpPr>
        <p:spPr/>
        <p:txBody>
          <a:bodyPr/>
          <a:lstStyle/>
          <a:p>
            <a:r>
              <a:rPr lang="en-GB" dirty="0"/>
              <a:t>(</a:t>
            </a:r>
            <a:r>
              <a:rPr lang="en-GB" dirty="0" smtClean="0"/>
              <a:t>a)	Companies </a:t>
            </a:r>
            <a:r>
              <a:rPr lang="en-GB" dirty="0"/>
              <a:t>were asked ‘Have you made any changes as a result of recruitment and retention challenges?’ Contacts were then asked to select which factors they had changed as a result of those challenges.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9994" y="1371600"/>
            <a:ext cx="6517856" cy="3634442"/>
          </a:xfrm>
          <a:prstGeom prst="rect">
            <a:avLst/>
          </a:prstGeom>
        </p:spPr>
      </p:pic>
    </p:spTree>
    <p:extLst>
      <p:ext uri="{BB962C8B-B14F-4D97-AF65-F5344CB8AC3E}">
        <p14:creationId xmlns:p14="http://schemas.microsoft.com/office/powerpoint/2010/main" val="14518185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a:t>
            </a:r>
            <a:r>
              <a:rPr lang="en-GB" b="1" dirty="0" smtClean="0"/>
              <a:t>3.C </a:t>
            </a:r>
            <a:r>
              <a:rPr lang="en-GB" dirty="0" smtClean="0"/>
              <a:t>Firms </a:t>
            </a:r>
            <a:r>
              <a:rPr lang="en-GB" dirty="0"/>
              <a:t>with greater recruitment and retention difficulties have raised pay growth by more than those that reported no change </a:t>
            </a:r>
          </a:p>
          <a:p>
            <a:pPr lvl="2"/>
            <a:r>
              <a:rPr lang="en-GB" dirty="0"/>
              <a:t>Annual pay growth for given changes in recruitment and retention </a:t>
            </a:r>
            <a:r>
              <a:rPr lang="en-GB" dirty="0" smtClean="0"/>
              <a:t>difficulties</a:t>
            </a:r>
            <a:r>
              <a:rPr lang="en-GB" baseline="30000" dirty="0" smtClean="0"/>
              <a:t>(a</a:t>
            </a:r>
            <a:r>
              <a:rPr lang="en-GB" baseline="30000" dirty="0"/>
              <a:t>)</a:t>
            </a:r>
            <a:endParaRPr lang="en-GB" dirty="0"/>
          </a:p>
          <a:p>
            <a:endParaRPr lang="en-GB" dirty="0"/>
          </a:p>
        </p:txBody>
      </p:sp>
      <p:sp>
        <p:nvSpPr>
          <p:cNvPr id="3" name="Text Placeholder 2"/>
          <p:cNvSpPr>
            <a:spLocks noGrp="1"/>
          </p:cNvSpPr>
          <p:nvPr>
            <p:ph type="body" sz="quarter" idx="16"/>
          </p:nvPr>
        </p:nvSpPr>
        <p:spPr/>
        <p:txBody>
          <a:bodyPr/>
          <a:lstStyle/>
          <a:p>
            <a:r>
              <a:rPr lang="en-GB" dirty="0"/>
              <a:t>(a) Companies were asked for the change in their average wage bill per head in 2018 compared to 2017, and in 2017 compared to 2016</a:t>
            </a:r>
            <a:r>
              <a:rPr lang="en-GB" dirty="0" smtClean="0"/>
              <a:t>.</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1534" y="1961386"/>
            <a:ext cx="6108813" cy="4278181"/>
          </a:xfrm>
          <a:prstGeom prst="rect">
            <a:avLst/>
          </a:prstGeom>
        </p:spPr>
      </p:pic>
    </p:spTree>
    <p:extLst>
      <p:ext uri="{BB962C8B-B14F-4D97-AF65-F5344CB8AC3E}">
        <p14:creationId xmlns:p14="http://schemas.microsoft.com/office/powerpoint/2010/main" val="3384098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3.1 </a:t>
            </a:r>
            <a:r>
              <a:rPr lang="en-GB" dirty="0" smtClean="0"/>
              <a:t>The </a:t>
            </a:r>
            <a:r>
              <a:rPr lang="en-GB" dirty="0"/>
              <a:t>unemployment rate is projected to fall to 4.0%</a:t>
            </a:r>
          </a:p>
          <a:p>
            <a:pPr lvl="1"/>
            <a:r>
              <a:rPr lang="en-GB" dirty="0"/>
              <a:t>in Q3</a:t>
            </a:r>
          </a:p>
          <a:p>
            <a:pPr lvl="2"/>
            <a:r>
              <a:rPr lang="en-GB" dirty="0" smtClean="0"/>
              <a:t>Unemployment </a:t>
            </a:r>
            <a:r>
              <a:rPr lang="en-GB" dirty="0"/>
              <a:t>rate and Bank staff’s near-term </a:t>
            </a:r>
            <a:r>
              <a:rPr lang="en-GB" dirty="0" smtClean="0"/>
              <a:t>projection</a:t>
            </a:r>
            <a:r>
              <a:rPr lang="en-GB" baseline="30000" dirty="0" smtClean="0"/>
              <a:t>(a)</a:t>
            </a:r>
            <a:endParaRPr lang="en-GB" dirty="0"/>
          </a:p>
        </p:txBody>
      </p:sp>
      <p:sp>
        <p:nvSpPr>
          <p:cNvPr id="5" name="Text Placeholder 4"/>
          <p:cNvSpPr>
            <a:spLocks noGrp="1"/>
          </p:cNvSpPr>
          <p:nvPr>
            <p:ph type="body" sz="quarter" idx="16"/>
          </p:nvPr>
        </p:nvSpPr>
        <p:spPr/>
        <p:txBody>
          <a:bodyPr/>
          <a:lstStyle/>
          <a:p>
            <a:endParaRPr lang="en-GB" dirty="0"/>
          </a:p>
          <a:p>
            <a:r>
              <a:rPr lang="en-GB" dirty="0"/>
              <a:t> Sources: ONS and Bank calculations. </a:t>
            </a:r>
            <a:endParaRPr lang="en-GB" dirty="0" smtClean="0"/>
          </a:p>
          <a:p>
            <a:endParaRPr lang="en-GB" dirty="0"/>
          </a:p>
          <a:p>
            <a:r>
              <a:rPr lang="en-GB" dirty="0"/>
              <a:t>(</a:t>
            </a:r>
            <a:r>
              <a:rPr lang="en-GB" dirty="0" smtClean="0"/>
              <a:t>a)	The </a:t>
            </a:r>
            <a:r>
              <a:rPr lang="en-GB" dirty="0"/>
              <a:t>beige diamonds show Bank staff’s central projections for the headline unemployment rate for the three months to March, April, May and June 2018 at the time of the May </a:t>
            </a:r>
            <a:r>
              <a:rPr lang="en-GB" i="1" dirty="0"/>
              <a:t>Report</a:t>
            </a:r>
            <a:r>
              <a:rPr lang="en-GB" dirty="0"/>
              <a:t>. The red diamonds show the current staff projections for the headline unemployment rate for the three months to June, July, August and September 2018. The bands on either side of the diamonds show uncertainty around those projections based on one root mean squared error of past Bank staff projections for the three-month headline unemployment rate.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9529" y="1371600"/>
            <a:ext cx="6249632" cy="3634442"/>
          </a:xfrm>
          <a:prstGeom prst="rect">
            <a:avLst/>
          </a:prstGeom>
        </p:spPr>
      </p:pic>
    </p:spTree>
    <p:extLst>
      <p:ext uri="{BB962C8B-B14F-4D97-AF65-F5344CB8AC3E}">
        <p14:creationId xmlns:p14="http://schemas.microsoft.com/office/powerpoint/2010/main" val="19223358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3.2 </a:t>
            </a:r>
            <a:r>
              <a:rPr lang="en-GB" dirty="0" smtClean="0"/>
              <a:t>Outflows </a:t>
            </a:r>
            <a:r>
              <a:rPr lang="en-GB" dirty="0"/>
              <a:t>from employment have been low relative </a:t>
            </a:r>
            <a:r>
              <a:rPr lang="en-GB" dirty="0" smtClean="0"/>
              <a:t>to the </a:t>
            </a:r>
            <a:r>
              <a:rPr lang="en-GB" dirty="0"/>
              <a:t>past </a:t>
            </a:r>
          </a:p>
          <a:p>
            <a:pPr lvl="2"/>
            <a:r>
              <a:rPr lang="en-GB" dirty="0" smtClean="0"/>
              <a:t>Flows </a:t>
            </a:r>
            <a:r>
              <a:rPr lang="en-GB" dirty="0"/>
              <a:t>into and out of employment, and job-to-job </a:t>
            </a:r>
            <a:r>
              <a:rPr lang="en-GB" dirty="0" smtClean="0"/>
              <a:t>flows</a:t>
            </a:r>
            <a:r>
              <a:rPr lang="en-GB" baseline="30000" dirty="0" smtClean="0"/>
              <a:t>(a)</a:t>
            </a:r>
            <a:endParaRPr lang="en-GB" dirty="0"/>
          </a:p>
        </p:txBody>
      </p:sp>
      <p:sp>
        <p:nvSpPr>
          <p:cNvPr id="5" name="Text Placeholder 4"/>
          <p:cNvSpPr>
            <a:spLocks noGrp="1"/>
          </p:cNvSpPr>
          <p:nvPr>
            <p:ph type="body" sz="quarter" idx="16"/>
          </p:nvPr>
        </p:nvSpPr>
        <p:spPr/>
        <p:txBody>
          <a:bodyPr/>
          <a:lstStyle/>
          <a:p>
            <a:endParaRPr lang="en-GB" dirty="0"/>
          </a:p>
          <a:p>
            <a:r>
              <a:rPr lang="en-GB" dirty="0" smtClean="0"/>
              <a:t>Sources</a:t>
            </a:r>
            <a:r>
              <a:rPr lang="en-GB" dirty="0"/>
              <a:t>: ONS and Bank calculations. </a:t>
            </a:r>
            <a:endParaRPr lang="en-GB" dirty="0" smtClean="0"/>
          </a:p>
          <a:p>
            <a:endParaRPr lang="en-GB" dirty="0"/>
          </a:p>
          <a:p>
            <a:r>
              <a:rPr lang="en-GB" dirty="0"/>
              <a:t>(</a:t>
            </a:r>
            <a:r>
              <a:rPr lang="en-GB" dirty="0" smtClean="0"/>
              <a:t>a)	Dashed </a:t>
            </a:r>
            <a:r>
              <a:rPr lang="en-GB" dirty="0"/>
              <a:t>lines are averages from 2002 to 2007. Proportions of people in employment aged 16–69. Seasonally adjusted by Bank staff. </a:t>
            </a:r>
          </a:p>
          <a:p>
            <a:r>
              <a:rPr lang="en-GB" dirty="0"/>
              <a:t>(</a:t>
            </a:r>
            <a:r>
              <a:rPr lang="en-GB" dirty="0" smtClean="0"/>
              <a:t>b)	Proportion </a:t>
            </a:r>
            <a:r>
              <a:rPr lang="en-GB" dirty="0"/>
              <a:t>of people who reported having moved to or from employment in the past three months. Two-quarter moving averages. </a:t>
            </a:r>
          </a:p>
          <a:p>
            <a:r>
              <a:rPr lang="en-GB" dirty="0"/>
              <a:t>(</a:t>
            </a:r>
            <a:r>
              <a:rPr lang="en-GB" dirty="0" smtClean="0"/>
              <a:t>c)	Proportion </a:t>
            </a:r>
            <a:r>
              <a:rPr lang="en-GB" dirty="0"/>
              <a:t>of people who reported being in a job three months ago and report being in a job for less than three months.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8104" y="1371600"/>
            <a:ext cx="6249632" cy="3634442"/>
          </a:xfrm>
          <a:prstGeom prst="rect">
            <a:avLst/>
          </a:prstGeom>
        </p:spPr>
      </p:pic>
    </p:spTree>
    <p:extLst>
      <p:ext uri="{BB962C8B-B14F-4D97-AF65-F5344CB8AC3E}">
        <p14:creationId xmlns:p14="http://schemas.microsoft.com/office/powerpoint/2010/main" val="13119350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3.3 </a:t>
            </a:r>
            <a:r>
              <a:rPr lang="en-GB" dirty="0" smtClean="0"/>
              <a:t>Net </a:t>
            </a:r>
            <a:r>
              <a:rPr lang="en-GB" dirty="0"/>
              <a:t>migration is projected to fall from current levels</a:t>
            </a:r>
          </a:p>
          <a:p>
            <a:pPr lvl="2"/>
            <a:r>
              <a:rPr lang="en-GB" dirty="0"/>
              <a:t>Decomposition of net inward migration by </a:t>
            </a:r>
            <a:r>
              <a:rPr lang="en-GB" dirty="0" smtClean="0"/>
              <a:t>nationality</a:t>
            </a:r>
            <a:r>
              <a:rPr lang="en-GB" baseline="30000" dirty="0" smtClean="0"/>
              <a:t>(a</a:t>
            </a:r>
            <a:r>
              <a:rPr lang="en-GB" baseline="30000" dirty="0"/>
              <a:t>)</a:t>
            </a:r>
            <a:endParaRPr lang="en-GB" dirty="0"/>
          </a:p>
        </p:txBody>
      </p:sp>
      <p:sp>
        <p:nvSpPr>
          <p:cNvPr id="5" name="Text Placeholder 4"/>
          <p:cNvSpPr>
            <a:spLocks noGrp="1"/>
          </p:cNvSpPr>
          <p:nvPr>
            <p:ph type="body" sz="quarter" idx="16"/>
          </p:nvPr>
        </p:nvSpPr>
        <p:spPr/>
        <p:txBody>
          <a:bodyPr/>
          <a:lstStyle/>
          <a:p>
            <a:r>
              <a:rPr lang="en-GB" dirty="0"/>
              <a:t>(</a:t>
            </a:r>
            <a:r>
              <a:rPr lang="en-GB" dirty="0" smtClean="0"/>
              <a:t>a)	Rolling </a:t>
            </a:r>
            <a:r>
              <a:rPr lang="en-GB" dirty="0"/>
              <a:t>four-quarter flows. Data are half-yearly to December 2009 and quarterly thereafter, unless otherwise stated. Figures by nationality do not sum to the total prior to 2012.</a:t>
            </a:r>
          </a:p>
          <a:p>
            <a:r>
              <a:rPr lang="en-GB" dirty="0"/>
              <a:t>(</a:t>
            </a:r>
            <a:r>
              <a:rPr lang="en-GB" dirty="0" smtClean="0"/>
              <a:t>b)	Data </a:t>
            </a:r>
            <a:r>
              <a:rPr lang="en-GB" dirty="0"/>
              <a:t>are half-yearly to December 2011 and quarterly thereafter.</a:t>
            </a:r>
          </a:p>
          <a:p>
            <a:r>
              <a:rPr lang="en-GB" dirty="0"/>
              <a:t>(</a:t>
            </a:r>
            <a:r>
              <a:rPr lang="en-GB" dirty="0" smtClean="0"/>
              <a:t>c)	Adjusted </a:t>
            </a:r>
            <a:r>
              <a:rPr lang="en-GB" dirty="0"/>
              <a:t>to include the ONS’s </a:t>
            </a:r>
            <a:r>
              <a:rPr lang="en-GB" u="sng" dirty="0">
                <a:solidFill>
                  <a:srgbClr val="0070C0"/>
                </a:solidFill>
              </a:rPr>
              <a:t>illustrative revised trend for the inward migration of non-EU </a:t>
            </a:r>
            <a:r>
              <a:rPr lang="en-GB" u="sng" dirty="0" smtClean="0">
                <a:solidFill>
                  <a:srgbClr val="0070C0"/>
                </a:solidFill>
              </a:rPr>
              <a:t>students</a:t>
            </a:r>
            <a:r>
              <a:rPr lang="en-GB" dirty="0" smtClean="0">
                <a:solidFill>
                  <a:srgbClr val="0070C0"/>
                </a:solidFill>
              </a:rPr>
              <a:t> </a:t>
            </a:r>
            <a:r>
              <a:rPr lang="en-GB" dirty="0" smtClean="0"/>
              <a:t>which </a:t>
            </a:r>
            <a:r>
              <a:rPr lang="en-GB" dirty="0"/>
              <a:t>accounts for an unusual pattern in the International Passenger Survey. That adjustment is represented by the faded non-EU bars.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7436" y="1371600"/>
            <a:ext cx="6296572" cy="3634442"/>
          </a:xfrm>
          <a:prstGeom prst="rect">
            <a:avLst/>
          </a:prstGeom>
        </p:spPr>
      </p:pic>
    </p:spTree>
    <p:extLst>
      <p:ext uri="{BB962C8B-B14F-4D97-AF65-F5344CB8AC3E}">
        <p14:creationId xmlns:p14="http://schemas.microsoft.com/office/powerpoint/2010/main" val="27144178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3.4 </a:t>
            </a:r>
            <a:r>
              <a:rPr lang="en-GB" dirty="0" smtClean="0"/>
              <a:t>Wage </a:t>
            </a:r>
            <a:r>
              <a:rPr lang="en-GB" dirty="0"/>
              <a:t>growth has remained subdued as the unemployment rate has fallen</a:t>
            </a:r>
          </a:p>
          <a:p>
            <a:pPr lvl="2"/>
            <a:r>
              <a:rPr lang="en-GB" dirty="0"/>
              <a:t>Wage Phillips curve: wage growth and </a:t>
            </a:r>
            <a:r>
              <a:rPr lang="en-GB" dirty="0" smtClean="0"/>
              <a:t>unemployment</a:t>
            </a:r>
            <a:endParaRPr lang="en-GB" dirty="0"/>
          </a:p>
        </p:txBody>
      </p:sp>
      <p:sp>
        <p:nvSpPr>
          <p:cNvPr id="5" name="Text Placeholder 4"/>
          <p:cNvSpPr>
            <a:spLocks noGrp="1"/>
          </p:cNvSpPr>
          <p:nvPr>
            <p:ph type="body" sz="quarter" idx="16"/>
          </p:nvPr>
        </p:nvSpPr>
        <p:spPr/>
        <p:txBody>
          <a:bodyPr/>
          <a:lstStyle/>
          <a:p>
            <a:r>
              <a:rPr lang="en-GB" dirty="0"/>
              <a:t>(</a:t>
            </a:r>
            <a:r>
              <a:rPr lang="en-GB" dirty="0" smtClean="0"/>
              <a:t>a)	Whole-economy </a:t>
            </a:r>
            <a:r>
              <a:rPr lang="en-GB" dirty="0"/>
              <a:t>AWE total pay excluding bonuses and arrears of pay. Percentage change on a year earlier.</a:t>
            </a:r>
          </a:p>
          <a:p>
            <a:r>
              <a:rPr lang="en-GB" dirty="0"/>
              <a:t>(</a:t>
            </a:r>
            <a:r>
              <a:rPr lang="en-GB" dirty="0" smtClean="0"/>
              <a:t>b)	Diamond </a:t>
            </a:r>
            <a:r>
              <a:rPr lang="en-GB" dirty="0"/>
              <a:t>for 2018 Q2 shows Bank staff’s projections, based on data to May.</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1533" y="1371600"/>
            <a:ext cx="6108815" cy="3922785"/>
          </a:xfrm>
          <a:prstGeom prst="rect">
            <a:avLst/>
          </a:prstGeom>
        </p:spPr>
      </p:pic>
    </p:spTree>
    <p:extLst>
      <p:ext uri="{BB962C8B-B14F-4D97-AF65-F5344CB8AC3E}">
        <p14:creationId xmlns:p14="http://schemas.microsoft.com/office/powerpoint/2010/main" val="29546263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100" y="226221"/>
            <a:ext cx="8519391" cy="882143"/>
          </a:xfrm>
        </p:spPr>
        <p:txBody>
          <a:bodyPr/>
          <a:lstStyle/>
          <a:p>
            <a:pPr lvl="1"/>
            <a:r>
              <a:rPr lang="en-GB" b="1" dirty="0" smtClean="0"/>
              <a:t>Chart 3.5 </a:t>
            </a:r>
            <a:r>
              <a:rPr lang="en-GB" dirty="0" smtClean="0"/>
              <a:t>Growth </a:t>
            </a:r>
            <a:r>
              <a:rPr lang="en-GB" dirty="0"/>
              <a:t>in output per head has remained subdued</a:t>
            </a:r>
          </a:p>
          <a:p>
            <a:pPr lvl="2"/>
            <a:r>
              <a:rPr lang="en-GB" dirty="0"/>
              <a:t>Measures of labour </a:t>
            </a:r>
            <a:r>
              <a:rPr lang="en-GB" dirty="0" smtClean="0"/>
              <a:t>productivity</a:t>
            </a:r>
            <a:r>
              <a:rPr lang="en-GB" baseline="30000" dirty="0" smtClean="0"/>
              <a:t>(a</a:t>
            </a:r>
            <a:r>
              <a:rPr lang="en-GB" baseline="30000" dirty="0"/>
              <a:t>)</a:t>
            </a:r>
            <a:endParaRPr lang="en-GB" dirty="0"/>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endParaRPr lang="en-GB" dirty="0"/>
          </a:p>
          <a:p>
            <a:r>
              <a:rPr lang="en-GB" dirty="0"/>
              <a:t>(</a:t>
            </a:r>
            <a:r>
              <a:rPr lang="en-GB" dirty="0" smtClean="0"/>
              <a:t>a)	Output </a:t>
            </a:r>
            <a:r>
              <a:rPr lang="en-GB" dirty="0"/>
              <a:t>is based on the backcast for the final estimate of GDP. Diamonds show Bank staff’s projections for 2018 Q2, based on data to May.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5912" y="1371600"/>
            <a:ext cx="6135637" cy="3634442"/>
          </a:xfrm>
          <a:prstGeom prst="rect">
            <a:avLst/>
          </a:prstGeom>
        </p:spPr>
      </p:pic>
    </p:spTree>
    <p:extLst>
      <p:ext uri="{BB962C8B-B14F-4D97-AF65-F5344CB8AC3E}">
        <p14:creationId xmlns:p14="http://schemas.microsoft.com/office/powerpoint/2010/main" val="27853063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100" y="226221"/>
            <a:ext cx="8519391" cy="882143"/>
          </a:xfrm>
        </p:spPr>
        <p:txBody>
          <a:bodyPr/>
          <a:lstStyle/>
          <a:p>
            <a:pPr lvl="1"/>
            <a:r>
              <a:rPr lang="en-GB" b="1" dirty="0" smtClean="0"/>
              <a:t>Chart 3.6 </a:t>
            </a:r>
            <a:r>
              <a:rPr lang="en-GB" dirty="0" smtClean="0"/>
              <a:t>Subdued </a:t>
            </a:r>
            <a:r>
              <a:rPr lang="en-GB" dirty="0"/>
              <a:t>wage growth is partly due to weaker productivity growth </a:t>
            </a:r>
          </a:p>
          <a:p>
            <a:pPr lvl="2"/>
            <a:r>
              <a:rPr lang="en-GB" dirty="0"/>
              <a:t>The unemployment gap and stylised decomposition of average wage </a:t>
            </a:r>
            <a:r>
              <a:rPr lang="en-GB" dirty="0" smtClean="0"/>
              <a:t>growth</a:t>
            </a:r>
            <a:r>
              <a:rPr lang="en-GB" baseline="30000" dirty="0" smtClean="0"/>
              <a:t>(a)</a:t>
            </a:r>
            <a:endParaRPr lang="en-GB" dirty="0"/>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t>
            </a:r>
            <a:r>
              <a:rPr lang="en-GB" dirty="0" smtClean="0"/>
              <a:t>a)	Faded </a:t>
            </a:r>
            <a:r>
              <a:rPr lang="en-GB" dirty="0"/>
              <a:t>bars/diamonds are projections. The stylised wage decomposition assumes a one-for-one relationship between productivity growth and wage growth over these periods. </a:t>
            </a:r>
          </a:p>
          <a:p>
            <a:r>
              <a:rPr lang="en-GB" dirty="0"/>
              <a:t>(</a:t>
            </a:r>
            <a:r>
              <a:rPr lang="en-GB" dirty="0" smtClean="0"/>
              <a:t>b)	Annual </a:t>
            </a:r>
            <a:r>
              <a:rPr lang="en-GB" dirty="0"/>
              <a:t>whole-economy total AWE growth. </a:t>
            </a:r>
          </a:p>
          <a:p>
            <a:r>
              <a:rPr lang="en-GB" dirty="0"/>
              <a:t>(</a:t>
            </a:r>
            <a:r>
              <a:rPr lang="en-GB" dirty="0" smtClean="0"/>
              <a:t>c)	Difference </a:t>
            </a:r>
            <a:r>
              <a:rPr lang="en-GB" dirty="0"/>
              <a:t>between wage growth and productivity growth. </a:t>
            </a:r>
          </a:p>
          <a:p>
            <a:r>
              <a:rPr lang="en-GB" dirty="0"/>
              <a:t>(</a:t>
            </a:r>
            <a:r>
              <a:rPr lang="en-GB" dirty="0" smtClean="0"/>
              <a:t>d)	Whole-economy </a:t>
            </a:r>
            <a:r>
              <a:rPr lang="en-GB" dirty="0"/>
              <a:t>productivity growth per head, based on the </a:t>
            </a:r>
            <a:r>
              <a:rPr lang="en-GB" dirty="0" err="1"/>
              <a:t>backcast</a:t>
            </a:r>
            <a:r>
              <a:rPr lang="en-GB" dirty="0"/>
              <a:t> of the final estimate of GDP. </a:t>
            </a:r>
          </a:p>
          <a:p>
            <a:r>
              <a:rPr lang="en-GB" dirty="0"/>
              <a:t>(</a:t>
            </a:r>
            <a:r>
              <a:rPr lang="en-GB" dirty="0" smtClean="0"/>
              <a:t>e)	Difference </a:t>
            </a:r>
            <a:r>
              <a:rPr lang="en-GB" dirty="0"/>
              <a:t>between the unemployment rate and Bank staff’s estimate of the medium-term equilibrium unemployment rate. </a:t>
            </a:r>
          </a:p>
          <a:p>
            <a:r>
              <a:rPr lang="en-GB" dirty="0"/>
              <a:t>(</a:t>
            </a:r>
            <a:r>
              <a:rPr lang="en-GB" dirty="0" smtClean="0"/>
              <a:t>f)	Data </a:t>
            </a:r>
            <a:r>
              <a:rPr lang="en-GB" dirty="0"/>
              <a:t>for 2018 Q2 are Bank staff’s projections, based on data to May.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5437" y="1590675"/>
            <a:ext cx="6135637" cy="3842318"/>
          </a:xfrm>
          <a:prstGeom prst="rect">
            <a:avLst/>
          </a:prstGeom>
        </p:spPr>
      </p:pic>
    </p:spTree>
    <p:extLst>
      <p:ext uri="{BB962C8B-B14F-4D97-AF65-F5344CB8AC3E}">
        <p14:creationId xmlns:p14="http://schemas.microsoft.com/office/powerpoint/2010/main" val="16484372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100" y="226221"/>
            <a:ext cx="8519391" cy="882143"/>
          </a:xfrm>
        </p:spPr>
        <p:txBody>
          <a:bodyPr/>
          <a:lstStyle/>
          <a:p>
            <a:pPr lvl="1"/>
            <a:r>
              <a:rPr lang="en-GB" b="1" dirty="0" smtClean="0"/>
              <a:t>Chart 3.7 </a:t>
            </a:r>
            <a:r>
              <a:rPr lang="en-GB" dirty="0" smtClean="0"/>
              <a:t>Pay </a:t>
            </a:r>
            <a:r>
              <a:rPr lang="en-GB" dirty="0"/>
              <a:t>growth has recovered by more for those switching jobs </a:t>
            </a:r>
          </a:p>
          <a:p>
            <a:pPr lvl="2"/>
            <a:r>
              <a:rPr lang="en-GB" dirty="0"/>
              <a:t>Median annual growth rates of </a:t>
            </a:r>
            <a:r>
              <a:rPr lang="en-GB" dirty="0" smtClean="0"/>
              <a:t>pay</a:t>
            </a:r>
            <a:r>
              <a:rPr lang="en-GB" baseline="30000" dirty="0" smtClean="0"/>
              <a:t>(a</a:t>
            </a:r>
            <a:r>
              <a:rPr lang="en-GB" baseline="30000" dirty="0"/>
              <a:t>)</a:t>
            </a:r>
            <a:endParaRPr lang="en-GB" dirty="0"/>
          </a:p>
        </p:txBody>
      </p:sp>
      <p:sp>
        <p:nvSpPr>
          <p:cNvPr id="5" name="Text Placeholder 4"/>
          <p:cNvSpPr>
            <a:spLocks noGrp="1"/>
          </p:cNvSpPr>
          <p:nvPr>
            <p:ph type="body" sz="quarter" idx="16"/>
          </p:nvPr>
        </p:nvSpPr>
        <p:spPr/>
        <p:txBody>
          <a:bodyPr/>
          <a:lstStyle/>
          <a:p>
            <a:r>
              <a:rPr lang="en-GB" dirty="0"/>
              <a:t>Sources: Annual Survey of Hours and Earnings and Bank calculations. </a:t>
            </a:r>
            <a:endParaRPr lang="en-GB" dirty="0" smtClean="0"/>
          </a:p>
          <a:p>
            <a:endParaRPr lang="en-GB" dirty="0"/>
          </a:p>
          <a:p>
            <a:r>
              <a:rPr lang="en-GB" dirty="0"/>
              <a:t>(</a:t>
            </a:r>
            <a:r>
              <a:rPr lang="en-GB" dirty="0" smtClean="0"/>
              <a:t>a)	Pay </a:t>
            </a:r>
            <a:r>
              <a:rPr lang="en-GB" dirty="0"/>
              <a:t>growth is median annual growth rate in April. Based on hourly gross earnings obtained by dividing gross pay in the reference week by total hours worked. Workers moving jobs are defined as workers in employment in consecutive years in a different job. Workers moving employers are defined as workers in employment in consecutive years with a different employer.</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4294" y="1371600"/>
            <a:ext cx="6182576" cy="3634442"/>
          </a:xfrm>
          <a:prstGeom prst="rect">
            <a:avLst/>
          </a:prstGeom>
        </p:spPr>
      </p:pic>
    </p:spTree>
    <p:extLst>
      <p:ext uri="{BB962C8B-B14F-4D97-AF65-F5344CB8AC3E}">
        <p14:creationId xmlns:p14="http://schemas.microsoft.com/office/powerpoint/2010/main" val="19484033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a:t>
            </a:r>
            <a:r>
              <a:rPr lang="en-GB" b="1" dirty="0" smtClean="0"/>
              <a:t>3.8 </a:t>
            </a:r>
            <a:r>
              <a:rPr lang="en-GB" dirty="0" smtClean="0"/>
              <a:t>Indicators </a:t>
            </a:r>
            <a:r>
              <a:rPr lang="en-GB" dirty="0"/>
              <a:t>of pay growth have firmed over the past year</a:t>
            </a:r>
          </a:p>
          <a:p>
            <a:pPr lvl="2"/>
            <a:r>
              <a:rPr lang="en-GB" dirty="0"/>
              <a:t>Private sector regular pay and survey indicators of pay </a:t>
            </a:r>
            <a:r>
              <a:rPr lang="en-GB" dirty="0" smtClean="0"/>
              <a:t>growth</a:t>
            </a:r>
            <a:endParaRPr lang="en-GB" dirty="0"/>
          </a:p>
        </p:txBody>
      </p:sp>
      <p:sp>
        <p:nvSpPr>
          <p:cNvPr id="3" name="Text Placeholder 2"/>
          <p:cNvSpPr>
            <a:spLocks noGrp="1"/>
          </p:cNvSpPr>
          <p:nvPr>
            <p:ph type="body" sz="quarter" idx="16"/>
          </p:nvPr>
        </p:nvSpPr>
        <p:spPr/>
        <p:txBody>
          <a:bodyPr/>
          <a:lstStyle/>
          <a:p>
            <a:r>
              <a:rPr lang="en-GB" dirty="0"/>
              <a:t>Sources: Bank of England, CBI, Chartered Institute of Personnel and Development (CIPD), KPMG/REC/IHS </a:t>
            </a:r>
            <a:r>
              <a:rPr lang="en-GB" dirty="0" err="1"/>
              <a:t>Markit</a:t>
            </a:r>
            <a:r>
              <a:rPr lang="en-GB" dirty="0"/>
              <a:t>, ONS and Bank calculations</a:t>
            </a:r>
            <a:r>
              <a:rPr lang="en-GB" dirty="0" smtClean="0"/>
              <a:t>.</a:t>
            </a:r>
          </a:p>
          <a:p>
            <a:endParaRPr lang="en-GB" dirty="0"/>
          </a:p>
          <a:p>
            <a:r>
              <a:rPr lang="en-GB" dirty="0"/>
              <a:t>(</a:t>
            </a:r>
            <a:r>
              <a:rPr lang="en-GB" dirty="0" smtClean="0"/>
              <a:t>a)	Private </a:t>
            </a:r>
            <a:r>
              <a:rPr lang="en-GB" dirty="0"/>
              <a:t>sector AWE total pay excluding bonuses and arrears of pay. Diamond for 2018 Q2 shows Bank staff’s projection, based on data to May.</a:t>
            </a:r>
          </a:p>
          <a:p>
            <a:r>
              <a:rPr lang="en-GB" dirty="0"/>
              <a:t>(</a:t>
            </a:r>
            <a:r>
              <a:rPr lang="en-GB" dirty="0" smtClean="0"/>
              <a:t>b)	Scaled </a:t>
            </a:r>
            <a:r>
              <a:rPr lang="en-GB" dirty="0"/>
              <a:t>to match the mean and variance of private sector regular pay growth since 2008 Q2.</a:t>
            </a:r>
          </a:p>
          <a:p>
            <a:r>
              <a:rPr lang="en-GB" dirty="0"/>
              <a:t>(</a:t>
            </a:r>
            <a:r>
              <a:rPr lang="en-GB" dirty="0" smtClean="0"/>
              <a:t>c)	Produced </a:t>
            </a:r>
            <a:r>
              <a:rPr lang="en-GB" dirty="0"/>
              <a:t>by weighting together survey indices for the pay of permanent and temporary new placements using employee job shares; quarterly averages.</a:t>
            </a:r>
          </a:p>
          <a:p>
            <a:r>
              <a:rPr lang="en-GB" dirty="0"/>
              <a:t>(</a:t>
            </a:r>
            <a:r>
              <a:rPr lang="en-GB" dirty="0" smtClean="0"/>
              <a:t>d)	Measures </a:t>
            </a:r>
            <a:r>
              <a:rPr lang="en-GB" dirty="0"/>
              <a:t>of expected pay for the year ahead. Produced by weighting together responses for manufacturing, distributive trades, business/consumer/professional services and financial services using employee job shares. Data for financial services are only available since 2009 Q1, and other sectors since 2008 Q2.</a:t>
            </a:r>
          </a:p>
          <a:p>
            <a:r>
              <a:rPr lang="en-GB" dirty="0"/>
              <a:t>(</a:t>
            </a:r>
            <a:r>
              <a:rPr lang="en-GB" dirty="0" smtClean="0"/>
              <a:t>e)	Pay </a:t>
            </a:r>
            <a:r>
              <a:rPr lang="en-GB" dirty="0"/>
              <a:t>increase intentions excluding bonuses over the coming year. Data only available since 2012 and are to 2018 Q1.</a:t>
            </a:r>
          </a:p>
          <a:p>
            <a:r>
              <a:rPr lang="en-GB" dirty="0"/>
              <a:t>(</a:t>
            </a:r>
            <a:r>
              <a:rPr lang="en-GB" dirty="0" smtClean="0"/>
              <a:t>f)	Quarterly </a:t>
            </a:r>
            <a:r>
              <a:rPr lang="en-GB" dirty="0"/>
              <a:t>averages for manufacturing and services weighted together using employee job shares. The scores refer to companies’ labour costs over the past three months compared with the same period a year earlier.</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8010" y="1371600"/>
            <a:ext cx="6122226" cy="3634442"/>
          </a:xfrm>
          <a:prstGeom prst="rect">
            <a:avLst/>
          </a:prstGeom>
        </p:spPr>
      </p:pic>
    </p:spTree>
    <p:extLst>
      <p:ext uri="{BB962C8B-B14F-4D97-AF65-F5344CB8AC3E}">
        <p14:creationId xmlns:p14="http://schemas.microsoft.com/office/powerpoint/2010/main" val="1490268710"/>
      </p:ext>
    </p:extLst>
  </p:cSld>
  <p:clrMapOvr>
    <a:masterClrMapping/>
  </p:clrMapOvr>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2018-05-10T00:00:00</PublishDate>
    <PublishingExpirationDate xmlns="http://schemas.microsoft.com/sharepoint/v3" xsi:nil="true"/>
    <IncludeContentsInIndex xmlns="http://schemas.microsoft.com/sharepoint/v3">true</IncludeContentsInIndex>
    <PublishingStartDate xmlns="http://schemas.microsoft.com/sharepoint/v3">2017-11-02T12:00:00+00:00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a5edd0e9-353e-4089-bcbc-d9218926e91f">
      <Value>15</Value>
    </TaxCatchAll>
    <BOETwoLevelApprovalUnapprovedUrls xmlns="3093D571-876B-405D-9D29-9CB9268274E1"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AF4F16183EA9C0468BCF653F37E8E49E" ma:contentTypeVersion="876" ma:contentTypeDescription="Create a new document." ma:contentTypeScope="" ma:versionID="827ab49393bb548537e6230f99c7eb51">
  <xsd:schema xmlns:xsd="http://www.w3.org/2001/XMLSchema" xmlns:xs="http://www.w3.org/2001/XMLSchema" xmlns:p="http://schemas.microsoft.com/office/2006/metadata/properties" xmlns:ns1="http://schemas.microsoft.com/sharepoint/v3" xmlns:ns2="b67fa5cd-9f58-4c91-ae17-33c31eed239f" xmlns:ns3="a5edd0e9-353e-4089-bcbc-d9218926e91f" xmlns:ns4="A5EDD0E9-353E-4089-BCBC-D9218926E91F" xmlns:ns5="http://schemas.microsoft.com/sharepoint/v3/fields" xmlns:ns6="3093D571-876B-405D-9D29-9CB9268274E1" targetNamespace="http://schemas.microsoft.com/office/2006/metadata/properties" ma:root="true" ma:fieldsID="ad249d56aec574803c3683d2923876f8" ns1:_="" ns2:_="" ns3:_="" ns4:_="" ns5:_="" ns6:_="">
    <xsd:import namespace="http://schemas.microsoft.com/sharepoint/v3"/>
    <xsd:import namespace="b67fa5cd-9f58-4c91-ae17-33c31eed239f"/>
    <xsd:import namespace="a5edd0e9-353e-4089-bcbc-d9218926e91f"/>
    <xsd:import namespace="A5EDD0E9-353E-4089-BCBC-D9218926E91F"/>
    <xsd:import namespace="http://schemas.microsoft.com/sharepoint/v3/fields"/>
    <xsd:import namespace="3093D571-876B-405D-9D29-9CB9268274E1"/>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6" nillable="true" ma:displayName="Replicated" ma:default="1" ma:internalName="Replicated" ma:readOnly="false">
      <xsd:simpleType>
        <xsd:restriction base="dms:Text"/>
      </xsd:simpleType>
    </xsd:element>
    <xsd:element name="BOEReplicateBackwardLinksOnDeployFlag" ma:index="27" nillable="true" ma:displayName="Replicate Backward Links On Deploy" ma:default="0" ma:internalName="Replicate_x0020_Backward_x0020_Links_x0020_On_x0020_Deploy" ma:readOnly="false">
      <xsd:simpleType>
        <xsd:restriction base="dms:Boolean"/>
      </xsd:simpleType>
    </xsd:element>
    <xsd:element name="ContentReviewDate" ma:index="28"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8879b917-e261-45cf-a9d8-7a379b5709b9" ma:termSetId="f722e845-53bc-4304-a021-71ff68974382"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24e5fe3a-2481-4c14-85cb-2566c1d518d1}" ma:internalName="TaxCatchAll" ma:showField="CatchAllData"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24e5fe3a-2481-4c14-85cb-2566c1d518d1}" ma:internalName="TaxCatchAllLabel" ma:readOnly="true" ma:showField="CatchAllDataLabel"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093D571-876B-405D-9D29-9CB9268274E1"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D4A39AD9-F0DF-4C49-B8DC-4830BAFEA464}">
  <ds:schemaRefs>
    <ds:schemaRef ds:uri="3093D571-876B-405D-9D29-9CB9268274E1"/>
    <ds:schemaRef ds:uri="http://schemas.microsoft.com/office/2006/metadata/properties"/>
    <ds:schemaRef ds:uri="a5edd0e9-353e-4089-bcbc-d9218926e91f"/>
    <ds:schemaRef ds:uri="http://purl.org/dc/dcmitype/"/>
    <ds:schemaRef ds:uri="http://purl.org/dc/elements/1.1/"/>
    <ds:schemaRef ds:uri="http://schemas.microsoft.com/office/infopath/2007/PartnerControls"/>
    <ds:schemaRef ds:uri="b67fa5cd-9f58-4c91-ae17-33c31eed239f"/>
    <ds:schemaRef ds:uri="http://www.w3.org/XML/1998/namespace"/>
    <ds:schemaRef ds:uri="http://schemas.openxmlformats.org/package/2006/metadata/core-properties"/>
    <ds:schemaRef ds:uri="http://schemas.microsoft.com/sharepoint/v3/fields"/>
    <ds:schemaRef ds:uri="http://schemas.microsoft.com/office/2006/documentManagement/types"/>
    <ds:schemaRef ds:uri="A5EDD0E9-353E-4089-BCBC-D9218926E91F"/>
    <ds:schemaRef ds:uri="http://schemas.microsoft.com/sharepoint/v3"/>
    <ds:schemaRef ds:uri="http://purl.org/dc/terms/"/>
  </ds:schemaRefs>
</ds:datastoreItem>
</file>

<file path=customXml/itemProps4.xml><?xml version="1.0" encoding="utf-8"?>
<ds:datastoreItem xmlns:ds="http://schemas.openxmlformats.org/officeDocument/2006/customXml" ds:itemID="{2CAAE37B-0A4D-4ED0-9E10-4D73F216CE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a5edd0e9-353e-4089-bcbc-d9218926e91f"/>
    <ds:schemaRef ds:uri="A5EDD0E9-353E-4089-BCBC-D9218926E91F"/>
    <ds:schemaRef ds:uri="http://schemas.microsoft.com/sharepoint/v3/fields"/>
    <ds:schemaRef ds:uri="3093D571-876B-405D-9D29-9CB9268274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IR POWERPOINT TEMPLATE</Template>
  <TotalTime>323</TotalTime>
  <Words>483</Words>
  <Application>Microsoft Office PowerPoint</Application>
  <PresentationFormat>On-screen Show (4:3)</PresentationFormat>
  <Paragraphs>94</Paragraphs>
  <Slides>18</Slides>
  <Notes>1</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IR POWERPOINT TEMPLATE</vt:lpstr>
      <vt:lpstr>Inflation Report August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3: Supply and the labour market</dc:title>
  <dc:subject>Section 4: Cost and prices</dc:subject>
  <dc:creator>Bank of England</dc:creator>
  <cp:keywords/>
  <dc:description/>
  <cp:lastModifiedBy>Clarke, Karen</cp:lastModifiedBy>
  <cp:revision>94</cp:revision>
  <cp:lastPrinted>2018-05-09T09:28:02Z</cp:lastPrinted>
  <dcterms:created xsi:type="dcterms:W3CDTF">2017-08-02T10:09:26Z</dcterms:created>
  <dcterms:modified xsi:type="dcterms:W3CDTF">2018-08-01T19:52:00Z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15;#Inflation Report|5c80c2f4-886d-4955-b2ec-35ac269431e4</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0x010100AF4F16183EA9C0468BCF653F37E8E49E</vt:lpwstr>
  </property>
  <property fmtid="{D5CDD505-2E9C-101B-9397-08002B2CF9AE}" pid="8" name="_SourceUrl">
    <vt:lpwstr/>
  </property>
  <property fmtid="{D5CDD505-2E9C-101B-9397-08002B2CF9AE}" pid="9" name="_SharedFileIndex">
    <vt:lpwstr/>
  </property>
</Properties>
</file>