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15"/>
  </p:notesMasterIdLst>
  <p:sldIdLst>
    <p:sldId id="314" r:id="rId6"/>
    <p:sldId id="318" r:id="rId7"/>
    <p:sldId id="330" r:id="rId8"/>
    <p:sldId id="331" r:id="rId9"/>
    <p:sldId id="332" r:id="rId10"/>
    <p:sldId id="333" r:id="rId11"/>
    <p:sldId id="309" r:id="rId12"/>
    <p:sldId id="328" r:id="rId13"/>
    <p:sldId id="329" r:id="rId14"/>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snapToGrid="0" showGuides="1">
      <p:cViewPr>
        <p:scale>
          <a:sx n="100" d="100"/>
          <a:sy n="100" d="100"/>
        </p:scale>
        <p:origin x="-2646" y="-732"/>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01/08/2018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August </a:t>
            </a:r>
            <a:r>
              <a:rPr lang="en-GB" dirty="0" smtClean="0"/>
              <a:t>2018</a:t>
            </a:r>
            <a:endParaRPr lang="en-GB" dirty="0" smtClean="0"/>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smtClean="0"/>
              <a:t>Costs </a:t>
            </a:r>
            <a:r>
              <a:rPr lang="en-GB" sz="2400" dirty="0" smtClean="0"/>
              <a:t>and prices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4.1 </a:t>
            </a:r>
            <a:r>
              <a:rPr lang="en-GB" dirty="0" smtClean="0"/>
              <a:t>CPI </a:t>
            </a:r>
            <a:r>
              <a:rPr lang="en-GB" dirty="0"/>
              <a:t>inflation is expected to have risen to 2.6% in </a:t>
            </a:r>
            <a:r>
              <a:rPr lang="en-GB" dirty="0" smtClean="0"/>
              <a:t>July, and </a:t>
            </a:r>
            <a:r>
              <a:rPr lang="en-GB" dirty="0"/>
              <a:t>then to fall back from August</a:t>
            </a:r>
            <a:endParaRPr lang="en-GB" dirty="0" smtClean="0"/>
          </a:p>
          <a:p>
            <a:pPr lvl="2"/>
            <a:r>
              <a:rPr lang="en-GB" dirty="0"/>
              <a:t>CPI inflation and Bank staff’s near-term </a:t>
            </a:r>
            <a:r>
              <a:rPr lang="en-GB" dirty="0" smtClean="0"/>
              <a:t>projection</a:t>
            </a:r>
            <a:r>
              <a:rPr lang="en-GB" baseline="30000" dirty="0" smtClean="0"/>
              <a:t>(a)</a:t>
            </a:r>
            <a:endParaRPr lang="en-GB" dirty="0"/>
          </a:p>
        </p:txBody>
      </p:sp>
      <p:sp>
        <p:nvSpPr>
          <p:cNvPr id="5" name="Text Placeholder 4"/>
          <p:cNvSpPr>
            <a:spLocks noGrp="1"/>
          </p:cNvSpPr>
          <p:nvPr>
            <p:ph type="body" sz="quarter" idx="16"/>
          </p:nvPr>
        </p:nvSpPr>
        <p:spPr/>
        <p:txBody>
          <a:bodyPr/>
          <a:lstStyle/>
          <a:p>
            <a:endParaRPr lang="en-GB" dirty="0"/>
          </a:p>
          <a:p>
            <a:r>
              <a:rPr lang="en-GB" dirty="0" smtClean="0"/>
              <a:t>Sources</a:t>
            </a:r>
            <a:r>
              <a:rPr lang="en-GB" dirty="0"/>
              <a:t>: ONS and Bank calculations. </a:t>
            </a:r>
            <a:endParaRPr lang="en-GB" dirty="0" smtClean="0"/>
          </a:p>
          <a:p>
            <a:endParaRPr lang="en-GB" dirty="0"/>
          </a:p>
          <a:p>
            <a:r>
              <a:rPr lang="en-GB" dirty="0"/>
              <a:t>(</a:t>
            </a:r>
            <a:r>
              <a:rPr lang="en-GB" dirty="0" smtClean="0"/>
              <a:t>a)	The </a:t>
            </a:r>
            <a:r>
              <a:rPr lang="en-GB" dirty="0"/>
              <a:t>beige diamonds show Bank staff’s central projection for CPI inflation in April, May and June 2018 at the time of the May </a:t>
            </a:r>
            <a:r>
              <a:rPr lang="en-GB" i="1" dirty="0"/>
              <a:t>Inflation Report</a:t>
            </a:r>
            <a:r>
              <a:rPr lang="en-GB" dirty="0"/>
              <a:t>. The red diamonds show the current staff projection for July, August and September 2018. The bands on each side of the diamonds show the root mean squared error of the projections for CPI inflation one, two and three months ahead made since 2004.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0000" y="1620000"/>
            <a:ext cx="6135637" cy="3869140"/>
          </a:xfrm>
          <a:prstGeom prst="rect">
            <a:avLst/>
          </a:prstGeom>
        </p:spPr>
      </p:pic>
    </p:spTree>
    <p:extLst>
      <p:ext uri="{BB962C8B-B14F-4D97-AF65-F5344CB8AC3E}">
        <p14:creationId xmlns:p14="http://schemas.microsoft.com/office/powerpoint/2010/main" val="19223358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4.2 </a:t>
            </a:r>
            <a:r>
              <a:rPr lang="en-GB" dirty="0"/>
              <a:t>Inflation is expected to fall during 2018 H2 as the</a:t>
            </a:r>
          </a:p>
          <a:p>
            <a:pPr lvl="1"/>
            <a:r>
              <a:rPr lang="en-GB" dirty="0"/>
              <a:t>contribution from fuels diminishes</a:t>
            </a:r>
            <a:endParaRPr lang="en-GB" dirty="0" smtClean="0"/>
          </a:p>
          <a:p>
            <a:pPr lvl="2"/>
            <a:r>
              <a:rPr lang="en-GB" dirty="0"/>
              <a:t>Contributions to CPI inflation</a:t>
            </a:r>
            <a:r>
              <a:rPr lang="en-GB" baseline="30000" dirty="0" smtClean="0"/>
              <a:t>(a)</a:t>
            </a:r>
            <a:endParaRPr lang="en-GB" dirty="0"/>
          </a:p>
        </p:txBody>
      </p:sp>
      <p:sp>
        <p:nvSpPr>
          <p:cNvPr id="5" name="Text Placeholder 4"/>
          <p:cNvSpPr>
            <a:spLocks noGrp="1"/>
          </p:cNvSpPr>
          <p:nvPr>
            <p:ph type="body" sz="quarter" idx="16"/>
          </p:nvPr>
        </p:nvSpPr>
        <p:spPr/>
        <p:txBody>
          <a:bodyPr/>
          <a:lstStyle/>
          <a:p>
            <a:endParaRPr lang="en-GB" dirty="0"/>
          </a:p>
          <a:p>
            <a:r>
              <a:rPr lang="en-GB" dirty="0"/>
              <a:t> Sources: Bloomberg Finance L.P., Department for Business, Energy and Industrial Strategy, ONS and Bank calculations. </a:t>
            </a:r>
            <a:endParaRPr lang="en-GB" dirty="0" smtClean="0"/>
          </a:p>
          <a:p>
            <a:endParaRPr lang="en-GB" dirty="0"/>
          </a:p>
          <a:p>
            <a:r>
              <a:rPr lang="en-GB" dirty="0"/>
              <a:t>(</a:t>
            </a:r>
            <a:r>
              <a:rPr lang="en-GB" dirty="0" smtClean="0"/>
              <a:t>a)	Contributions </a:t>
            </a:r>
            <a:r>
              <a:rPr lang="en-GB" dirty="0"/>
              <a:t>to annual CPI inflation. Figures in parentheses are CPI basket weights in 2018 and may not sum to 100 due to rounding. </a:t>
            </a:r>
          </a:p>
          <a:p>
            <a:r>
              <a:rPr lang="en-GB" dirty="0"/>
              <a:t>(</a:t>
            </a:r>
            <a:r>
              <a:rPr lang="en-GB" dirty="0" smtClean="0"/>
              <a:t>b)	Difference </a:t>
            </a:r>
            <a:r>
              <a:rPr lang="en-GB" dirty="0"/>
              <a:t>between CPI inflation and the other contributions identified in the chart. </a:t>
            </a:r>
          </a:p>
          <a:p>
            <a:r>
              <a:rPr lang="en-GB" dirty="0"/>
              <a:t>(</a:t>
            </a:r>
            <a:r>
              <a:rPr lang="en-GB" dirty="0" smtClean="0"/>
              <a:t>c)	Bank </a:t>
            </a:r>
            <a:r>
              <a:rPr lang="en-GB" dirty="0"/>
              <a:t>staff’s projection. Fuels and lubricants estimates use Department for Business, Energy and Industrial Strategy petrol price data for July 2018 and are then based on the </a:t>
            </a:r>
            <a:r>
              <a:rPr lang="en-GB" dirty="0" smtClean="0"/>
              <a:t/>
            </a:r>
            <a:br>
              <a:rPr lang="en-GB" dirty="0" smtClean="0"/>
            </a:br>
            <a:r>
              <a:rPr lang="en-GB" dirty="0" smtClean="0"/>
              <a:t>August </a:t>
            </a:r>
            <a:r>
              <a:rPr lang="en-GB" dirty="0"/>
              <a:t>2018 </a:t>
            </a:r>
            <a:r>
              <a:rPr lang="en-GB" i="1" dirty="0"/>
              <a:t>Inflation Report </a:t>
            </a:r>
            <a:r>
              <a:rPr lang="en-GB" dirty="0"/>
              <a:t>sterling oil futures curve, shown in </a:t>
            </a:r>
            <a:r>
              <a:rPr lang="en-GB" b="1" dirty="0"/>
              <a:t>Chart 4.3</a:t>
            </a:r>
            <a:r>
              <a:rPr lang="en-GB" dirty="0"/>
              <a:t>.</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0000" y="1620000"/>
            <a:ext cx="6128932" cy="3869140"/>
          </a:xfrm>
          <a:prstGeom prst="rect">
            <a:avLst/>
          </a:prstGeom>
        </p:spPr>
      </p:pic>
    </p:spTree>
    <p:extLst>
      <p:ext uri="{BB962C8B-B14F-4D97-AF65-F5344CB8AC3E}">
        <p14:creationId xmlns:p14="http://schemas.microsoft.com/office/powerpoint/2010/main" val="3905128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4.3 </a:t>
            </a:r>
            <a:r>
              <a:rPr lang="en-GB" dirty="0"/>
              <a:t>Sterling wholesale energy prices have risen further </a:t>
            </a:r>
            <a:r>
              <a:rPr lang="en-GB" dirty="0" smtClean="0"/>
              <a:t>in recent months</a:t>
            </a:r>
          </a:p>
          <a:p>
            <a:pPr lvl="2"/>
            <a:r>
              <a:rPr lang="en-GB" dirty="0"/>
              <a:t>Sterling oil and wholesale gas </a:t>
            </a:r>
            <a:r>
              <a:rPr lang="en-GB" dirty="0" smtClean="0"/>
              <a:t>prices</a:t>
            </a:r>
            <a:endParaRPr lang="en-GB" dirty="0"/>
          </a:p>
        </p:txBody>
      </p:sp>
      <p:sp>
        <p:nvSpPr>
          <p:cNvPr id="5" name="Text Placeholder 4"/>
          <p:cNvSpPr>
            <a:spLocks noGrp="1"/>
          </p:cNvSpPr>
          <p:nvPr>
            <p:ph type="body" sz="quarter" idx="16"/>
          </p:nvPr>
        </p:nvSpPr>
        <p:spPr/>
        <p:txBody>
          <a:bodyPr/>
          <a:lstStyle/>
          <a:p>
            <a:r>
              <a:rPr lang="en-GB" dirty="0"/>
              <a:t>Sources: Bank of England, Bloomberg Finance L.P., Thomson Reuters </a:t>
            </a:r>
            <a:r>
              <a:rPr lang="en-GB" dirty="0" err="1"/>
              <a:t>Datastream</a:t>
            </a:r>
            <a:r>
              <a:rPr lang="en-GB" dirty="0"/>
              <a:t> and Bank calculations. </a:t>
            </a:r>
            <a:endParaRPr lang="en-GB" dirty="0" smtClean="0"/>
          </a:p>
          <a:p>
            <a:endParaRPr lang="en-GB" dirty="0"/>
          </a:p>
          <a:p>
            <a:r>
              <a:rPr lang="en-GB" dirty="0"/>
              <a:t>(</a:t>
            </a:r>
            <a:r>
              <a:rPr lang="en-GB" dirty="0" smtClean="0"/>
              <a:t>a)	Fifteen </a:t>
            </a:r>
            <a:r>
              <a:rPr lang="en-GB" dirty="0"/>
              <a:t>working day averages to 2 May and 25 July 2018 respectively. </a:t>
            </a:r>
          </a:p>
          <a:p>
            <a:r>
              <a:rPr lang="en-GB" dirty="0"/>
              <a:t>(</a:t>
            </a:r>
            <a:r>
              <a:rPr lang="en-GB" dirty="0" smtClean="0"/>
              <a:t>b)	US </a:t>
            </a:r>
            <a:r>
              <a:rPr lang="en-GB" dirty="0"/>
              <a:t>dollar Brent forward prices for delivery in 10–25 days’ time converted into sterling. </a:t>
            </a:r>
          </a:p>
          <a:p>
            <a:r>
              <a:rPr lang="en-GB" dirty="0"/>
              <a:t>(</a:t>
            </a:r>
            <a:r>
              <a:rPr lang="en-GB" dirty="0" smtClean="0"/>
              <a:t>c)	One-day </a:t>
            </a:r>
            <a:r>
              <a:rPr lang="en-GB" dirty="0"/>
              <a:t>forward price of UK natural gas.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4000" y="1620000"/>
            <a:ext cx="6537973" cy="3641147"/>
          </a:xfrm>
          <a:prstGeom prst="rect">
            <a:avLst/>
          </a:prstGeom>
        </p:spPr>
      </p:pic>
    </p:spTree>
    <p:extLst>
      <p:ext uri="{BB962C8B-B14F-4D97-AF65-F5344CB8AC3E}">
        <p14:creationId xmlns:p14="http://schemas.microsoft.com/office/powerpoint/2010/main" val="15295587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4.4 </a:t>
            </a:r>
            <a:r>
              <a:rPr lang="en-GB" dirty="0"/>
              <a:t>Import price inflation has fallen back from previously</a:t>
            </a:r>
          </a:p>
          <a:p>
            <a:pPr lvl="1"/>
            <a:r>
              <a:rPr lang="en-GB" dirty="0"/>
              <a:t>elevated </a:t>
            </a:r>
            <a:r>
              <a:rPr lang="en-GB" dirty="0" smtClean="0"/>
              <a:t>rates</a:t>
            </a:r>
          </a:p>
          <a:p>
            <a:pPr lvl="2"/>
            <a:r>
              <a:rPr lang="en-GB" dirty="0"/>
              <a:t>Import prices and foreign export prices</a:t>
            </a:r>
            <a:r>
              <a:rPr lang="en-GB" baseline="30000" dirty="0" smtClean="0"/>
              <a:t>(a)</a:t>
            </a:r>
            <a:endParaRPr lang="en-GB" dirty="0"/>
          </a:p>
        </p:txBody>
      </p:sp>
      <p:sp>
        <p:nvSpPr>
          <p:cNvPr id="5" name="Text Placeholder 4"/>
          <p:cNvSpPr>
            <a:spLocks noGrp="1"/>
          </p:cNvSpPr>
          <p:nvPr>
            <p:ph type="body" sz="quarter" idx="16"/>
          </p:nvPr>
        </p:nvSpPr>
        <p:spPr/>
        <p:txBody>
          <a:bodyPr/>
          <a:lstStyle/>
          <a:p>
            <a:r>
              <a:rPr lang="en-GB" dirty="0"/>
              <a:t>Sources: Bank of England, CEIC, Eurostat, ONS, Thomson Reuters </a:t>
            </a:r>
            <a:r>
              <a:rPr lang="en-GB" dirty="0" err="1"/>
              <a:t>Datastream</a:t>
            </a:r>
            <a:r>
              <a:rPr lang="en-GB" dirty="0"/>
              <a:t> and Bank calculations. </a:t>
            </a:r>
            <a:endParaRPr lang="en-GB" dirty="0" smtClean="0"/>
          </a:p>
          <a:p>
            <a:endParaRPr lang="en-GB" dirty="0"/>
          </a:p>
          <a:p>
            <a:r>
              <a:rPr lang="en-GB" dirty="0"/>
              <a:t>(</a:t>
            </a:r>
            <a:r>
              <a:rPr lang="en-GB" dirty="0" smtClean="0"/>
              <a:t>a)	The </a:t>
            </a:r>
            <a:r>
              <a:rPr lang="en-GB" dirty="0"/>
              <a:t>diamonds show Bank staff’s projections for 2018 Q2. </a:t>
            </a:r>
          </a:p>
          <a:p>
            <a:r>
              <a:rPr lang="en-GB" dirty="0"/>
              <a:t>(</a:t>
            </a:r>
            <a:r>
              <a:rPr lang="en-GB" dirty="0" smtClean="0"/>
              <a:t>b)	Domestic </a:t>
            </a:r>
            <a:r>
              <a:rPr lang="en-GB" dirty="0"/>
              <a:t>currency non-oil export prices as defined in footnote (d), divided by the sterling effective exchange rate index. </a:t>
            </a:r>
          </a:p>
          <a:p>
            <a:r>
              <a:rPr lang="en-GB" dirty="0"/>
              <a:t>(</a:t>
            </a:r>
            <a:r>
              <a:rPr lang="en-GB" dirty="0" smtClean="0"/>
              <a:t>c)	UK </a:t>
            </a:r>
            <a:r>
              <a:rPr lang="en-GB" dirty="0"/>
              <a:t>goods and services import deflator excluding fuels and the impact of </a:t>
            </a:r>
            <a:r>
              <a:rPr lang="en-GB" dirty="0" smtClean="0"/>
              <a:t>MTI fraud</a:t>
            </a:r>
            <a:r>
              <a:rPr lang="en-GB" dirty="0"/>
              <a:t>. </a:t>
            </a:r>
          </a:p>
          <a:p>
            <a:r>
              <a:rPr lang="en-GB" dirty="0"/>
              <a:t>(</a:t>
            </a:r>
            <a:r>
              <a:rPr lang="en-GB" dirty="0" smtClean="0"/>
              <a:t>d)	Domestic </a:t>
            </a:r>
            <a:r>
              <a:rPr lang="en-GB" dirty="0"/>
              <a:t>currency non-oil export prices of goods and services of 51 countries weighted according to their shares in UK imports. The sample excludes major oil exporters. </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0000" y="1620000"/>
            <a:ext cx="6195988" cy="3627736"/>
          </a:xfrm>
          <a:prstGeom prst="rect">
            <a:avLst/>
          </a:prstGeom>
        </p:spPr>
      </p:pic>
    </p:spTree>
    <p:extLst>
      <p:ext uri="{BB962C8B-B14F-4D97-AF65-F5344CB8AC3E}">
        <p14:creationId xmlns:p14="http://schemas.microsoft.com/office/powerpoint/2010/main" val="11351381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4.5 </a:t>
            </a:r>
            <a:r>
              <a:rPr lang="en-GB" dirty="0"/>
              <a:t>Core services inflation has been subdued, but labour</a:t>
            </a:r>
          </a:p>
          <a:p>
            <a:pPr lvl="1"/>
            <a:r>
              <a:rPr lang="en-GB" dirty="0"/>
              <a:t>cost growth has picked </a:t>
            </a:r>
            <a:r>
              <a:rPr lang="en-GB" dirty="0" smtClean="0"/>
              <a:t>up</a:t>
            </a:r>
          </a:p>
          <a:p>
            <a:pPr lvl="2"/>
            <a:r>
              <a:rPr lang="en-GB" dirty="0"/>
              <a:t>Measures of domestically generated inflation</a:t>
            </a:r>
            <a:r>
              <a:rPr lang="en-GB" baseline="30000" dirty="0" smtClean="0"/>
              <a:t>(a)</a:t>
            </a:r>
            <a:endParaRPr lang="en-GB" dirty="0"/>
          </a:p>
        </p:txBody>
      </p:sp>
      <p:sp>
        <p:nvSpPr>
          <p:cNvPr id="5" name="Text Placeholder 4"/>
          <p:cNvSpPr>
            <a:spLocks noGrp="1"/>
          </p:cNvSpPr>
          <p:nvPr>
            <p:ph type="body" sz="quarter" idx="16"/>
          </p:nvPr>
        </p:nvSpPr>
        <p:spPr/>
        <p:txBody>
          <a:bodyPr/>
          <a:lstStyle/>
          <a:p>
            <a:r>
              <a:rPr lang="en-GB" dirty="0"/>
              <a:t>Sources: ONS and Bank calculations. </a:t>
            </a:r>
            <a:endParaRPr lang="en-GB" dirty="0" smtClean="0"/>
          </a:p>
          <a:p>
            <a:endParaRPr lang="en-GB" dirty="0"/>
          </a:p>
          <a:p>
            <a:r>
              <a:rPr lang="en-GB" dirty="0"/>
              <a:t>(</a:t>
            </a:r>
            <a:r>
              <a:rPr lang="en-GB" dirty="0" smtClean="0"/>
              <a:t>a)	Unit </a:t>
            </a:r>
            <a:r>
              <a:rPr lang="en-GB" dirty="0"/>
              <a:t>labour costs are whole-economy labour costs (including self-employment income) divided by real GDP, and unit wage costs are wages and salaries and self-employment income divided by real GDP; both based on the </a:t>
            </a:r>
            <a:r>
              <a:rPr lang="en-GB" dirty="0" err="1"/>
              <a:t>backcast</a:t>
            </a:r>
            <a:r>
              <a:rPr lang="en-GB" dirty="0"/>
              <a:t> of the final estimate of GDP. Core services CPI excludes airfares, package holidays, education and VAT; where Bank staff have adjusted for the rate of VAT there is uncertainty around the precise impact of those changes. All data are quarterly and up to 2018 Q1, except services PPI which are to 2018 Q2 and core services CPI which are quarterly averages of monthly data up to 2018 Q2.</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9169" y="1484374"/>
            <a:ext cx="5529205" cy="4245314"/>
          </a:xfrm>
          <a:prstGeom prst="rect">
            <a:avLst/>
          </a:prstGeom>
        </p:spPr>
      </p:pic>
    </p:spTree>
    <p:extLst>
      <p:ext uri="{BB962C8B-B14F-4D97-AF65-F5344CB8AC3E}">
        <p14:creationId xmlns:p14="http://schemas.microsoft.com/office/powerpoint/2010/main" val="20063815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292099" y="226222"/>
            <a:ext cx="8519391" cy="431004"/>
          </a:xfrm>
        </p:spPr>
        <p:txBody>
          <a:bodyPr/>
          <a:lstStyle/>
          <a:p>
            <a:pPr lvl="1"/>
            <a:r>
              <a:rPr lang="en-GB" b="1" dirty="0"/>
              <a:t>Table </a:t>
            </a:r>
            <a:r>
              <a:rPr lang="en-GB" b="1" dirty="0" smtClean="0"/>
              <a:t>4.A  </a:t>
            </a:r>
            <a:r>
              <a:rPr lang="en-GB" dirty="0">
                <a:solidFill>
                  <a:schemeClr val="tx1"/>
                </a:solidFill>
              </a:rPr>
              <a:t>Monitoring the MPC’s key judgements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8000" y="1116000"/>
            <a:ext cx="6967132" cy="4244654"/>
          </a:xfrm>
          <a:prstGeom prst="rect">
            <a:avLst/>
          </a:prstGeom>
        </p:spPr>
      </p:pic>
    </p:spTree>
    <p:extLst>
      <p:ext uri="{BB962C8B-B14F-4D97-AF65-F5344CB8AC3E}">
        <p14:creationId xmlns:p14="http://schemas.microsoft.com/office/powerpoint/2010/main" val="29581416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pPr lvl="1"/>
            <a:r>
              <a:rPr lang="en-GB" b="1" dirty="0" smtClean="0"/>
              <a:t>Table 4.B</a:t>
            </a:r>
            <a:r>
              <a:rPr lang="en-GB" dirty="0" smtClean="0"/>
              <a:t> </a:t>
            </a:r>
            <a:r>
              <a:rPr lang="en-GB" dirty="0">
                <a:solidFill>
                  <a:schemeClr val="tx1"/>
                </a:solidFill>
              </a:rPr>
              <a:t>Indicators of inflation </a:t>
            </a:r>
            <a:r>
              <a:rPr lang="en-GB" dirty="0" smtClean="0">
                <a:solidFill>
                  <a:schemeClr val="tx1"/>
                </a:solidFill>
              </a:rPr>
              <a:t>expectations</a:t>
            </a:r>
            <a:r>
              <a:rPr lang="en-GB" sz="2000" baseline="30000" dirty="0" smtClean="0">
                <a:solidFill>
                  <a:schemeClr val="tx1"/>
                </a:solidFill>
              </a:rPr>
              <a:t>(a</a:t>
            </a:r>
            <a:r>
              <a:rPr lang="en-GB" sz="2000" baseline="30000" dirty="0">
                <a:solidFill>
                  <a:schemeClr val="tx1"/>
                </a:solidFill>
              </a:rPr>
              <a:t>)</a:t>
            </a:r>
            <a:endParaRPr lang="en-GB" sz="2000" dirty="0">
              <a:solidFill>
                <a:schemeClr val="tx1"/>
              </a:solidFill>
            </a:endParaRPr>
          </a:p>
          <a:p>
            <a:pPr lvl="1"/>
            <a:endParaRPr lang="en-GB" dirty="0" smtClean="0">
              <a:solidFill>
                <a:schemeClr val="tx1"/>
              </a:solidFill>
            </a:endParaRPr>
          </a:p>
          <a:p>
            <a:pPr lvl="1"/>
            <a:endParaRPr lang="en-GB" dirty="0">
              <a:solidFill>
                <a:schemeClr val="tx1"/>
              </a:solidFill>
            </a:endParaRPr>
          </a:p>
        </p:txBody>
      </p:sp>
      <p:sp>
        <p:nvSpPr>
          <p:cNvPr id="3" name="Text Placeholder 2"/>
          <p:cNvSpPr>
            <a:spLocks noGrp="1"/>
          </p:cNvSpPr>
          <p:nvPr>
            <p:ph type="body" sz="quarter" idx="16"/>
          </p:nvPr>
        </p:nvSpPr>
        <p:spPr>
          <a:xfrm>
            <a:off x="292099" y="5076826"/>
            <a:ext cx="8689975" cy="1781176"/>
          </a:xfrm>
        </p:spPr>
        <p:txBody>
          <a:bodyPr/>
          <a:lstStyle/>
          <a:p>
            <a:r>
              <a:rPr lang="en-GB" dirty="0"/>
              <a:t>Sources: Bank of England, Barclays Capital, Bloomberg Finance L.P., CBI (all rights reserved), Citigroup, </a:t>
            </a:r>
            <a:r>
              <a:rPr lang="en-GB" dirty="0" err="1"/>
              <a:t>GfK</a:t>
            </a:r>
            <a:r>
              <a:rPr lang="en-GB" dirty="0"/>
              <a:t>, ONS, TNS, </a:t>
            </a:r>
            <a:r>
              <a:rPr lang="en-GB" dirty="0" err="1"/>
              <a:t>YouGov</a:t>
            </a:r>
            <a:r>
              <a:rPr lang="en-GB" dirty="0"/>
              <a:t> and Bank calculations. </a:t>
            </a:r>
            <a:endParaRPr lang="en-GB" dirty="0" smtClean="0"/>
          </a:p>
          <a:p>
            <a:endParaRPr lang="en-GB" dirty="0"/>
          </a:p>
          <a:p>
            <a:r>
              <a:rPr lang="en-GB" dirty="0"/>
              <a:t>(</a:t>
            </a:r>
            <a:r>
              <a:rPr lang="en-GB" dirty="0" smtClean="0"/>
              <a:t>a)	Data </a:t>
            </a:r>
            <a:r>
              <a:rPr lang="en-GB" dirty="0"/>
              <a:t>are not seasonally adjusted. </a:t>
            </a:r>
          </a:p>
          <a:p>
            <a:r>
              <a:rPr lang="en-GB" dirty="0"/>
              <a:t>(</a:t>
            </a:r>
            <a:r>
              <a:rPr lang="en-GB" dirty="0" smtClean="0"/>
              <a:t>b)	Dates </a:t>
            </a:r>
            <a:r>
              <a:rPr lang="en-GB" dirty="0"/>
              <a:t>in parentheses indicate start date of the data series if after 2000. </a:t>
            </a:r>
          </a:p>
          <a:p>
            <a:r>
              <a:rPr lang="en-GB" dirty="0"/>
              <a:t>(</a:t>
            </a:r>
            <a:r>
              <a:rPr lang="en-GB" dirty="0" smtClean="0"/>
              <a:t>c)	Financial </a:t>
            </a:r>
            <a:r>
              <a:rPr lang="en-GB" dirty="0"/>
              <a:t>markets data are averages to 25 July 2018. </a:t>
            </a:r>
            <a:r>
              <a:rPr lang="en-GB" dirty="0" err="1"/>
              <a:t>YouGov</a:t>
            </a:r>
            <a:r>
              <a:rPr lang="en-GB" dirty="0"/>
              <a:t>/Citigroup data are for July. </a:t>
            </a:r>
          </a:p>
          <a:p>
            <a:r>
              <a:rPr lang="en-GB" dirty="0"/>
              <a:t>(</a:t>
            </a:r>
            <a:r>
              <a:rPr lang="en-GB" dirty="0" smtClean="0"/>
              <a:t>d)	The </a:t>
            </a:r>
            <a:r>
              <a:rPr lang="en-GB" dirty="0"/>
              <a:t>household surveys ask about expected changes in prices but do not reference a specific price index. The measures are based on the median estimated price change. </a:t>
            </a:r>
          </a:p>
          <a:p>
            <a:r>
              <a:rPr lang="en-GB" dirty="0"/>
              <a:t>(e) </a:t>
            </a:r>
            <a:r>
              <a:rPr lang="en-GB" dirty="0" smtClean="0"/>
              <a:t>	In </a:t>
            </a:r>
            <a:r>
              <a:rPr lang="en-GB" dirty="0"/>
              <a:t>2016 Q1, the survey provider changed from </a:t>
            </a:r>
            <a:r>
              <a:rPr lang="en-GB" dirty="0" err="1"/>
              <a:t>GfK</a:t>
            </a:r>
            <a:r>
              <a:rPr lang="en-GB" dirty="0"/>
              <a:t> to TNS. </a:t>
            </a:r>
          </a:p>
          <a:p>
            <a:r>
              <a:rPr lang="en-GB" dirty="0"/>
              <a:t>(f) </a:t>
            </a:r>
            <a:r>
              <a:rPr lang="en-GB" dirty="0" smtClean="0"/>
              <a:t>	CBI </a:t>
            </a:r>
            <a:r>
              <a:rPr lang="en-GB" dirty="0"/>
              <a:t>data for the distributive trade sector. Companies are asked about the expected percentage price change over the coming 12 months in the markets in which they compete. </a:t>
            </a:r>
            <a:r>
              <a:rPr lang="en-GB" dirty="0" smtClean="0"/>
              <a:t/>
            </a:r>
            <a:br>
              <a:rPr lang="en-GB" dirty="0" smtClean="0"/>
            </a:br>
            <a:r>
              <a:rPr lang="en-GB" dirty="0" smtClean="0"/>
              <a:t>The </a:t>
            </a:r>
            <a:r>
              <a:rPr lang="en-GB" dirty="0"/>
              <a:t>2018 Q1 data point was pushed up significantly by one response. </a:t>
            </a:r>
          </a:p>
          <a:p>
            <a:r>
              <a:rPr lang="en-GB" dirty="0"/>
              <a:t>(g) </a:t>
            </a:r>
            <a:r>
              <a:rPr lang="en-GB" dirty="0" smtClean="0"/>
              <a:t>	Instantaneous </a:t>
            </a:r>
            <a:r>
              <a:rPr lang="en-GB" dirty="0"/>
              <a:t>RPI inflation one and three years ahead and five-year RPI inflation five years ahead, implied from swaps. </a:t>
            </a:r>
          </a:p>
          <a:p>
            <a:r>
              <a:rPr lang="en-GB" dirty="0"/>
              <a:t>(h) </a:t>
            </a:r>
            <a:r>
              <a:rPr lang="en-GB" dirty="0" smtClean="0"/>
              <a:t>	Bank’s </a:t>
            </a:r>
            <a:r>
              <a:rPr lang="en-GB" dirty="0"/>
              <a:t>survey of external forecasters. Inflation rate three years ahead.</a:t>
            </a:r>
            <a:endParaRPr lang="en-GB" dirty="0" smtClean="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8040" y="612774"/>
            <a:ext cx="3781809" cy="4705527"/>
          </a:xfrm>
          <a:prstGeom prst="rect">
            <a:avLst/>
          </a:prstGeom>
        </p:spPr>
      </p:pic>
    </p:spTree>
    <p:extLst>
      <p:ext uri="{BB962C8B-B14F-4D97-AF65-F5344CB8AC3E}">
        <p14:creationId xmlns:p14="http://schemas.microsoft.com/office/powerpoint/2010/main" val="2504846076"/>
      </p:ext>
    </p:extLst>
  </p:cSld>
  <p:clrMapOvr>
    <a:masterClrMapping/>
  </p:clrMapOvr>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2017-11-02T00:00:00+00:00</PublishDate>
    <PublishingExpirationDate xmlns="http://schemas.microsoft.com/sharepoint/v3" xsi:nil="true"/>
    <IncludeContentsInIndex xmlns="http://schemas.microsoft.com/sharepoint/v3">true</IncludeContentsInIndex>
    <PublishingStartDate xmlns="http://schemas.microsoft.com/sharepoint/v3">2017-11-02T12:00:00+00:00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a5edd0e9-353e-4089-bcbc-d9218926e91f">
      <Value>15</Value>
    </TaxCatchAll>
    <BOETwoLevelApprovalUnapprovedUrls xmlns="3093D571-876B-405D-9D29-9CB9268274E1"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AF4F16183EA9C0468BCF653F37E8E49E" ma:contentTypeVersion="876" ma:contentTypeDescription="Create a new document." ma:contentTypeScope="" ma:versionID="827ab49393bb548537e6230f99c7eb51">
  <xsd:schema xmlns:xsd="http://www.w3.org/2001/XMLSchema" xmlns:xs="http://www.w3.org/2001/XMLSchema" xmlns:p="http://schemas.microsoft.com/office/2006/metadata/properties" xmlns:ns1="http://schemas.microsoft.com/sharepoint/v3" xmlns:ns2="b67fa5cd-9f58-4c91-ae17-33c31eed239f" xmlns:ns3="a5edd0e9-353e-4089-bcbc-d9218926e91f" xmlns:ns4="A5EDD0E9-353E-4089-BCBC-D9218926E91F" xmlns:ns5="http://schemas.microsoft.com/sharepoint/v3/fields" xmlns:ns6="3093D571-876B-405D-9D29-9CB9268274E1" targetNamespace="http://schemas.microsoft.com/office/2006/metadata/properties" ma:root="true" ma:fieldsID="ad249d56aec574803c3683d2923876f8" ns1:_="" ns2:_="" ns3:_="" ns4:_="" ns5:_="" ns6:_="">
    <xsd:import namespace="http://schemas.microsoft.com/sharepoint/v3"/>
    <xsd:import namespace="b67fa5cd-9f58-4c91-ae17-33c31eed239f"/>
    <xsd:import namespace="a5edd0e9-353e-4089-bcbc-d9218926e91f"/>
    <xsd:import namespace="A5EDD0E9-353E-4089-BCBC-D9218926E91F"/>
    <xsd:import namespace="http://schemas.microsoft.com/sharepoint/v3/fields"/>
    <xsd:import namespace="3093D571-876B-405D-9D29-9CB9268274E1"/>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6" nillable="true" ma:displayName="Replicated" ma:default="1" ma:internalName="Replicated" ma:readOnly="false">
      <xsd:simpleType>
        <xsd:restriction base="dms:Text"/>
      </xsd:simpleType>
    </xsd:element>
    <xsd:element name="BOEReplicateBackwardLinksOnDeployFlag" ma:index="27" nillable="true" ma:displayName="Replicate Backward Links On Deploy" ma:default="0" ma:internalName="Replicate_x0020_Backward_x0020_Links_x0020_On_x0020_Deploy" ma:readOnly="false">
      <xsd:simpleType>
        <xsd:restriction base="dms:Boolean"/>
      </xsd:simpleType>
    </xsd:element>
    <xsd:element name="ContentReviewDate" ma:index="28"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8879b917-e261-45cf-a9d8-7a379b5709b9" ma:termSetId="f722e845-53bc-4304-a021-71ff68974382"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24e5fe3a-2481-4c14-85cb-2566c1d518d1}" ma:internalName="TaxCatchAll" ma:showField="CatchAllData"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5EDD0E9-353E-4089-BCBC-D9218926E91F"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24e5fe3a-2481-4c14-85cb-2566c1d518d1}" ma:internalName="TaxCatchAllLabel" ma:readOnly="true" ma:showField="CatchAllDataLabel" ma:web="a5edd0e9-353e-4089-bcbc-d9218926e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093D571-876B-405D-9D29-9CB9268274E1"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2.xml><?xml version="1.0" encoding="utf-8"?>
<ds:datastoreItem xmlns:ds="http://schemas.openxmlformats.org/officeDocument/2006/customXml" ds:itemID="{5A747499-D055-4494-BECF-CC0DD689BDE0}">
  <ds:schemaRefs>
    <ds:schemaRef ds:uri="http://schemas.microsoft.com/office/2006/metadata/longProperties"/>
  </ds:schemaRefs>
</ds:datastoreItem>
</file>

<file path=customXml/itemProps3.xml><?xml version="1.0" encoding="utf-8"?>
<ds:datastoreItem xmlns:ds="http://schemas.openxmlformats.org/officeDocument/2006/customXml" ds:itemID="{D4A39AD9-F0DF-4C49-B8DC-4830BAFEA464}">
  <ds:schemaRefs>
    <ds:schemaRef ds:uri="http://www.w3.org/XML/1998/namespace"/>
    <ds:schemaRef ds:uri="http://schemas.microsoft.com/office/2006/documentManagement/types"/>
    <ds:schemaRef ds:uri="http://schemas.microsoft.com/office/2006/metadata/properties"/>
    <ds:schemaRef ds:uri="A5EDD0E9-353E-4089-BCBC-D9218926E91F"/>
    <ds:schemaRef ds:uri="http://schemas.microsoft.com/office/infopath/2007/PartnerControls"/>
    <ds:schemaRef ds:uri="http://schemas.openxmlformats.org/package/2006/metadata/core-properties"/>
    <ds:schemaRef ds:uri="http://purl.org/dc/terms/"/>
    <ds:schemaRef ds:uri="http://schemas.microsoft.com/sharepoint/v3"/>
    <ds:schemaRef ds:uri="http://purl.org/dc/dcmitype/"/>
    <ds:schemaRef ds:uri="http://purl.org/dc/elements/1.1/"/>
    <ds:schemaRef ds:uri="3093D571-876B-405D-9D29-9CB9268274E1"/>
    <ds:schemaRef ds:uri="http://schemas.microsoft.com/sharepoint/v3/fields"/>
    <ds:schemaRef ds:uri="a5edd0e9-353e-4089-bcbc-d9218926e91f"/>
    <ds:schemaRef ds:uri="b67fa5cd-9f58-4c91-ae17-33c31eed239f"/>
  </ds:schemaRefs>
</ds:datastoreItem>
</file>

<file path=customXml/itemProps4.xml><?xml version="1.0" encoding="utf-8"?>
<ds:datastoreItem xmlns:ds="http://schemas.openxmlformats.org/officeDocument/2006/customXml" ds:itemID="{2CAAE37B-0A4D-4ED0-9E10-4D73F216CE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a5edd0e9-353e-4089-bcbc-d9218926e91f"/>
    <ds:schemaRef ds:uri="A5EDD0E9-353E-4089-BCBC-D9218926E91F"/>
    <ds:schemaRef ds:uri="http://schemas.microsoft.com/sharepoint/v3/fields"/>
    <ds:schemaRef ds:uri="3093D571-876B-405D-9D29-9CB9268274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IR POWERPOINT TEMPLATE</Template>
  <TotalTime>304</TotalTime>
  <Words>251</Words>
  <Application>Microsoft Office PowerPoint</Application>
  <PresentationFormat>On-screen Show (4:3)</PresentationFormat>
  <Paragraphs>52</Paragraphs>
  <Slides>9</Slides>
  <Notes>1</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IR POWERPOINT TEMPLATE</vt:lpstr>
      <vt:lpstr>Inflation Report August 2018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4: Costs and prices</dc:title>
  <dc:subject>Section 4: Cost and prices</dc:subject>
  <dc:creator>Bank of England</dc:creator>
  <cp:keywords/>
  <dc:description/>
  <cp:lastModifiedBy>Hicks, Andrew</cp:lastModifiedBy>
  <cp:revision>77</cp:revision>
  <cp:lastPrinted>2018-08-01T09:27:33Z</cp:lastPrinted>
  <dcterms:created xsi:type="dcterms:W3CDTF">2017-08-02T10:09:26Z</dcterms:created>
  <dcterms:modified xsi:type="dcterms:W3CDTF">2018-08-01T17:58:05Z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15;#Inflation Report|5c80c2f4-886d-4955-b2ec-35ac269431e4</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0x010100AF4F16183EA9C0468BCF653F37E8E49E</vt:lpwstr>
  </property>
  <property fmtid="{D5CDD505-2E9C-101B-9397-08002B2CF9AE}" pid="8" name="_SourceUrl">
    <vt:lpwstr/>
  </property>
  <property fmtid="{D5CDD505-2E9C-101B-9397-08002B2CF9AE}" pid="9" name="_SharedFileIndex">
    <vt:lpwstr/>
  </property>
</Properties>
</file>