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3"/>
  </p:notesMasterIdLst>
  <p:sldIdLst>
    <p:sldId id="314" r:id="rId6"/>
    <p:sldId id="318" r:id="rId7"/>
    <p:sldId id="317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32" r:id="rId18"/>
    <p:sldId id="309" r:id="rId19"/>
    <p:sldId id="328" r:id="rId20"/>
    <p:sldId id="329" r:id="rId21"/>
    <p:sldId id="330" r:id="rId22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834" y="-72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01/11/2017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November 2017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smtClean="0"/>
              <a:t>Costs </a:t>
            </a:r>
            <a:r>
              <a:rPr lang="en-GB" sz="2400" dirty="0" smtClean="0"/>
              <a:t>and prices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4.9  </a:t>
            </a:r>
            <a:r>
              <a:rPr lang="en-GB" dirty="0"/>
              <a:t>Wage growth has remained subdued as the unemployment rate has fallen</a:t>
            </a:r>
          </a:p>
          <a:p>
            <a:pPr lvl="2"/>
            <a:r>
              <a:rPr lang="en-GB" dirty="0"/>
              <a:t>Wage Phillips </a:t>
            </a:r>
            <a:r>
              <a:rPr lang="en-GB" dirty="0" smtClean="0"/>
              <a:t>curve:  wage </a:t>
            </a:r>
            <a:r>
              <a:rPr lang="en-GB" dirty="0"/>
              <a:t>growth and unemployment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(</a:t>
            </a:r>
            <a:r>
              <a:rPr lang="en-GB" dirty="0"/>
              <a:t>a)	Whole-economy average weekly earnings (AWE) total pay excluding bonuses and arrears of </a:t>
            </a:r>
            <a:r>
              <a:rPr lang="en-GB" dirty="0" smtClean="0"/>
              <a:t>pay.  Percentage </a:t>
            </a:r>
            <a:r>
              <a:rPr lang="en-GB" dirty="0"/>
              <a:t>change on a year earlier.</a:t>
            </a:r>
          </a:p>
          <a:p>
            <a:r>
              <a:rPr lang="en-GB" dirty="0"/>
              <a:t>(</a:t>
            </a:r>
            <a:r>
              <a:rPr lang="en-GB" dirty="0" smtClean="0"/>
              <a:t>b)	Diamond </a:t>
            </a:r>
            <a:r>
              <a:rPr lang="en-GB" dirty="0"/>
              <a:t>for 2017 Q3 shows Bank staff’s projections, based on data to August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5" y="1371599"/>
            <a:ext cx="5324257" cy="468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841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33445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4.10  </a:t>
            </a:r>
            <a:r>
              <a:rPr lang="en-GB" dirty="0"/>
              <a:t>Unit labour cost growth has been less subdued than wage growth</a:t>
            </a:r>
          </a:p>
          <a:p>
            <a:pPr lvl="2"/>
            <a:r>
              <a:rPr lang="en-GB" dirty="0"/>
              <a:t>Decomposition of four-quarter whole-economy unit labour cost </a:t>
            </a:r>
            <a:r>
              <a:rPr lang="en-GB" dirty="0" smtClean="0"/>
              <a:t>growth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(</a:t>
            </a:r>
            <a:r>
              <a:rPr lang="en-GB" dirty="0"/>
              <a:t>a)	Whole-economy labour costs divided by real GDP, based on the </a:t>
            </a:r>
            <a:r>
              <a:rPr lang="en-GB" dirty="0" err="1"/>
              <a:t>backcast</a:t>
            </a:r>
            <a:r>
              <a:rPr lang="en-GB" dirty="0"/>
              <a:t> of the final estimate of </a:t>
            </a:r>
            <a:r>
              <a:rPr lang="en-GB" dirty="0" smtClean="0"/>
              <a:t>GDP.  The </a:t>
            </a:r>
            <a:r>
              <a:rPr lang="en-GB" dirty="0"/>
              <a:t>diamond shows Bank staff’s projection for 2017 Q3.</a:t>
            </a:r>
          </a:p>
          <a:p>
            <a:r>
              <a:rPr lang="en-GB" dirty="0"/>
              <a:t>(</a:t>
            </a:r>
            <a:r>
              <a:rPr lang="en-GB" dirty="0" smtClean="0"/>
              <a:t>b)	Self-employment </a:t>
            </a:r>
            <a:r>
              <a:rPr lang="en-GB" dirty="0"/>
              <a:t>income is calculated from mixed income, assuming that the share of employment income in that is the same as the share of employee compensation in nominal GDP less mixed income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7360" y="1359666"/>
            <a:ext cx="5398019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870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4.11  </a:t>
            </a:r>
            <a:r>
              <a:rPr lang="en-GB" dirty="0"/>
              <a:t>Recent changes in the composition of employment may have pushed down wage growth</a:t>
            </a:r>
          </a:p>
          <a:p>
            <a:pPr lvl="2"/>
            <a:r>
              <a:rPr lang="en-GB" dirty="0"/>
              <a:t>Estimates of the contribution of employment characteristics to four‑quarter wage growth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 Labour Force Survey and Bank calculations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Estimates are shown relative to their averages over 1995 Q2–2017 </a:t>
            </a:r>
            <a:r>
              <a:rPr lang="en-GB" dirty="0" smtClean="0"/>
              <a:t>Q2.  Estimates </a:t>
            </a:r>
            <a:r>
              <a:rPr lang="en-GB" dirty="0"/>
              <a:t>of the effect of individual and job characteristics are derived from a regression of these characteristics on levels of employee pay using Labour Force Survey </a:t>
            </a:r>
            <a:r>
              <a:rPr lang="en-GB" dirty="0" smtClean="0"/>
              <a:t>data.  The </a:t>
            </a:r>
            <a:r>
              <a:rPr lang="en-GB" dirty="0"/>
              <a:t>estimate of the total compositional effect is obtained by combining these estimates with changes in the composition of the labour force.</a:t>
            </a:r>
          </a:p>
          <a:p>
            <a:r>
              <a:rPr lang="en-GB" dirty="0"/>
              <a:t>(</a:t>
            </a:r>
            <a:r>
              <a:rPr lang="en-GB" dirty="0" smtClean="0"/>
              <a:t>b)	Other </a:t>
            </a:r>
            <a:r>
              <a:rPr lang="en-GB" dirty="0"/>
              <a:t>includes age, tenure, gender, region of residence, whether working full-time and whether in public sector employment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8" y="1559337"/>
            <a:ext cx="5235072" cy="423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375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4.12  </a:t>
            </a:r>
            <a:r>
              <a:rPr lang="en-GB" dirty="0"/>
              <a:t>Job-to-job flows remain around pre-crisis rates</a:t>
            </a:r>
          </a:p>
          <a:p>
            <a:pPr lvl="2"/>
            <a:r>
              <a:rPr lang="en-GB" dirty="0"/>
              <a:t>Job-to-job </a:t>
            </a:r>
            <a:r>
              <a:rPr lang="en-GB" dirty="0" smtClean="0"/>
              <a:t>flows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 Labour Force Survey and Bank calculations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Number of people who reported being in a job three months ago and report currently being in a job for less than three </a:t>
            </a:r>
            <a:r>
              <a:rPr lang="en-GB" dirty="0" smtClean="0"/>
              <a:t>months.  Seasonally </a:t>
            </a:r>
            <a:r>
              <a:rPr lang="en-GB" dirty="0"/>
              <a:t>adjusted by Bank staff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5" y="1387886"/>
            <a:ext cx="5458369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648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2"/>
            <a:ext cx="8519391" cy="431004"/>
          </a:xfrm>
        </p:spPr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4.A  </a:t>
            </a:r>
            <a:r>
              <a:rPr lang="en-GB" dirty="0">
                <a:solidFill>
                  <a:schemeClr val="tx1"/>
                </a:solidFill>
              </a:rPr>
              <a:t>Monitoring the MPC’s key judgements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82750" y="838200"/>
            <a:ext cx="5499100" cy="530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8141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4.B  </a:t>
            </a:r>
            <a:r>
              <a:rPr lang="en-GB" dirty="0"/>
              <a:t>Pay growth remains subdued</a:t>
            </a:r>
          </a:p>
          <a:p>
            <a:pPr lvl="2"/>
            <a:r>
              <a:rPr lang="en-GB" dirty="0"/>
              <a:t>Indicators of pay growth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076826"/>
            <a:ext cx="8689975" cy="1781176"/>
          </a:xfrm>
        </p:spPr>
        <p:txBody>
          <a:bodyPr/>
          <a:lstStyle/>
          <a:p>
            <a:r>
              <a:rPr lang="en-GB" dirty="0"/>
              <a:t>Sources:  Bank of England, BCC, CBI, CBI/PwC, Chartered Institute of Personnel and Development (CIPD), KPMG/REC/IHS </a:t>
            </a:r>
            <a:r>
              <a:rPr lang="en-GB" dirty="0" err="1"/>
              <a:t>Markit</a:t>
            </a:r>
            <a:r>
              <a:rPr lang="en-GB" dirty="0"/>
              <a:t>, ONS and Bank calculations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Quarterly average growth on the same period a year </a:t>
            </a:r>
            <a:r>
              <a:rPr lang="en-GB" dirty="0" smtClean="0"/>
              <a:t>earlier.  Figures </a:t>
            </a:r>
            <a:r>
              <a:rPr lang="en-GB" dirty="0"/>
              <a:t>for 2017 Q3 are data for the three months to August.</a:t>
            </a:r>
          </a:p>
          <a:p>
            <a:r>
              <a:rPr lang="en-GB" dirty="0"/>
              <a:t>(</a:t>
            </a:r>
            <a:r>
              <a:rPr lang="en-GB" dirty="0" smtClean="0"/>
              <a:t>b)	Total </a:t>
            </a:r>
            <a:r>
              <a:rPr lang="en-GB" dirty="0"/>
              <a:t>pay excluding bonuses and arrears of pay.</a:t>
            </a:r>
          </a:p>
          <a:p>
            <a:r>
              <a:rPr lang="en-GB" dirty="0"/>
              <a:t>(</a:t>
            </a:r>
            <a:r>
              <a:rPr lang="en-GB" dirty="0" smtClean="0"/>
              <a:t>c)	Measures </a:t>
            </a:r>
            <a:r>
              <a:rPr lang="en-GB" dirty="0"/>
              <a:t>of expected pay for the year </a:t>
            </a:r>
            <a:r>
              <a:rPr lang="en-GB" dirty="0" smtClean="0"/>
              <a:t>ahead.  Produced </a:t>
            </a:r>
            <a:r>
              <a:rPr lang="en-GB" dirty="0"/>
              <a:t>by weighting together balances for manufacturing, distributive trades, business/consumer/professional services and financial services using employee job </a:t>
            </a:r>
            <a:r>
              <a:rPr lang="en-GB" dirty="0" smtClean="0"/>
              <a:t>shares.  Data </a:t>
            </a:r>
            <a:r>
              <a:rPr lang="en-GB" dirty="0"/>
              <a:t>only available since 2008.</a:t>
            </a:r>
          </a:p>
          <a:p>
            <a:r>
              <a:rPr lang="en-GB" dirty="0"/>
              <a:t>(</a:t>
            </a:r>
            <a:r>
              <a:rPr lang="en-GB" dirty="0" smtClean="0"/>
              <a:t>d)	Quarterly </a:t>
            </a:r>
            <a:r>
              <a:rPr lang="en-GB" dirty="0"/>
              <a:t>averages for manufacturing and services weighted together using employee job </a:t>
            </a:r>
            <a:r>
              <a:rPr lang="en-GB" dirty="0" smtClean="0"/>
              <a:t>shares.  The </a:t>
            </a:r>
            <a:r>
              <a:rPr lang="en-GB" dirty="0"/>
              <a:t>scores refer to companies’ labour costs over the past three months compared with the same period a year </a:t>
            </a:r>
            <a:r>
              <a:rPr lang="en-GB" dirty="0" smtClean="0"/>
              <a:t>earlier.  Scores </a:t>
            </a:r>
            <a:r>
              <a:rPr lang="en-GB" dirty="0"/>
              <a:t>of -5 to 5 represent rapidly falling and rapidly rising costs respectively, with zero representing no change.</a:t>
            </a:r>
          </a:p>
          <a:p>
            <a:r>
              <a:rPr lang="en-GB" dirty="0"/>
              <a:t>(</a:t>
            </a:r>
            <a:r>
              <a:rPr lang="en-GB" dirty="0" smtClean="0"/>
              <a:t>e)	Pay </a:t>
            </a:r>
            <a:r>
              <a:rPr lang="en-GB" dirty="0"/>
              <a:t>increase intentions excluding bonuses over the coming </a:t>
            </a:r>
            <a:r>
              <a:rPr lang="en-GB" dirty="0" smtClean="0"/>
              <a:t>year.  Data </a:t>
            </a:r>
            <a:r>
              <a:rPr lang="en-GB" dirty="0"/>
              <a:t>only available since 2012.</a:t>
            </a:r>
          </a:p>
          <a:p>
            <a:r>
              <a:rPr lang="en-GB" dirty="0"/>
              <a:t>(</a:t>
            </a:r>
            <a:r>
              <a:rPr lang="en-GB" dirty="0" smtClean="0"/>
              <a:t>f)	Net </a:t>
            </a:r>
            <a:r>
              <a:rPr lang="en-GB" dirty="0"/>
              <a:t>percentage balance of companies currently facing pressures to raise prices due to pay </a:t>
            </a:r>
            <a:r>
              <a:rPr lang="en-GB" dirty="0" smtClean="0"/>
              <a:t>settlements.  Produced </a:t>
            </a:r>
            <a:r>
              <a:rPr lang="en-GB" dirty="0"/>
              <a:t>by weighting together survey indices for pay settlements for services and non-services using employee job shares.</a:t>
            </a:r>
          </a:p>
          <a:p>
            <a:r>
              <a:rPr lang="en-GB" dirty="0"/>
              <a:t>(</a:t>
            </a:r>
            <a:r>
              <a:rPr lang="en-GB" dirty="0" smtClean="0"/>
              <a:t>g)	Produced </a:t>
            </a:r>
            <a:r>
              <a:rPr lang="en-GB" dirty="0"/>
              <a:t>by weighting together survey indices for the pay of permanent and temporary new placements using employee job </a:t>
            </a:r>
            <a:r>
              <a:rPr lang="en-GB" dirty="0" smtClean="0"/>
              <a:t>shares;  quarterly averages.  A </a:t>
            </a:r>
            <a:r>
              <a:rPr lang="en-GB" dirty="0"/>
              <a:t>reading above 50 indicates growth on the previous month and those below 50 indicate a decrease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6397" y="1362072"/>
            <a:ext cx="4772311" cy="355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846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611979"/>
          </a:xfrm>
        </p:spPr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4.C  </a:t>
            </a:r>
            <a:r>
              <a:rPr lang="en-GB" dirty="0">
                <a:solidFill>
                  <a:schemeClr val="tx1"/>
                </a:solidFill>
              </a:rPr>
              <a:t>Indicators of inflation </a:t>
            </a:r>
            <a:r>
              <a:rPr lang="en-GB" dirty="0" smtClean="0">
                <a:solidFill>
                  <a:schemeClr val="tx1"/>
                </a:solidFill>
              </a:rPr>
              <a:t>expectations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dirty="0">
              <a:solidFill>
                <a:schemeClr val="tx1"/>
              </a:solidFill>
            </a:endParaRPr>
          </a:p>
          <a:p>
            <a:pPr lvl="1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7349" y="631176"/>
            <a:ext cx="3814827" cy="4354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GB" dirty="0"/>
              <a:t>Sources:  Bank of England, Barclays Capital, Bloomberg, CBI (all rights reserved), Citigroup, </a:t>
            </a:r>
            <a:r>
              <a:rPr lang="en-GB" dirty="0" err="1"/>
              <a:t>GfK</a:t>
            </a:r>
            <a:r>
              <a:rPr lang="en-GB" dirty="0"/>
              <a:t>, ONS, TNS, </a:t>
            </a:r>
            <a:r>
              <a:rPr lang="en-GB" dirty="0" err="1"/>
              <a:t>YouGov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Data are not seasonally adjusted.</a:t>
            </a:r>
          </a:p>
          <a:p>
            <a:r>
              <a:rPr lang="en-GB" dirty="0"/>
              <a:t>(</a:t>
            </a:r>
            <a:r>
              <a:rPr lang="en-GB" dirty="0" smtClean="0"/>
              <a:t>b)	Dates </a:t>
            </a:r>
            <a:r>
              <a:rPr lang="en-GB" dirty="0"/>
              <a:t>in parentheses indicate start date of the data series.</a:t>
            </a:r>
          </a:p>
          <a:p>
            <a:r>
              <a:rPr lang="en-GB" dirty="0"/>
              <a:t>(</a:t>
            </a:r>
            <a:r>
              <a:rPr lang="en-GB" dirty="0" smtClean="0"/>
              <a:t>c)	Financial </a:t>
            </a:r>
            <a:r>
              <a:rPr lang="en-GB" dirty="0"/>
              <a:t>markets data are averages to 25 October </a:t>
            </a:r>
            <a:r>
              <a:rPr lang="en-GB" dirty="0" smtClean="0"/>
              <a:t>2017.  </a:t>
            </a:r>
            <a:r>
              <a:rPr lang="en-GB" dirty="0" err="1" smtClean="0"/>
              <a:t>YouGov</a:t>
            </a:r>
            <a:r>
              <a:rPr lang="en-GB" dirty="0" smtClean="0"/>
              <a:t>/Citigroup </a:t>
            </a:r>
            <a:r>
              <a:rPr lang="en-GB" dirty="0"/>
              <a:t>data are for October.</a:t>
            </a:r>
          </a:p>
          <a:p>
            <a:r>
              <a:rPr lang="en-GB" dirty="0"/>
              <a:t>(</a:t>
            </a:r>
            <a:r>
              <a:rPr lang="en-GB" dirty="0" smtClean="0"/>
              <a:t>d)	The </a:t>
            </a:r>
            <a:r>
              <a:rPr lang="en-GB" dirty="0"/>
              <a:t>household surveys ask about expected changes in prices but do not reference a specific price </a:t>
            </a:r>
            <a:r>
              <a:rPr lang="en-GB" dirty="0" smtClean="0"/>
              <a:t>index.  The </a:t>
            </a:r>
            <a:r>
              <a:rPr lang="en-GB" dirty="0"/>
              <a:t>measures are based on the median estimated price change.</a:t>
            </a:r>
          </a:p>
          <a:p>
            <a:r>
              <a:rPr lang="en-GB" dirty="0"/>
              <a:t>(</a:t>
            </a:r>
            <a:r>
              <a:rPr lang="en-GB" dirty="0" smtClean="0"/>
              <a:t>e)	In </a:t>
            </a:r>
            <a:r>
              <a:rPr lang="en-GB" dirty="0"/>
              <a:t>2016 Q1, the survey provider changed from </a:t>
            </a:r>
            <a:r>
              <a:rPr lang="en-GB" dirty="0" err="1"/>
              <a:t>GfK</a:t>
            </a:r>
            <a:r>
              <a:rPr lang="en-GB" dirty="0"/>
              <a:t> to TNS.</a:t>
            </a:r>
          </a:p>
          <a:p>
            <a:r>
              <a:rPr lang="en-GB" dirty="0"/>
              <a:t>(</a:t>
            </a:r>
            <a:r>
              <a:rPr lang="en-GB" dirty="0" smtClean="0"/>
              <a:t>f)	CBI </a:t>
            </a:r>
            <a:r>
              <a:rPr lang="en-GB" dirty="0"/>
              <a:t>data for the manufacturing, business/consumer services and distributive trade sectors, weighted together using nominal shares in value </a:t>
            </a:r>
            <a:r>
              <a:rPr lang="en-GB" dirty="0" smtClean="0"/>
              <a:t>added.  Companies </a:t>
            </a:r>
            <a:r>
              <a:rPr lang="en-GB" dirty="0"/>
              <a:t>are asked about the expected percentage price change over the coming twelve months in the markets in which they compete.</a:t>
            </a:r>
          </a:p>
          <a:p>
            <a:r>
              <a:rPr lang="en-GB" dirty="0"/>
              <a:t>(</a:t>
            </a:r>
            <a:r>
              <a:rPr lang="en-GB" dirty="0" smtClean="0"/>
              <a:t>g)	Instantaneous </a:t>
            </a:r>
            <a:r>
              <a:rPr lang="en-GB" dirty="0"/>
              <a:t>RPI inflation one year ahead implied from swaps.</a:t>
            </a:r>
          </a:p>
          <a:p>
            <a:r>
              <a:rPr lang="en-GB" dirty="0"/>
              <a:t>(</a:t>
            </a:r>
            <a:r>
              <a:rPr lang="en-GB" dirty="0" smtClean="0"/>
              <a:t>h)	Bank’s </a:t>
            </a:r>
            <a:r>
              <a:rPr lang="en-GB" dirty="0"/>
              <a:t>survey of external forecasters, inflation rate three years ahead.</a:t>
            </a:r>
          </a:p>
          <a:p>
            <a:r>
              <a:rPr lang="en-GB" dirty="0"/>
              <a:t>(</a:t>
            </a:r>
            <a:r>
              <a:rPr lang="en-GB" dirty="0" err="1" smtClean="0"/>
              <a:t>i</a:t>
            </a:r>
            <a:r>
              <a:rPr lang="en-GB" dirty="0" smtClean="0"/>
              <a:t>)	Instantaneous </a:t>
            </a:r>
            <a:r>
              <a:rPr lang="en-GB" dirty="0"/>
              <a:t>RPI inflation three years ahead implied from swaps.</a:t>
            </a:r>
          </a:p>
          <a:p>
            <a:r>
              <a:rPr lang="en-GB" dirty="0"/>
              <a:t>(</a:t>
            </a:r>
            <a:r>
              <a:rPr lang="en-GB" dirty="0" smtClean="0"/>
              <a:t>j)	Five-year</a:t>
            </a:r>
            <a:r>
              <a:rPr lang="en-GB" dirty="0"/>
              <a:t>, five-year forward RPI inflation implied from swaps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49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4.1  </a:t>
            </a:r>
            <a:r>
              <a:rPr lang="en-GB" dirty="0"/>
              <a:t>CPI inflation has increased to 3</a:t>
            </a:r>
            <a:r>
              <a:rPr lang="en-GB" dirty="0" smtClean="0"/>
              <a:t>%</a:t>
            </a:r>
          </a:p>
          <a:p>
            <a:pPr lvl="2"/>
            <a:r>
              <a:rPr lang="en-GB" dirty="0" smtClean="0"/>
              <a:t>CPI </a:t>
            </a:r>
            <a:r>
              <a:rPr lang="en-GB" dirty="0"/>
              <a:t>inflation and Bank staff’s near-term </a:t>
            </a:r>
            <a:r>
              <a:rPr lang="en-GB" dirty="0" smtClean="0"/>
              <a:t>projection</a:t>
            </a:r>
            <a:r>
              <a:rPr lang="en-GB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(a)	The beige diamonds show Bank staff’s central projection for CPI inflation in July, August </a:t>
            </a:r>
            <a:r>
              <a:rPr lang="en-GB" dirty="0" smtClean="0"/>
              <a:t>and September </a:t>
            </a:r>
            <a:r>
              <a:rPr lang="en-GB" dirty="0"/>
              <a:t>2017 at the time of the August </a:t>
            </a:r>
            <a:r>
              <a:rPr lang="en-GB" i="1" dirty="0"/>
              <a:t>Inflation</a:t>
            </a:r>
            <a:r>
              <a:rPr lang="en-GB" dirty="0"/>
              <a:t> </a:t>
            </a:r>
            <a:r>
              <a:rPr lang="en-GB" i="1" dirty="0" smtClean="0"/>
              <a:t>Report</a:t>
            </a:r>
            <a:r>
              <a:rPr lang="en-GB" dirty="0" smtClean="0"/>
              <a:t>.  The </a:t>
            </a:r>
            <a:r>
              <a:rPr lang="en-GB" dirty="0"/>
              <a:t>red diamonds show </a:t>
            </a:r>
            <a:r>
              <a:rPr lang="en-GB" dirty="0" smtClean="0"/>
              <a:t>the current </a:t>
            </a:r>
            <a:r>
              <a:rPr lang="en-GB" dirty="0"/>
              <a:t>staff projection for October, November and December </a:t>
            </a:r>
            <a:r>
              <a:rPr lang="en-GB" dirty="0" smtClean="0"/>
              <a:t>2017.  The </a:t>
            </a:r>
            <a:r>
              <a:rPr lang="en-GB" dirty="0"/>
              <a:t>bands on each </a:t>
            </a:r>
            <a:r>
              <a:rPr lang="en-GB" dirty="0" smtClean="0"/>
              <a:t>side of </a:t>
            </a:r>
            <a:r>
              <a:rPr lang="en-GB" dirty="0"/>
              <a:t>the diamonds show the root mean squared error of the projections for CPI inflation </a:t>
            </a:r>
            <a:r>
              <a:rPr lang="en-GB" smtClean="0"/>
              <a:t>one, two </a:t>
            </a:r>
            <a:r>
              <a:rPr lang="en-GB" dirty="0"/>
              <a:t>and three months ahead made since 2004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5" y="1371599"/>
            <a:ext cx="5344374" cy="468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335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GB" b="1" dirty="0" smtClean="0"/>
              <a:t>Chart 4.2  </a:t>
            </a:r>
            <a:r>
              <a:rPr lang="en-GB" dirty="0"/>
              <a:t>Food, energy and other goods have driven</a:t>
            </a:r>
          </a:p>
          <a:p>
            <a:pPr lvl="1"/>
            <a:r>
              <a:rPr lang="en-GB" dirty="0"/>
              <a:t>much of the pickup in inflation over the past </a:t>
            </a:r>
            <a:r>
              <a:rPr lang="en-GB" dirty="0" smtClean="0"/>
              <a:t>year</a:t>
            </a:r>
            <a:endParaRPr lang="en-GB" dirty="0"/>
          </a:p>
          <a:p>
            <a:pPr lvl="2"/>
            <a:r>
              <a:rPr lang="en-GB" dirty="0"/>
              <a:t>Contributions to CPI </a:t>
            </a:r>
            <a:r>
              <a:rPr lang="en-GB" dirty="0" smtClean="0"/>
              <a:t>inflation</a:t>
            </a:r>
            <a:r>
              <a:rPr lang="en-GB" baseline="30000" dirty="0" smtClean="0"/>
              <a:t>(a)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 Bloomberg, Department for Business, Energy and Industrial Strategy, ONS </a:t>
            </a:r>
            <a:r>
              <a:rPr lang="en-GB" dirty="0" smtClean="0"/>
              <a:t>and 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 smtClean="0"/>
              <a:t>(a)	Contributions </a:t>
            </a:r>
            <a:r>
              <a:rPr lang="en-GB" dirty="0"/>
              <a:t>to annual CPI </a:t>
            </a:r>
            <a:r>
              <a:rPr lang="en-GB" dirty="0" smtClean="0"/>
              <a:t>inflation.  Figures </a:t>
            </a:r>
            <a:r>
              <a:rPr lang="en-GB" dirty="0"/>
              <a:t>in parentheses are CPI basket weights in 2017. </a:t>
            </a:r>
          </a:p>
          <a:p>
            <a:r>
              <a:rPr lang="en-GB" dirty="0"/>
              <a:t>(</a:t>
            </a:r>
            <a:r>
              <a:rPr lang="en-GB" dirty="0" smtClean="0"/>
              <a:t>b)	Difference </a:t>
            </a:r>
            <a:r>
              <a:rPr lang="en-GB" dirty="0"/>
              <a:t>between CPI inflation and the other contributions identified in the chart. </a:t>
            </a:r>
          </a:p>
          <a:p>
            <a:r>
              <a:rPr lang="en-GB" dirty="0"/>
              <a:t>(</a:t>
            </a:r>
            <a:r>
              <a:rPr lang="en-GB" dirty="0" smtClean="0"/>
              <a:t>c)	Bank </a:t>
            </a:r>
            <a:r>
              <a:rPr lang="en-GB" dirty="0"/>
              <a:t>staff </a:t>
            </a:r>
            <a:r>
              <a:rPr lang="en-GB" dirty="0" smtClean="0"/>
              <a:t>projection.  Fuels </a:t>
            </a:r>
            <a:r>
              <a:rPr lang="en-GB" dirty="0"/>
              <a:t>and lubricants estimates use Department for Business, Energy and Industrial Strategy petrol price data for October 2017 and are then based on the November 2017 </a:t>
            </a:r>
            <a:r>
              <a:rPr lang="en-GB" i="1" dirty="0"/>
              <a:t>Inflation Report </a:t>
            </a:r>
            <a:r>
              <a:rPr lang="en-GB" dirty="0"/>
              <a:t>sterling oil futures curve, shown in </a:t>
            </a:r>
            <a:r>
              <a:rPr lang="en-GB" b="1" dirty="0"/>
              <a:t>Chart 4.4</a:t>
            </a:r>
            <a:r>
              <a:rPr lang="en-GB" dirty="0"/>
              <a:t>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9" y="1391254"/>
            <a:ext cx="5028570" cy="439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122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4.3  </a:t>
            </a:r>
            <a:r>
              <a:rPr lang="en-GB" dirty="0"/>
              <a:t>Oil and metals prices have increased since the August </a:t>
            </a:r>
            <a:r>
              <a:rPr lang="en-GB" i="1" dirty="0" smtClean="0"/>
              <a:t>Report</a:t>
            </a:r>
            <a:endParaRPr lang="en-GB" dirty="0"/>
          </a:p>
          <a:p>
            <a:pPr lvl="2"/>
            <a:r>
              <a:rPr lang="en-GB" dirty="0"/>
              <a:t>US dollar oil and commodity </a:t>
            </a:r>
            <a:r>
              <a:rPr lang="en-GB" dirty="0" smtClean="0"/>
              <a:t>prices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 Bloomberg, S&amp;P indices, Thomson Reuters </a:t>
            </a:r>
            <a:r>
              <a:rPr lang="en-GB" dirty="0" err="1"/>
              <a:t>Datastream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Calculated using S&amp;P GSCI US dollar commodity price indices.</a:t>
            </a:r>
          </a:p>
          <a:p>
            <a:r>
              <a:rPr lang="en-GB" dirty="0"/>
              <a:t>(</a:t>
            </a:r>
            <a:r>
              <a:rPr lang="en-GB" dirty="0" smtClean="0"/>
              <a:t>b)	Total </a:t>
            </a:r>
            <a:r>
              <a:rPr lang="en-GB" dirty="0"/>
              <a:t>agricultural and livestock S&amp;P commodity index.</a:t>
            </a:r>
          </a:p>
          <a:p>
            <a:r>
              <a:rPr lang="en-GB" dirty="0"/>
              <a:t>(</a:t>
            </a:r>
            <a:r>
              <a:rPr lang="en-GB" dirty="0" smtClean="0"/>
              <a:t>c)	US </a:t>
            </a:r>
            <a:r>
              <a:rPr lang="en-GB" dirty="0"/>
              <a:t>dollar Brent forward prices for delivery in 10–25 days’ </a:t>
            </a:r>
            <a:r>
              <a:rPr lang="en-GB" dirty="0" smtClean="0"/>
              <a:t>time.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4" y="1391251"/>
            <a:ext cx="5485192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932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4.4  </a:t>
            </a:r>
            <a:r>
              <a:rPr lang="en-GB" dirty="0"/>
              <a:t>Wholesale energy costs have risen</a:t>
            </a:r>
          </a:p>
          <a:p>
            <a:pPr lvl="2"/>
            <a:r>
              <a:rPr lang="en-GB" dirty="0"/>
              <a:t>Sterling oil and wholesale gas prices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 Bank of England, Bloomberg, Thomson Reuters </a:t>
            </a:r>
            <a:r>
              <a:rPr lang="en-GB" dirty="0" err="1"/>
              <a:t>Datastream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US dollar Brent forward prices for delivery in 10–25 days’ time converted into sterling.</a:t>
            </a:r>
          </a:p>
          <a:p>
            <a:r>
              <a:rPr lang="en-GB" dirty="0"/>
              <a:t>(</a:t>
            </a:r>
            <a:r>
              <a:rPr lang="en-GB" dirty="0" smtClean="0"/>
              <a:t>b)	One-day </a:t>
            </a:r>
            <a:r>
              <a:rPr lang="en-GB" dirty="0"/>
              <a:t>forward price of UK natural gas.</a:t>
            </a:r>
          </a:p>
          <a:p>
            <a:r>
              <a:rPr lang="en-GB" dirty="0"/>
              <a:t>(</a:t>
            </a:r>
            <a:r>
              <a:rPr lang="en-GB" dirty="0" smtClean="0"/>
              <a:t>c)	Fifteen </a:t>
            </a:r>
            <a:r>
              <a:rPr lang="en-GB" dirty="0"/>
              <a:t>working day averages to 26 July and 25 October 2017 respectively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4" y="1391251"/>
            <a:ext cx="5746710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289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4.5  </a:t>
            </a:r>
            <a:r>
              <a:rPr lang="en-GB" dirty="0"/>
              <a:t>Import prices have continued to rise</a:t>
            </a:r>
          </a:p>
          <a:p>
            <a:pPr lvl="2"/>
            <a:r>
              <a:rPr lang="en-GB" dirty="0"/>
              <a:t>Import prices, foreign export prices and indicators of input cost pressures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 Bank of England, BCC, CBI, CEIC, Eurostat, IHS </a:t>
            </a:r>
            <a:r>
              <a:rPr lang="en-GB" dirty="0" err="1"/>
              <a:t>Markit</a:t>
            </a:r>
            <a:r>
              <a:rPr lang="en-GB" dirty="0"/>
              <a:t>, ONS, Thomson </a:t>
            </a:r>
            <a:r>
              <a:rPr lang="en-GB" dirty="0" smtClean="0"/>
              <a:t>Reuters </a:t>
            </a:r>
            <a:r>
              <a:rPr lang="en-GB" dirty="0" err="1" smtClean="0"/>
              <a:t>Datastream</a:t>
            </a:r>
            <a:r>
              <a:rPr lang="en-GB" dirty="0" smtClean="0"/>
              <a:t> </a:t>
            </a:r>
            <a:r>
              <a:rPr lang="en-GB" dirty="0"/>
              <a:t>and Bank calculations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Swathe </a:t>
            </a:r>
            <a:r>
              <a:rPr lang="en-GB" dirty="0" smtClean="0"/>
              <a:t>includes:  producer </a:t>
            </a:r>
            <a:r>
              <a:rPr lang="en-GB" dirty="0"/>
              <a:t>price index (PPI) imported materials </a:t>
            </a:r>
            <a:r>
              <a:rPr lang="en-GB" dirty="0" smtClean="0"/>
              <a:t>prices;  </a:t>
            </a:r>
            <a:r>
              <a:rPr lang="en-GB" dirty="0" err="1" smtClean="0"/>
              <a:t>Markit</a:t>
            </a:r>
            <a:r>
              <a:rPr lang="en-GB" dirty="0" smtClean="0"/>
              <a:t>/CIPS </a:t>
            </a:r>
            <a:r>
              <a:rPr lang="en-GB" dirty="0"/>
              <a:t>manufacturing input </a:t>
            </a:r>
            <a:r>
              <a:rPr lang="en-GB" dirty="0" smtClean="0"/>
              <a:t>prices;  BCC </a:t>
            </a:r>
            <a:r>
              <a:rPr lang="en-GB" dirty="0"/>
              <a:t>input cost </a:t>
            </a:r>
            <a:r>
              <a:rPr lang="en-GB" dirty="0" smtClean="0"/>
              <a:t>pressures;  CBI </a:t>
            </a:r>
            <a:r>
              <a:rPr lang="en-GB" dirty="0"/>
              <a:t>manufacturing average costs over the past three months (from the </a:t>
            </a:r>
            <a:r>
              <a:rPr lang="en-GB" i="1" dirty="0"/>
              <a:t>Quarterly Industrial Trends Survey</a:t>
            </a:r>
            <a:r>
              <a:rPr lang="en-GB" dirty="0" smtClean="0"/>
              <a:t>);  and </a:t>
            </a:r>
            <a:r>
              <a:rPr lang="en-GB" dirty="0"/>
              <a:t>Bank Agents’ material costs </a:t>
            </a:r>
            <a:r>
              <a:rPr lang="en-GB" dirty="0" smtClean="0"/>
              <a:t>scores.  BCC </a:t>
            </a:r>
            <a:r>
              <a:rPr lang="en-GB" dirty="0"/>
              <a:t>and PPI data are not seasonally </a:t>
            </a:r>
            <a:r>
              <a:rPr lang="en-GB" dirty="0" smtClean="0"/>
              <a:t>adjusted.  Adjusted </a:t>
            </a:r>
            <a:r>
              <a:rPr lang="en-GB" dirty="0"/>
              <a:t>to match the mean and variance of import price growth, since 2000.</a:t>
            </a:r>
          </a:p>
          <a:p>
            <a:r>
              <a:rPr lang="en-GB" dirty="0"/>
              <a:t>(</a:t>
            </a:r>
            <a:r>
              <a:rPr lang="en-GB" dirty="0" smtClean="0"/>
              <a:t>b)	UK </a:t>
            </a:r>
            <a:r>
              <a:rPr lang="en-GB" dirty="0"/>
              <a:t>goods and services import deflator excluding fuels and the impact of MTIC </a:t>
            </a:r>
            <a:r>
              <a:rPr lang="en-GB" dirty="0" smtClean="0"/>
              <a:t>fraud.  Diamond </a:t>
            </a:r>
            <a:r>
              <a:rPr lang="en-GB" dirty="0"/>
              <a:t>shows Bank staff’s projection for 2017 Q3. </a:t>
            </a:r>
          </a:p>
          <a:p>
            <a:r>
              <a:rPr lang="en-GB" dirty="0"/>
              <a:t>(</a:t>
            </a:r>
            <a:r>
              <a:rPr lang="en-GB" dirty="0" smtClean="0"/>
              <a:t>c)	Domestic </a:t>
            </a:r>
            <a:r>
              <a:rPr lang="en-GB" dirty="0"/>
              <a:t>currency non-oil export prices for goods and services of 51 countries weighted according to their shares in UK </a:t>
            </a:r>
            <a:r>
              <a:rPr lang="en-GB" dirty="0" smtClean="0"/>
              <a:t>imports.  The </a:t>
            </a:r>
            <a:r>
              <a:rPr lang="en-GB" dirty="0"/>
              <a:t>sample excludes major oil </a:t>
            </a:r>
            <a:r>
              <a:rPr lang="en-GB" dirty="0" smtClean="0"/>
              <a:t>exporters.  Diamond </a:t>
            </a:r>
            <a:r>
              <a:rPr lang="en-GB" dirty="0"/>
              <a:t>shows Bank staff’s projection for 2017 Q3.</a:t>
            </a:r>
          </a:p>
          <a:p>
            <a:r>
              <a:rPr lang="en-GB" dirty="0"/>
              <a:t>(</a:t>
            </a:r>
            <a:r>
              <a:rPr lang="en-GB" dirty="0" smtClean="0"/>
              <a:t>d)	Domestic </a:t>
            </a:r>
            <a:r>
              <a:rPr lang="en-GB" dirty="0"/>
              <a:t>currency non-oil export prices as defined in footnote (b) divided by the sterling exchange rate </a:t>
            </a:r>
            <a:r>
              <a:rPr lang="en-GB" dirty="0" smtClean="0"/>
              <a:t>index.  Diamond </a:t>
            </a:r>
            <a:r>
              <a:rPr lang="en-GB" dirty="0"/>
              <a:t>shows Bank staff’s projection for 2017 Q3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8" y="1371600"/>
            <a:ext cx="4685090" cy="40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634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4.6  </a:t>
            </a:r>
            <a:r>
              <a:rPr lang="en-GB" dirty="0"/>
              <a:t>External factors have driven most of the pickup in companies’ costs in 2017 </a:t>
            </a:r>
          </a:p>
          <a:p>
            <a:pPr lvl="2"/>
            <a:r>
              <a:rPr lang="en-GB" dirty="0"/>
              <a:t>CPI inflation and estimated contributions to four-quarter growth in unit costs for consumer goods and services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 Office for Budget Responsibility (OBR), ONS and Bank calculations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underlying weights attached to each component are based on the </a:t>
            </a:r>
            <a:r>
              <a:rPr lang="en-GB" i="1" dirty="0"/>
              <a:t>United Kingdom Input-Output Analytical Tables 2013</a:t>
            </a:r>
            <a:r>
              <a:rPr lang="en-GB" dirty="0"/>
              <a:t>, adjusted to reflect the composition of </a:t>
            </a:r>
            <a:r>
              <a:rPr lang="en-GB" dirty="0" smtClean="0"/>
              <a:t>CPI.  Where </a:t>
            </a:r>
            <a:r>
              <a:rPr lang="en-GB" dirty="0"/>
              <a:t>applicable, the weights capture each factor’s contribution to all stages of the domestic production </a:t>
            </a:r>
            <a:r>
              <a:rPr lang="en-GB" dirty="0" smtClean="0"/>
              <a:t>process.  2017 </a:t>
            </a:r>
            <a:r>
              <a:rPr lang="en-GB" dirty="0"/>
              <a:t>Q3 figures for imports, labour and taxes are staff projections.</a:t>
            </a:r>
          </a:p>
          <a:p>
            <a:r>
              <a:rPr lang="en-GB" dirty="0"/>
              <a:t>(</a:t>
            </a:r>
            <a:r>
              <a:rPr lang="en-GB" dirty="0" smtClean="0"/>
              <a:t>b)	Includes </a:t>
            </a:r>
            <a:r>
              <a:rPr lang="en-GB" dirty="0"/>
              <a:t>imports, labour costs and tax associated with energy inputs.</a:t>
            </a:r>
          </a:p>
          <a:p>
            <a:r>
              <a:rPr lang="en-GB" dirty="0"/>
              <a:t>(</a:t>
            </a:r>
            <a:r>
              <a:rPr lang="en-GB" dirty="0" smtClean="0"/>
              <a:t>c)	Quarterly </a:t>
            </a:r>
            <a:r>
              <a:rPr lang="en-GB" dirty="0"/>
              <a:t>average of monthly changes on a year earlier, seasonally adjusted by Bank staff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8" y="1572227"/>
            <a:ext cx="5152655" cy="421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327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4.7  </a:t>
            </a:r>
            <a:r>
              <a:rPr lang="en-GB" dirty="0"/>
              <a:t>Consumer profit margins have narrowed since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2016 </a:t>
            </a:r>
            <a:r>
              <a:rPr lang="en-GB" dirty="0"/>
              <a:t>H1</a:t>
            </a:r>
          </a:p>
          <a:p>
            <a:pPr lvl="2"/>
            <a:r>
              <a:rPr lang="en-GB" dirty="0"/>
              <a:t>Estimated margins on consumer goods and </a:t>
            </a:r>
            <a:r>
              <a:rPr lang="en-GB" dirty="0" smtClean="0"/>
              <a:t>services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 OBR, ONS and Bank calculations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Calculated as differences in the ratio of the CPI, seasonally adjusted by Bank staff, and estimated costs of production and distribution for consumer goods and services relative to 1998–2007 </a:t>
            </a:r>
            <a:r>
              <a:rPr lang="en-GB" dirty="0" smtClean="0"/>
              <a:t>averages.  Costs </a:t>
            </a:r>
            <a:r>
              <a:rPr lang="en-GB" dirty="0"/>
              <a:t>consist of labour, imports, energy and taxes, weighted to reflect their intensity in CPI as shown in </a:t>
            </a:r>
            <a:r>
              <a:rPr lang="en-GB" b="1" dirty="0"/>
              <a:t>Chart </a:t>
            </a:r>
            <a:r>
              <a:rPr lang="en-GB" b="1" dirty="0" smtClean="0"/>
              <a:t>4.6</a:t>
            </a:r>
            <a:r>
              <a:rPr lang="en-GB" dirty="0" smtClean="0"/>
              <a:t>.  The </a:t>
            </a:r>
            <a:r>
              <a:rPr lang="en-GB" dirty="0"/>
              <a:t>diamond shows Bank staff’s projection for 2017 Q3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5" y="1371600"/>
            <a:ext cx="5337668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574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4.8  </a:t>
            </a:r>
            <a:r>
              <a:rPr lang="en-GB" dirty="0"/>
              <a:t>Survey indicators suggest supply-chain price pressures have moderated slightly</a:t>
            </a:r>
          </a:p>
          <a:p>
            <a:pPr lvl="2"/>
            <a:r>
              <a:rPr lang="en-GB" dirty="0"/>
              <a:t>Import-intensive CPI inflation and survey indicators of output price inflation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 Bank of England, CBI, IHS </a:t>
            </a:r>
            <a:r>
              <a:rPr lang="en-GB" dirty="0" err="1"/>
              <a:t>Markit</a:t>
            </a:r>
            <a:r>
              <a:rPr lang="en-GB" dirty="0"/>
              <a:t>, ONS and Bank calculations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Quarterly data.</a:t>
            </a:r>
          </a:p>
          <a:p>
            <a:r>
              <a:rPr lang="en-GB" dirty="0"/>
              <a:t>(</a:t>
            </a:r>
            <a:r>
              <a:rPr lang="en-GB" dirty="0" smtClean="0"/>
              <a:t>b)	The </a:t>
            </a:r>
            <a:r>
              <a:rPr lang="en-GB" dirty="0"/>
              <a:t>import-intensive CPI series weights together the 20 CPI components with the highest import intensities accounting for indirect imported inputs, excluding fuel and administered and regulated </a:t>
            </a:r>
            <a:r>
              <a:rPr lang="en-GB" dirty="0" smtClean="0"/>
              <a:t>prices.  Import-intensive </a:t>
            </a:r>
            <a:r>
              <a:rPr lang="en-GB" dirty="0"/>
              <a:t>CPI data have been adjusted by Bank staff for changes in the rate of VAT, although there is uncertainty around the precise impact of those </a:t>
            </a:r>
            <a:r>
              <a:rPr lang="en-GB" dirty="0" smtClean="0"/>
              <a:t>changes.  Quarterly </a:t>
            </a:r>
            <a:r>
              <a:rPr lang="en-GB" dirty="0"/>
              <a:t>average of monthly data.</a:t>
            </a:r>
          </a:p>
          <a:p>
            <a:r>
              <a:rPr lang="en-GB" dirty="0"/>
              <a:t>(</a:t>
            </a:r>
            <a:r>
              <a:rPr lang="en-GB" dirty="0" smtClean="0"/>
              <a:t>c)	Indicators </a:t>
            </a:r>
            <a:r>
              <a:rPr lang="en-GB" dirty="0"/>
              <a:t>included in swathe </a:t>
            </a:r>
            <a:r>
              <a:rPr lang="en-GB" dirty="0" smtClean="0"/>
              <a:t>are:  manufacturing </a:t>
            </a:r>
            <a:r>
              <a:rPr lang="en-GB" dirty="0"/>
              <a:t>output producer price index excluding food, beverages and </a:t>
            </a:r>
            <a:r>
              <a:rPr lang="en-GB" dirty="0" smtClean="0"/>
              <a:t>tobacco;  </a:t>
            </a:r>
            <a:r>
              <a:rPr lang="en-GB" dirty="0" err="1" smtClean="0"/>
              <a:t>Markit</a:t>
            </a:r>
            <a:r>
              <a:rPr lang="en-GB" dirty="0" smtClean="0"/>
              <a:t>/CIPS </a:t>
            </a:r>
            <a:r>
              <a:rPr lang="en-GB" dirty="0"/>
              <a:t>output prices for </a:t>
            </a:r>
            <a:r>
              <a:rPr lang="en-GB" dirty="0" smtClean="0"/>
              <a:t>manufacturing;  CBI </a:t>
            </a:r>
            <a:r>
              <a:rPr lang="en-GB" dirty="0"/>
              <a:t>Industrial Trends expected selling </a:t>
            </a:r>
            <a:r>
              <a:rPr lang="en-GB" dirty="0" smtClean="0"/>
              <a:t>prices;  and </a:t>
            </a:r>
            <a:r>
              <a:rPr lang="en-GB" dirty="0"/>
              <a:t>Bank Agents’ finished imported goods cost </a:t>
            </a:r>
            <a:r>
              <a:rPr lang="en-GB" dirty="0" smtClean="0"/>
              <a:t>scores.  Adjusted </a:t>
            </a:r>
            <a:r>
              <a:rPr lang="en-GB" dirty="0"/>
              <a:t>to match the mean and variance of import-intensive inflation since 2001</a:t>
            </a:r>
            <a:r>
              <a:rPr lang="en-GB" dirty="0" smtClean="0"/>
              <a:t>.</a:t>
            </a:r>
            <a:endParaRPr lang="en-GB" dirty="0"/>
          </a:p>
          <a:p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80" y="1381728"/>
            <a:ext cx="4979985" cy="411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129809"/>
      </p:ext>
    </p:extLst>
  </p:cSld>
  <p:clrMapOvr>
    <a:masterClrMapping/>
  </p:clrMapOvr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2017-11-02T00:00:00+00:00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2017-11-02T12:00:00+00:00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a5edd0e9-353e-4089-bcbc-d9218926e91f">
      <Value>15</Value>
    </TaxCatchAll>
    <BOETwoLevelApprovalUnapprovedUrls xmlns="3093D571-876B-405D-9D29-9CB9268274E1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4F16183EA9C0468BCF653F37E8E49E" ma:contentTypeVersion="876" ma:contentTypeDescription="Create a new document." ma:contentTypeScope="" ma:versionID="827ab49393bb548537e6230f99c7eb51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a5edd0e9-353e-4089-bcbc-d9218926e91f" xmlns:ns4="A5EDD0E9-353E-4089-BCBC-D9218926E91F" xmlns:ns5="http://schemas.microsoft.com/sharepoint/v3/fields" xmlns:ns6="3093D571-876B-405D-9D29-9CB9268274E1" targetNamespace="http://schemas.microsoft.com/office/2006/metadata/properties" ma:root="true" ma:fieldsID="ad249d56aec574803c3683d2923876f8" ns1:_="" ns2:_="" ns3:_="" ns4:_="" ns5:_="" ns6:_="">
    <xsd:import namespace="http://schemas.microsoft.com/sharepoint/v3"/>
    <xsd:import namespace="b67fa5cd-9f58-4c91-ae17-33c31eed239f"/>
    <xsd:import namespace="a5edd0e9-353e-4089-bcbc-d9218926e91f"/>
    <xsd:import namespace="A5EDD0E9-353E-4089-BCBC-D9218926E91F"/>
    <xsd:import namespace="http://schemas.microsoft.com/sharepoint/v3/fields"/>
    <xsd:import namespace="3093D571-876B-405D-9D29-9CB9268274E1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6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7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8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8879b917-e261-45cf-a9d8-7a379b5709b9" ma:termSetId="f722e845-53bc-4304-a021-71ff68974382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24e5fe3a-2481-4c14-85cb-2566c1d518d1}" ma:internalName="TaxCatchAll" ma:showField="CatchAllData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24e5fe3a-2481-4c14-85cb-2566c1d518d1}" ma:internalName="TaxCatchAllLabel" ma:readOnly="true" ma:showField="CatchAllDataLabel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93D571-876B-405D-9D29-9CB9268274E1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5A747499-D055-4494-BECF-CC0DD689BDE0}"/>
</file>

<file path=customXml/itemProps3.xml><?xml version="1.0" encoding="utf-8"?>
<ds:datastoreItem xmlns:ds="http://schemas.openxmlformats.org/officeDocument/2006/customXml" ds:itemID="{4F2BA893-CFF4-4AF1-9D1D-0600F4183E19}"/>
</file>

<file path=customXml/itemProps4.xml><?xml version="1.0" encoding="utf-8"?>
<ds:datastoreItem xmlns:ds="http://schemas.openxmlformats.org/officeDocument/2006/customXml" ds:itemID="{2CAAE37B-0A4D-4ED0-9E10-4D73F216CE61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162</TotalTime>
  <Words>497</Words>
  <Application>Microsoft Office PowerPoint</Application>
  <PresentationFormat>On-screen Show (4:3)</PresentationFormat>
  <Paragraphs>100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IR POWERPOINT TEMPLATE</vt:lpstr>
      <vt:lpstr>Inflation Report November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4: Costs and prices</dc:title>
  <dc:subject>Section 4: Cost and prices</dc:subject>
  <dc:creator>Bank of England</dc:creator>
  <cp:keywords/>
  <dc:description/>
  <cp:lastModifiedBy>Clarke, Karen</cp:lastModifiedBy>
  <cp:revision>46</cp:revision>
  <cp:lastPrinted>2017-08-02T12:20:48Z</cp:lastPrinted>
  <dcterms:created xsi:type="dcterms:W3CDTF">2017-08-02T10:09:26Z</dcterms:created>
  <dcterms:modified xsi:type="dcterms:W3CDTF">2017-11-01T17:19:25Z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15;#Inflation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0x010100AF4F16183EA9C0468BCF653F37E8E49E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