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36"/>
  </p:notesMasterIdLst>
  <p:sldIdLst>
    <p:sldId id="314" r:id="rId6"/>
    <p:sldId id="328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09" r:id="rId17"/>
    <p:sldId id="362" r:id="rId18"/>
    <p:sldId id="360" r:id="rId19"/>
    <p:sldId id="334" r:id="rId20"/>
    <p:sldId id="364" r:id="rId21"/>
    <p:sldId id="365" r:id="rId22"/>
    <p:sldId id="378" r:id="rId23"/>
    <p:sldId id="376" r:id="rId24"/>
    <p:sldId id="377" r:id="rId25"/>
    <p:sldId id="381" r:id="rId26"/>
    <p:sldId id="380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4629" autoAdjust="0"/>
  </p:normalViewPr>
  <p:slideViewPr>
    <p:cSldViewPr snapToGrid="0" showGuides="1">
      <p:cViewPr>
        <p:scale>
          <a:sx n="100" d="100"/>
          <a:sy n="100" d="100"/>
        </p:scale>
        <p:origin x="-768" y="6"/>
      </p:cViewPr>
      <p:guideLst>
        <p:guide orient="horz" pos="332"/>
        <p:guide orient="horz" pos="528"/>
        <p:guide orient="horz" pos="3468"/>
        <p:guide orient="horz" pos="696"/>
        <p:guide pos="184"/>
        <p:guide pos="1156"/>
        <p:guide pos="4582"/>
        <p:guide pos="557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27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27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23/11/2017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bankofengland.co.uk/publications/Documents/inflationreport/2014/ir14may.pdf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bankofengland.co.uk/statistics/Pages/iadb/notesiadb/Changes_flows_growth_rates.aspx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bankofengland.co.uk/statistics/Documents/articles/2016/10jan.pdf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ons.gov.uk/peoplepopulationandcommunity/personalandhouseholdfinances/incomeandwealth/%20articles/alternativemeasuresofrealhouseholdsdisposableincomeandthesavingratio/%20apriltojune2017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November 2017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Demand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1"/>
            <a:ext cx="9175752" cy="1134711"/>
          </a:xfrm>
        </p:spPr>
        <p:txBody>
          <a:bodyPr/>
          <a:lstStyle/>
          <a:p>
            <a:pPr lvl="1"/>
            <a:r>
              <a:rPr lang="en-GB" b="1" dirty="0" smtClean="0"/>
              <a:t>Chart 2.9  </a:t>
            </a:r>
            <a:r>
              <a:rPr lang="en-GB" dirty="0"/>
              <a:t>Surveys continue to point to robust </a:t>
            </a:r>
            <a:r>
              <a:rPr lang="en-GB" dirty="0" smtClean="0"/>
              <a:t>export growth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UK exports and survey indicators of export growth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530605"/>
            <a:ext cx="8562977" cy="1327397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England, BCC, CBI, EEF, IHS </a:t>
            </a:r>
            <a:r>
              <a:rPr lang="en-GB" dirty="0" err="1"/>
              <a:t>Markit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Swathe </a:t>
            </a:r>
            <a:r>
              <a:rPr lang="en-GB" dirty="0"/>
              <a:t>includes: </a:t>
            </a:r>
            <a:r>
              <a:rPr lang="en-GB" dirty="0" smtClean="0"/>
              <a:t> BCC </a:t>
            </a:r>
            <a:r>
              <a:rPr lang="en-GB" dirty="0"/>
              <a:t>net percentage balance of companies reporting that export orders </a:t>
            </a:r>
            <a:r>
              <a:rPr lang="en-GB" dirty="0" smtClean="0"/>
              <a:t>and deliveries </a:t>
            </a:r>
            <a:r>
              <a:rPr lang="en-GB" dirty="0"/>
              <a:t>increased on the quarter or were expected to increase over the following </a:t>
            </a:r>
            <a:r>
              <a:rPr lang="en-GB" dirty="0" smtClean="0"/>
              <a:t>quarter (data </a:t>
            </a:r>
            <a:r>
              <a:rPr lang="en-GB" dirty="0"/>
              <a:t>are not seasonally adjusted); </a:t>
            </a:r>
            <a:r>
              <a:rPr lang="en-GB" dirty="0" smtClean="0"/>
              <a:t> CBI </a:t>
            </a:r>
            <a:r>
              <a:rPr lang="en-GB" dirty="0"/>
              <a:t>average of the net percentage balances </a:t>
            </a:r>
            <a:r>
              <a:rPr lang="en-GB" dirty="0" smtClean="0"/>
              <a:t>of manufacturing </a:t>
            </a:r>
            <a:r>
              <a:rPr lang="en-GB" dirty="0"/>
              <a:t>companies reporting that export orders and deliveries increased on </a:t>
            </a:r>
            <a:r>
              <a:rPr lang="en-GB" dirty="0" smtClean="0"/>
              <a:t>the quarter</a:t>
            </a:r>
            <a:r>
              <a:rPr lang="en-GB" dirty="0"/>
              <a:t>, and that their present export order books are above normal (the latter series is </a:t>
            </a:r>
            <a:r>
              <a:rPr lang="en-GB" dirty="0" smtClean="0"/>
              <a:t>a quarterly </a:t>
            </a:r>
            <a:r>
              <a:rPr lang="en-GB" dirty="0"/>
              <a:t>average of monthly data); </a:t>
            </a:r>
            <a:r>
              <a:rPr lang="en-GB" dirty="0" smtClean="0"/>
              <a:t> </a:t>
            </a:r>
            <a:r>
              <a:rPr lang="en-GB" dirty="0" err="1" smtClean="0"/>
              <a:t>Markit</a:t>
            </a:r>
            <a:r>
              <a:rPr lang="en-GB" dirty="0" smtClean="0"/>
              <a:t>/CIPS </a:t>
            </a:r>
            <a:r>
              <a:rPr lang="en-GB" dirty="0"/>
              <a:t>net percentage balance of </a:t>
            </a:r>
            <a:r>
              <a:rPr lang="en-GB" dirty="0" smtClean="0"/>
              <a:t>manufacturing companies </a:t>
            </a:r>
            <a:r>
              <a:rPr lang="en-GB" dirty="0"/>
              <a:t>reporting that export orders increased this month compared with the </a:t>
            </a:r>
            <a:r>
              <a:rPr lang="en-GB" dirty="0" smtClean="0"/>
              <a:t>previous month </a:t>
            </a:r>
            <a:r>
              <a:rPr lang="en-GB" dirty="0"/>
              <a:t>(quarterly average of monthly data</a:t>
            </a:r>
            <a:r>
              <a:rPr lang="en-GB" dirty="0" smtClean="0"/>
              <a:t>);  </a:t>
            </a:r>
            <a:r>
              <a:rPr lang="en-GB" dirty="0"/>
              <a:t>Agents measure of manufacturing </a:t>
            </a:r>
            <a:r>
              <a:rPr lang="en-GB" dirty="0" smtClean="0"/>
              <a:t>companies’ reported </a:t>
            </a:r>
            <a:r>
              <a:rPr lang="en-GB" dirty="0"/>
              <a:t>annual growth in production for sales to overseas customers over the past </a:t>
            </a:r>
            <a:r>
              <a:rPr lang="en-GB" dirty="0" smtClean="0"/>
              <a:t>three months </a:t>
            </a:r>
            <a:r>
              <a:rPr lang="en-GB" dirty="0"/>
              <a:t>(last available observation for each quarter); </a:t>
            </a:r>
            <a:r>
              <a:rPr lang="en-GB" dirty="0" smtClean="0"/>
              <a:t> EEF </a:t>
            </a:r>
            <a:r>
              <a:rPr lang="en-GB" dirty="0"/>
              <a:t>average of the net </a:t>
            </a:r>
            <a:r>
              <a:rPr lang="en-GB" dirty="0" smtClean="0"/>
              <a:t>percentage balances </a:t>
            </a:r>
            <a:r>
              <a:rPr lang="en-GB" dirty="0"/>
              <a:t>of manufacturing companies reporting that export orders increased over the </a:t>
            </a:r>
            <a:r>
              <a:rPr lang="en-GB" dirty="0" smtClean="0"/>
              <a:t>past three </a:t>
            </a:r>
            <a:r>
              <a:rPr lang="en-GB" dirty="0"/>
              <a:t>months and were expected to increase over the next three months</a:t>
            </a:r>
            <a:r>
              <a:rPr lang="en-GB" dirty="0" smtClean="0"/>
              <a:t>.  </a:t>
            </a:r>
            <a:r>
              <a:rPr lang="en-GB" dirty="0"/>
              <a:t>Indicators </a:t>
            </a:r>
            <a:r>
              <a:rPr lang="en-GB" dirty="0" smtClean="0"/>
              <a:t>are scaled </a:t>
            </a:r>
            <a:r>
              <a:rPr lang="en-GB" dirty="0"/>
              <a:t>to match the mean and variance of four-quarter export growth since 2000.</a:t>
            </a:r>
          </a:p>
          <a:p>
            <a:r>
              <a:rPr lang="en-GB" dirty="0"/>
              <a:t>(</a:t>
            </a:r>
            <a:r>
              <a:rPr lang="en-GB" dirty="0" smtClean="0"/>
              <a:t>b)	Chained-volume </a:t>
            </a:r>
            <a:r>
              <a:rPr lang="en-GB" dirty="0"/>
              <a:t>measure, excluding the impact of </a:t>
            </a:r>
            <a:r>
              <a:rPr lang="en-GB" dirty="0" smtClean="0"/>
              <a:t>MTIC fraud.  </a:t>
            </a:r>
            <a:r>
              <a:rPr lang="en-GB" dirty="0"/>
              <a:t>The diamond </a:t>
            </a:r>
            <a:r>
              <a:rPr lang="en-GB" dirty="0" smtClean="0"/>
              <a:t>shows Bank </a:t>
            </a:r>
            <a:r>
              <a:rPr lang="en-GB" dirty="0"/>
              <a:t>staff’s projection for 2017 Q3.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02" y="1137283"/>
            <a:ext cx="4913386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3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1134406"/>
          </a:xfrm>
        </p:spPr>
        <p:txBody>
          <a:bodyPr/>
          <a:lstStyle/>
          <a:p>
            <a:pPr lvl="1"/>
            <a:r>
              <a:rPr lang="en-GB" b="1" dirty="0" smtClean="0"/>
              <a:t>Chart 2.10  </a:t>
            </a:r>
            <a:r>
              <a:rPr lang="en-GB" dirty="0"/>
              <a:t>Import penetration has continued to increase</a:t>
            </a:r>
          </a:p>
          <a:p>
            <a:pPr lvl="1"/>
            <a:r>
              <a:rPr lang="en-GB" dirty="0"/>
              <a:t>despite higher import </a:t>
            </a:r>
            <a:r>
              <a:rPr lang="en-GB" dirty="0" smtClean="0"/>
              <a:t>prices</a:t>
            </a:r>
            <a:br>
              <a:rPr lang="en-GB" dirty="0" smtClean="0"/>
            </a:br>
            <a:r>
              <a:rPr lang="en-GB" sz="1800" dirty="0">
                <a:solidFill>
                  <a:schemeClr val="tx1"/>
                </a:solidFill>
              </a:rPr>
              <a:t>Imports relative to import-weighted demand and relative </a:t>
            </a:r>
            <a:r>
              <a:rPr lang="en-GB" sz="1800" dirty="0" smtClean="0">
                <a:solidFill>
                  <a:schemeClr val="tx1"/>
                </a:solidFill>
              </a:rPr>
              <a:t>import prices</a:t>
            </a:r>
            <a:endParaRPr lang="en-GB" sz="18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6097980"/>
            <a:ext cx="8692104" cy="760021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UK </a:t>
            </a:r>
            <a:r>
              <a:rPr lang="en-GB" dirty="0"/>
              <a:t>imports as a proportion of import-weighted total final expenditure, </a:t>
            </a:r>
            <a:r>
              <a:rPr lang="en-GB" dirty="0" smtClean="0"/>
              <a:t>chained-volume measures</a:t>
            </a:r>
            <a:r>
              <a:rPr lang="en-GB" dirty="0"/>
              <a:t>. </a:t>
            </a:r>
            <a:r>
              <a:rPr lang="en-GB" dirty="0" smtClean="0"/>
              <a:t> Import-weighted </a:t>
            </a:r>
            <a:r>
              <a:rPr lang="en-GB" dirty="0"/>
              <a:t>total final expenditure is calculated by weighting </a:t>
            </a:r>
            <a:r>
              <a:rPr lang="en-GB" dirty="0" smtClean="0"/>
              <a:t>together household consumption </a:t>
            </a:r>
            <a:r>
              <a:rPr lang="en-GB" dirty="0"/>
              <a:t>(including non-profit institutions serving households</a:t>
            </a:r>
            <a:r>
              <a:rPr lang="en-GB" dirty="0" smtClean="0"/>
              <a:t>), whole-economy </a:t>
            </a:r>
            <a:r>
              <a:rPr lang="en-GB" dirty="0"/>
              <a:t>investment (excluding valuables), government spending, changes </a:t>
            </a:r>
            <a:r>
              <a:rPr lang="en-GB" dirty="0" smtClean="0"/>
              <a:t>in inventories </a:t>
            </a:r>
            <a:r>
              <a:rPr lang="en-GB" dirty="0"/>
              <a:t>(excluding </a:t>
            </a:r>
            <a:r>
              <a:rPr lang="en-GB" dirty="0" smtClean="0"/>
              <a:t>the alignment </a:t>
            </a:r>
            <a:r>
              <a:rPr lang="en-GB" dirty="0"/>
              <a:t>adjustment) and exports by their respective </a:t>
            </a:r>
            <a:r>
              <a:rPr lang="en-GB" dirty="0" smtClean="0"/>
              <a:t>import intensities</a:t>
            </a:r>
            <a:r>
              <a:rPr lang="en-GB" dirty="0"/>
              <a:t>, estimated using the </a:t>
            </a:r>
            <a:r>
              <a:rPr lang="en-GB" i="1" dirty="0"/>
              <a:t>United Kingdom Input-Output Analytical Tables 2013</a:t>
            </a:r>
            <a:r>
              <a:rPr lang="en-GB" dirty="0" smtClean="0"/>
              <a:t>.  Import and </a:t>
            </a:r>
            <a:r>
              <a:rPr lang="en-GB" dirty="0"/>
              <a:t>export data have </a:t>
            </a:r>
            <a:r>
              <a:rPr lang="en-GB" dirty="0" smtClean="0"/>
              <a:t>been adjusted </a:t>
            </a:r>
            <a:r>
              <a:rPr lang="en-GB" dirty="0"/>
              <a:t>to exclude the estimated impact of MTIC fraud.</a:t>
            </a:r>
          </a:p>
          <a:p>
            <a:r>
              <a:rPr lang="en-GB" dirty="0"/>
              <a:t>(</a:t>
            </a:r>
            <a:r>
              <a:rPr lang="en-GB" dirty="0" smtClean="0"/>
              <a:t>b)	Import </a:t>
            </a:r>
            <a:r>
              <a:rPr lang="en-GB" dirty="0"/>
              <a:t>price deflator divided by the market price GDP deflator.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087" y="1547239"/>
            <a:ext cx="5279146" cy="405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0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5893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7614" cy="882143"/>
          </a:xfrm>
        </p:spPr>
        <p:txBody>
          <a:bodyPr/>
          <a:lstStyle/>
          <a:p>
            <a:pPr lvl="1"/>
            <a:r>
              <a:rPr lang="en-GB" b="1" dirty="0" smtClean="0"/>
              <a:t>Table 2.A  </a:t>
            </a:r>
            <a:r>
              <a:rPr lang="en-GB" dirty="0"/>
              <a:t>Net trade supported GDP growth in </a:t>
            </a:r>
            <a:r>
              <a:rPr lang="en-GB" dirty="0" smtClean="0"/>
              <a:t>Q2</a:t>
            </a:r>
            <a:br>
              <a:rPr lang="en-GB" dirty="0" smtClean="0"/>
            </a:br>
            <a:r>
              <a:rPr lang="en-GB" sz="2000" dirty="0" smtClean="0">
                <a:solidFill>
                  <a:schemeClr val="tx1"/>
                </a:solidFill>
              </a:rPr>
              <a:t>Expenditure components of demand</a:t>
            </a:r>
            <a:r>
              <a:rPr lang="en-GB" sz="2000" baseline="30000" dirty="0" smtClean="0">
                <a:solidFill>
                  <a:schemeClr val="tx1"/>
                </a:solidFill>
              </a:rPr>
              <a:t>(a)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810250"/>
            <a:ext cx="8692104" cy="1047751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Chained-volume </a:t>
            </a:r>
            <a:r>
              <a:rPr lang="en-GB" dirty="0"/>
              <a:t>measures unless otherwise stated. </a:t>
            </a:r>
          </a:p>
          <a:p>
            <a:r>
              <a:rPr lang="en-GB" dirty="0"/>
              <a:t>(</a:t>
            </a:r>
            <a:r>
              <a:rPr lang="en-GB" dirty="0" smtClean="0"/>
              <a:t>b)	Includes </a:t>
            </a:r>
            <a:r>
              <a:rPr lang="en-GB" dirty="0"/>
              <a:t>non-profit institutions serving households. </a:t>
            </a:r>
          </a:p>
          <a:p>
            <a:r>
              <a:rPr lang="en-GB" dirty="0"/>
              <a:t>(</a:t>
            </a:r>
            <a:r>
              <a:rPr lang="en-GB" dirty="0" smtClean="0"/>
              <a:t>c)	Investment </a:t>
            </a:r>
            <a:r>
              <a:rPr lang="en-GB" dirty="0"/>
              <a:t>data take account of the transfer of nuclear reactors from the public corporation sector to central government in 2005 Q2. </a:t>
            </a:r>
          </a:p>
          <a:p>
            <a:r>
              <a:rPr lang="en-GB" dirty="0"/>
              <a:t>(</a:t>
            </a:r>
            <a:r>
              <a:rPr lang="en-GB" dirty="0" smtClean="0"/>
              <a:t>d)	Excludes </a:t>
            </a:r>
            <a:r>
              <a:rPr lang="en-GB" dirty="0"/>
              <a:t>the alignment adjustment. </a:t>
            </a:r>
          </a:p>
          <a:p>
            <a:r>
              <a:rPr lang="en-GB" dirty="0"/>
              <a:t>(</a:t>
            </a:r>
            <a:r>
              <a:rPr lang="en-GB" dirty="0" smtClean="0"/>
              <a:t>e)	Percentage </a:t>
            </a:r>
            <a:r>
              <a:rPr lang="en-GB" dirty="0"/>
              <a:t>point contributions to quarterly growth of real GDP. </a:t>
            </a:r>
          </a:p>
          <a:p>
            <a:r>
              <a:rPr lang="en-GB" dirty="0"/>
              <a:t>(f) </a:t>
            </a:r>
            <a:r>
              <a:rPr lang="en-GB" dirty="0" smtClean="0"/>
              <a:t>	Includes </a:t>
            </a:r>
            <a:r>
              <a:rPr lang="en-GB" dirty="0"/>
              <a:t>acquisitions less disposals of valuables. </a:t>
            </a:r>
          </a:p>
          <a:p>
            <a:r>
              <a:rPr lang="en-GB" dirty="0"/>
              <a:t>(</a:t>
            </a:r>
            <a:r>
              <a:rPr lang="en-GB" dirty="0" smtClean="0"/>
              <a:t>g)	Excluding </a:t>
            </a:r>
            <a:r>
              <a:rPr lang="en-GB" dirty="0"/>
              <a:t>the impact of missing trader intra-community (MTIC) fraud.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985838"/>
            <a:ext cx="4511040" cy="471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73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727614" cy="607712"/>
          </a:xfrm>
        </p:spPr>
        <p:txBody>
          <a:bodyPr/>
          <a:lstStyle/>
          <a:p>
            <a:pPr lvl="1"/>
            <a:r>
              <a:rPr lang="en-GB" b="1" dirty="0" smtClean="0"/>
              <a:t>Table 2.B  </a:t>
            </a:r>
            <a:r>
              <a:rPr lang="en-GB" dirty="0">
                <a:solidFill>
                  <a:schemeClr val="tx1"/>
                </a:solidFill>
              </a:rPr>
              <a:t>Monitoring the MPC’s </a:t>
            </a:r>
            <a:r>
              <a:rPr lang="en-GB" dirty="0" smtClean="0">
                <a:solidFill>
                  <a:schemeClr val="tx1"/>
                </a:solidFill>
              </a:rPr>
              <a:t>key judgements</a:t>
            </a:r>
            <a:endParaRPr lang="en-GB" baseline="300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3" y="823913"/>
            <a:ext cx="5311616" cy="585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63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Revisions to the National Accounts and the</a:t>
            </a:r>
          </a:p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Balance of Payments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08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1207558"/>
          </a:xfrm>
        </p:spPr>
        <p:txBody>
          <a:bodyPr/>
          <a:lstStyle/>
          <a:p>
            <a:pPr lvl="1"/>
            <a:r>
              <a:rPr lang="en-GB" b="1" dirty="0" smtClean="0"/>
              <a:t>Chart A  </a:t>
            </a:r>
            <a:r>
              <a:rPr lang="en-GB" dirty="0"/>
              <a:t>Households are now estimated to have </a:t>
            </a:r>
            <a:r>
              <a:rPr lang="en-GB" dirty="0" smtClean="0"/>
              <a:t>been net </a:t>
            </a:r>
            <a:r>
              <a:rPr lang="en-GB" dirty="0"/>
              <a:t>savers over much of the recent past while </a:t>
            </a:r>
            <a:r>
              <a:rPr lang="en-GB" dirty="0" smtClean="0"/>
              <a:t>companies have </a:t>
            </a:r>
            <a:r>
              <a:rPr lang="en-GB" dirty="0"/>
              <a:t>been net </a:t>
            </a:r>
            <a:r>
              <a:rPr lang="en-GB" dirty="0" smtClean="0"/>
              <a:t>borrowers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Household and private non-financial corporation </a:t>
            </a:r>
            <a:r>
              <a:rPr lang="en-GB" sz="2000" dirty="0" smtClean="0">
                <a:solidFill>
                  <a:schemeClr val="tx1"/>
                </a:solidFill>
              </a:rPr>
              <a:t>financial balances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03366"/>
            <a:ext cx="8562977" cy="954635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Includes </a:t>
            </a:r>
            <a:r>
              <a:rPr lang="en-GB" dirty="0"/>
              <a:t>non-profit institutions serving households.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942" y="1772789"/>
            <a:ext cx="4852426" cy="468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6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882143"/>
          </a:xfrm>
        </p:spPr>
        <p:txBody>
          <a:bodyPr/>
          <a:lstStyle/>
          <a:p>
            <a:pPr lvl="1"/>
            <a:r>
              <a:rPr lang="en-GB" b="1" dirty="0" smtClean="0"/>
              <a:t>Chart B  </a:t>
            </a:r>
            <a:r>
              <a:rPr lang="en-GB" dirty="0"/>
              <a:t>The current account deficit has been </a:t>
            </a:r>
            <a:r>
              <a:rPr lang="en-GB" dirty="0" smtClean="0"/>
              <a:t>revised wider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UK current account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043" y="1321304"/>
            <a:ext cx="5337669" cy="508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3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1207558"/>
          </a:xfrm>
        </p:spPr>
        <p:txBody>
          <a:bodyPr/>
          <a:lstStyle/>
          <a:p>
            <a:pPr lvl="1"/>
            <a:r>
              <a:rPr lang="en-GB" b="1" dirty="0" smtClean="0"/>
              <a:t>Chart C  </a:t>
            </a:r>
            <a:r>
              <a:rPr lang="en-GB" dirty="0"/>
              <a:t>The UK net international investment </a:t>
            </a:r>
            <a:r>
              <a:rPr lang="en-GB" dirty="0" smtClean="0"/>
              <a:t>position has </a:t>
            </a:r>
            <a:r>
              <a:rPr lang="en-GB" dirty="0"/>
              <a:t>been revised down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Estimates of the UK net international investment position</a:t>
            </a:r>
            <a:r>
              <a:rPr lang="en-GB" sz="2000" baseline="30000" dirty="0">
                <a:solidFill>
                  <a:schemeClr val="tx1"/>
                </a:solidFill>
              </a:rPr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03366"/>
            <a:ext cx="8562977" cy="954635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Bloomberg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Data </a:t>
            </a:r>
            <a:r>
              <a:rPr lang="en-GB" dirty="0"/>
              <a:t>are not 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For </a:t>
            </a:r>
            <a:r>
              <a:rPr lang="en-GB" dirty="0"/>
              <a:t>details on how FDI estimates are adjusted for changes in market value see footnote (</a:t>
            </a:r>
            <a:r>
              <a:rPr lang="en-GB" dirty="0" smtClean="0"/>
              <a:t>3) on </a:t>
            </a:r>
            <a:r>
              <a:rPr lang="en-GB" dirty="0"/>
              <a:t>page 23 of the May 2014</a:t>
            </a:r>
            <a:r>
              <a:rPr lang="en-GB" i="1" dirty="0"/>
              <a:t> Report</a:t>
            </a:r>
            <a:r>
              <a:rPr lang="en-GB" dirty="0"/>
              <a:t>;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hlinkClick r:id="rId2"/>
              </a:rPr>
              <a:t>www.bankofengland.co.uk/publications/Documents/inflationreport/2014/ir14may.pdf</a:t>
            </a:r>
            <a:r>
              <a:rPr lang="en-GB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040" y="1470658"/>
            <a:ext cx="5491897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2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Developments in consumer credit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8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61402" cy="882143"/>
          </a:xfrm>
        </p:spPr>
        <p:txBody>
          <a:bodyPr/>
          <a:lstStyle/>
          <a:p>
            <a:pPr lvl="1"/>
            <a:r>
              <a:rPr lang="en-GB" b="1" dirty="0" smtClean="0"/>
              <a:t>Chart 2.1  </a:t>
            </a:r>
            <a:r>
              <a:rPr lang="en-GB" dirty="0"/>
              <a:t> The slowing in consumption growth has been</a:t>
            </a:r>
          </a:p>
          <a:p>
            <a:pPr lvl="1"/>
            <a:r>
              <a:rPr lang="en-GB" dirty="0"/>
              <a:t>partly offset by stronger net trade and </a:t>
            </a:r>
            <a:r>
              <a:rPr lang="en-GB" dirty="0" smtClean="0"/>
              <a:t>business investment</a:t>
            </a:r>
          </a:p>
          <a:p>
            <a:pPr lvl="1"/>
            <a:r>
              <a:rPr lang="en-GB" sz="2000" dirty="0">
                <a:solidFill>
                  <a:schemeClr val="tx1"/>
                </a:solidFill>
              </a:rPr>
              <a:t>Contributions to average quarterly GDP </a:t>
            </a:r>
            <a:r>
              <a:rPr lang="en-GB" sz="2000" dirty="0" smtClean="0">
                <a:solidFill>
                  <a:schemeClr val="tx1"/>
                </a:solidFill>
              </a:rPr>
              <a:t>growth</a:t>
            </a:r>
            <a:r>
              <a:rPr lang="en-GB" sz="2000" baseline="30000" dirty="0" smtClean="0">
                <a:solidFill>
                  <a:schemeClr val="tx1"/>
                </a:solidFill>
              </a:rPr>
              <a:t>(a)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629276"/>
            <a:ext cx="8562977" cy="1228726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Chained-volume </a:t>
            </a:r>
            <a:r>
              <a:rPr lang="en-GB" dirty="0"/>
              <a:t>measures.</a:t>
            </a:r>
          </a:p>
          <a:p>
            <a:r>
              <a:rPr lang="en-GB" dirty="0"/>
              <a:t>(</a:t>
            </a:r>
            <a:r>
              <a:rPr lang="en-GB" dirty="0" smtClean="0"/>
              <a:t>b)	Includes </a:t>
            </a:r>
            <a:r>
              <a:rPr lang="en-GB" dirty="0"/>
              <a:t>non-profit institutions serving households.</a:t>
            </a:r>
          </a:p>
          <a:p>
            <a:r>
              <a:rPr lang="en-GB" dirty="0"/>
              <a:t>(</a:t>
            </a:r>
            <a:r>
              <a:rPr lang="en-GB" dirty="0" smtClean="0"/>
              <a:t>c)	Investment </a:t>
            </a:r>
            <a:r>
              <a:rPr lang="en-GB" dirty="0"/>
              <a:t>data take account of the transfer of nuclear reactors from the public </a:t>
            </a:r>
            <a:r>
              <a:rPr lang="en-GB" dirty="0" smtClean="0"/>
              <a:t>corporation sector </a:t>
            </a:r>
            <a:r>
              <a:rPr lang="en-GB" dirty="0"/>
              <a:t>to central government in 2005 Q2.</a:t>
            </a:r>
          </a:p>
          <a:p>
            <a:r>
              <a:rPr lang="en-GB" dirty="0"/>
              <a:t>(</a:t>
            </a:r>
            <a:r>
              <a:rPr lang="en-GB" dirty="0" smtClean="0"/>
              <a:t>d)	Calculated </a:t>
            </a:r>
            <a:r>
              <a:rPr lang="en-GB" dirty="0"/>
              <a:t>as a residual</a:t>
            </a:r>
            <a:r>
              <a:rPr lang="en-GB" dirty="0" smtClean="0"/>
              <a:t>.  </a:t>
            </a:r>
            <a:r>
              <a:rPr lang="en-GB" dirty="0"/>
              <a:t>Includes government consumption and investment, changes </a:t>
            </a:r>
            <a:r>
              <a:rPr lang="en-GB" dirty="0" smtClean="0"/>
              <a:t>in inventories</a:t>
            </a:r>
            <a:r>
              <a:rPr lang="en-GB" dirty="0"/>
              <a:t>, the statistical discrepancy and acquisitions less disposals of valuables. </a:t>
            </a:r>
            <a:r>
              <a:rPr lang="en-GB" dirty="0" smtClean="0"/>
              <a:t> Also</a:t>
            </a:r>
            <a:br>
              <a:rPr lang="en-GB" dirty="0" smtClean="0"/>
            </a:br>
            <a:r>
              <a:rPr lang="en-GB" dirty="0" smtClean="0"/>
              <a:t>includes </a:t>
            </a:r>
            <a:r>
              <a:rPr lang="en-GB" dirty="0"/>
              <a:t>the difference between the official estimate of GDP and the </a:t>
            </a:r>
            <a:r>
              <a:rPr lang="en-GB" dirty="0" err="1"/>
              <a:t>backcast</a:t>
            </a:r>
            <a:r>
              <a:rPr lang="en-GB" dirty="0"/>
              <a:t> for the </a:t>
            </a:r>
            <a:r>
              <a:rPr lang="en-GB" dirty="0" smtClean="0"/>
              <a:t>final estimate </a:t>
            </a:r>
            <a:r>
              <a:rPr lang="en-GB" dirty="0"/>
              <a:t>of GDP.</a:t>
            </a:r>
          </a:p>
          <a:p>
            <a:r>
              <a:rPr lang="en-GB" dirty="0"/>
              <a:t>(</a:t>
            </a:r>
            <a:r>
              <a:rPr lang="en-GB" dirty="0" smtClean="0"/>
              <a:t>e)	</a:t>
            </a:r>
            <a:r>
              <a:rPr lang="en-GB" dirty="0" err="1" smtClean="0"/>
              <a:t>Backcast</a:t>
            </a:r>
            <a:r>
              <a:rPr lang="en-GB" dirty="0" smtClean="0"/>
              <a:t> </a:t>
            </a:r>
            <a:r>
              <a:rPr lang="en-GB" dirty="0"/>
              <a:t>of the final estimate of GDP.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250" y="1541903"/>
            <a:ext cx="4454966" cy="429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62976" cy="1440654"/>
          </a:xfrm>
        </p:spPr>
        <p:txBody>
          <a:bodyPr/>
          <a:lstStyle/>
          <a:p>
            <a:pPr lvl="1"/>
            <a:r>
              <a:rPr lang="en-GB" b="1" dirty="0" smtClean="0"/>
              <a:t>Chart A  </a:t>
            </a:r>
            <a:r>
              <a:rPr lang="en-GB" dirty="0"/>
              <a:t>Consumer credit has grown rapidly in </a:t>
            </a:r>
            <a:r>
              <a:rPr lang="en-GB" dirty="0" smtClean="0"/>
              <a:t>recent years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Contributions to four-quarter consumer credit growth</a:t>
            </a:r>
            <a:r>
              <a:rPr lang="en-GB" sz="2000" baseline="30000" dirty="0">
                <a:solidFill>
                  <a:schemeClr val="tx1"/>
                </a:solidFill>
              </a:rPr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See </a:t>
            </a:r>
            <a:r>
              <a:rPr lang="en-GB" dirty="0" smtClean="0">
                <a:hlinkClick r:id="rId2"/>
              </a:rPr>
              <a:t>www.bankofengland.co.uk/statistics/Pages/iadb/notesiadb/Changes_flows_growth_rates.aspx</a:t>
            </a:r>
            <a:r>
              <a:rPr lang="en-GB" dirty="0" smtClean="0"/>
              <a:t> </a:t>
            </a:r>
            <a:r>
              <a:rPr lang="en-GB" dirty="0"/>
              <a:t>for a description of how growth rates are calculated using credit data.</a:t>
            </a:r>
          </a:p>
          <a:p>
            <a:r>
              <a:rPr lang="en-GB" dirty="0"/>
              <a:t>(</a:t>
            </a:r>
            <a:r>
              <a:rPr lang="en-GB" dirty="0" smtClean="0"/>
              <a:t>b)	Sterling </a:t>
            </a:r>
            <a:r>
              <a:rPr lang="en-GB" dirty="0"/>
              <a:t>net lending by UK monetary financial institutions (MFIs) and other lenders </a:t>
            </a:r>
            <a:r>
              <a:rPr lang="en-GB" dirty="0" smtClean="0"/>
              <a:t>to UK </a:t>
            </a:r>
            <a:r>
              <a:rPr lang="en-GB" dirty="0"/>
              <a:t>individuals (excludes student loans). </a:t>
            </a:r>
            <a:r>
              <a:rPr lang="en-GB" dirty="0" smtClean="0"/>
              <a:t> Not </a:t>
            </a:r>
            <a:r>
              <a:rPr lang="en-GB" dirty="0"/>
              <a:t>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c)	Identified </a:t>
            </a:r>
            <a:r>
              <a:rPr lang="en-GB" dirty="0"/>
              <a:t>dealership car finance lending by UK MFIs and other lenders. </a:t>
            </a:r>
            <a:r>
              <a:rPr lang="en-GB" dirty="0" smtClean="0"/>
              <a:t> Not seasonally adjusted</a:t>
            </a:r>
            <a:r>
              <a:rPr lang="en-GB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626" y="1151761"/>
            <a:ext cx="5391313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5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62976" cy="1440654"/>
          </a:xfrm>
        </p:spPr>
        <p:txBody>
          <a:bodyPr/>
          <a:lstStyle/>
          <a:p>
            <a:pPr lvl="1"/>
            <a:r>
              <a:rPr lang="en-GB" b="1" dirty="0" smtClean="0"/>
              <a:t>Chart B  </a:t>
            </a:r>
            <a:r>
              <a:rPr lang="en-GB" dirty="0"/>
              <a:t>The share of households who found </a:t>
            </a:r>
            <a:r>
              <a:rPr lang="en-GB" dirty="0" smtClean="0"/>
              <a:t>unsecured debt </a:t>
            </a:r>
            <a:r>
              <a:rPr lang="en-GB" dirty="0"/>
              <a:t>a heavy burden picked up in 2017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Proportion of households reporting that unsecured </a:t>
            </a:r>
            <a:r>
              <a:rPr lang="en-GB" sz="2000" dirty="0" smtClean="0">
                <a:solidFill>
                  <a:schemeClr val="tx1"/>
                </a:solidFill>
              </a:rPr>
              <a:t>debt repayments </a:t>
            </a:r>
            <a:r>
              <a:rPr lang="en-GB" sz="2000" dirty="0">
                <a:solidFill>
                  <a:schemeClr val="tx1"/>
                </a:solidFill>
              </a:rPr>
              <a:t>are a heavy burden</a:t>
            </a:r>
            <a:r>
              <a:rPr lang="en-GB" sz="2000" baseline="30000" dirty="0">
                <a:solidFill>
                  <a:schemeClr val="tx1"/>
                </a:solidFill>
              </a:rPr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British </a:t>
            </a:r>
            <a:r>
              <a:rPr lang="en-GB" dirty="0"/>
              <a:t>Household Panel Survey (BHPS), NMG Consulting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Question</a:t>
            </a:r>
            <a:r>
              <a:rPr lang="en-GB" dirty="0"/>
              <a:t>: </a:t>
            </a:r>
            <a:r>
              <a:rPr lang="en-GB" dirty="0" smtClean="0"/>
              <a:t> ‘</a:t>
            </a:r>
            <a:r>
              <a:rPr lang="en-GB" dirty="0"/>
              <a:t>To what extent is the repayment of these loans and the interest a </a:t>
            </a:r>
            <a:r>
              <a:rPr lang="en-GB" dirty="0" smtClean="0"/>
              <a:t>financial burden </a:t>
            </a:r>
            <a:r>
              <a:rPr lang="en-GB" dirty="0"/>
              <a:t>on your household?’. </a:t>
            </a:r>
            <a:r>
              <a:rPr lang="en-GB" dirty="0" smtClean="0"/>
              <a:t> Calculated </a:t>
            </a:r>
            <a:r>
              <a:rPr lang="en-GB" dirty="0"/>
              <a:t>using British Household Panel Survey (1995 </a:t>
            </a:r>
            <a:r>
              <a:rPr lang="en-GB" dirty="0" smtClean="0"/>
              <a:t>to 2004), face-to-face </a:t>
            </a:r>
            <a:r>
              <a:rPr lang="en-GB" dirty="0"/>
              <a:t>NMG Consulting survey (2005 to 2011) and online NMG </a:t>
            </a:r>
            <a:r>
              <a:rPr lang="en-GB" dirty="0" smtClean="0"/>
              <a:t>Consulting survey </a:t>
            </a:r>
            <a:r>
              <a:rPr lang="en-GB" dirty="0"/>
              <a:t>(2012 onwards). </a:t>
            </a:r>
            <a:r>
              <a:rPr lang="en-GB" dirty="0" smtClean="0"/>
              <a:t> Data </a:t>
            </a:r>
            <a:r>
              <a:rPr lang="en-GB" dirty="0"/>
              <a:t>from the BHPS and face-to-face NMG surveys have </a:t>
            </a:r>
            <a:r>
              <a:rPr lang="en-GB" dirty="0" smtClean="0"/>
              <a:t>been spliced </a:t>
            </a:r>
            <a:r>
              <a:rPr lang="en-GB" dirty="0"/>
              <a:t>to be consistent with online NMG results.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625" y="1639060"/>
            <a:ext cx="5139853" cy="423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8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7614" cy="882143"/>
          </a:xfrm>
        </p:spPr>
        <p:txBody>
          <a:bodyPr/>
          <a:lstStyle/>
          <a:p>
            <a:pPr lvl="1"/>
            <a:r>
              <a:rPr lang="en-GB" b="1" dirty="0" smtClean="0"/>
              <a:t>Table 1 </a:t>
            </a:r>
            <a:r>
              <a:rPr lang="en-GB" dirty="0"/>
              <a:t>Consumer credit conditions have eased materially over the past few years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Average interest rates and other terms on consumer credit lending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810250"/>
            <a:ext cx="8692104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</a:t>
            </a:r>
            <a:r>
              <a:rPr lang="en-GB" dirty="0" err="1" smtClean="0"/>
              <a:t>Moneyfacts</a:t>
            </a:r>
            <a:r>
              <a:rPr lang="en-GB" dirty="0" smtClean="0"/>
              <a:t> </a:t>
            </a:r>
            <a:r>
              <a:rPr lang="en-GB" dirty="0"/>
              <a:t>Group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Sterling‑only </a:t>
            </a:r>
            <a:r>
              <a:rPr lang="en-GB" dirty="0"/>
              <a:t>end‑month quoted rates. </a:t>
            </a:r>
            <a:r>
              <a:rPr lang="en-GB" dirty="0" smtClean="0"/>
              <a:t> The </a:t>
            </a:r>
            <a:r>
              <a:rPr lang="en-GB" dirty="0"/>
              <a:t>Bank’s quoted interest rate series are currently compiled </a:t>
            </a:r>
            <a:r>
              <a:rPr lang="en-GB" dirty="0" smtClean="0"/>
              <a:t>using data </a:t>
            </a:r>
            <a:r>
              <a:rPr lang="en-GB" dirty="0"/>
              <a:t>from up to 19 UK MFIs</a:t>
            </a:r>
            <a:r>
              <a:rPr lang="en-GB" dirty="0" smtClean="0"/>
              <a:t>.  </a:t>
            </a:r>
            <a:r>
              <a:rPr lang="en-GB" dirty="0"/>
              <a:t>Data are not seasonally adjusted</a:t>
            </a:r>
            <a:r>
              <a:rPr lang="en-GB" dirty="0" smtClean="0"/>
              <a:t>.  </a:t>
            </a:r>
            <a:r>
              <a:rPr lang="en-GB" dirty="0"/>
              <a:t>October data are flash estimates of </a:t>
            </a:r>
            <a:r>
              <a:rPr lang="en-GB" dirty="0" smtClean="0"/>
              <a:t>the provisional </a:t>
            </a:r>
            <a:r>
              <a:rPr lang="en-GB" dirty="0"/>
              <a:t>estimates, which will be published on 7 November.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/>
              <a:t>average 0% balance transfer term is the average of each lender’s </a:t>
            </a:r>
            <a:r>
              <a:rPr lang="en-GB" dirty="0" smtClean="0"/>
              <a:t>maximum 0</a:t>
            </a:r>
            <a:r>
              <a:rPr lang="en-GB" dirty="0"/>
              <a:t>% balance transfer </a:t>
            </a:r>
            <a:r>
              <a:rPr lang="en-GB" dirty="0" smtClean="0"/>
              <a:t>term available</a:t>
            </a:r>
            <a:r>
              <a:rPr lang="en-GB" dirty="0"/>
              <a:t>. </a:t>
            </a:r>
            <a:r>
              <a:rPr lang="en-GB" dirty="0" smtClean="0"/>
              <a:t> The </a:t>
            </a:r>
            <a:r>
              <a:rPr lang="en-GB" dirty="0"/>
              <a:t>average balance transfer fee is the average of the fees applied to these products. </a:t>
            </a:r>
            <a:r>
              <a:rPr lang="en-GB" dirty="0" smtClean="0"/>
              <a:t> Longer transfer </a:t>
            </a:r>
            <a:r>
              <a:rPr lang="en-GB" dirty="0"/>
              <a:t>terms and lower fees imply easier credit conditions. </a:t>
            </a:r>
            <a:r>
              <a:rPr lang="en-GB" dirty="0" smtClean="0"/>
              <a:t> Whole </a:t>
            </a:r>
            <a:r>
              <a:rPr lang="en-GB" dirty="0"/>
              <a:t>market data, excluding values of </a:t>
            </a:r>
            <a:r>
              <a:rPr lang="en-GB" dirty="0" smtClean="0"/>
              <a:t>zero.  End‑month </a:t>
            </a:r>
            <a:r>
              <a:rPr lang="en-GB" dirty="0"/>
              <a:t>data.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809750"/>
            <a:ext cx="6812280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87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sensitivity </a:t>
            </a:r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of households and companies to changes in interest </a:t>
            </a: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rates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22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62976" cy="1440654"/>
          </a:xfrm>
        </p:spPr>
        <p:txBody>
          <a:bodyPr/>
          <a:lstStyle/>
          <a:p>
            <a:pPr lvl="1"/>
            <a:r>
              <a:rPr lang="en-GB" b="1" dirty="0" smtClean="0"/>
              <a:t>Chart A  </a:t>
            </a:r>
            <a:r>
              <a:rPr lang="en-GB" dirty="0" err="1"/>
              <a:t>A</a:t>
            </a:r>
            <a:r>
              <a:rPr lang="en-GB" dirty="0"/>
              <a:t> growing share of mortgages by value are fixed-rate contracts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Distribution of mortgage lending</a:t>
            </a:r>
            <a:r>
              <a:rPr lang="en-GB" sz="2000" baseline="30000" dirty="0">
                <a:solidFill>
                  <a:schemeClr val="tx1"/>
                </a:solidFill>
              </a:rPr>
              <a:t>(a)(b)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Average </a:t>
            </a:r>
            <a:r>
              <a:rPr lang="en-GB" dirty="0"/>
              <a:t>daily balances on sterling household loans reported on form ER (effective rates). </a:t>
            </a:r>
            <a:r>
              <a:rPr lang="en-GB" dirty="0" smtClean="0"/>
              <a:t> Data </a:t>
            </a:r>
            <a:r>
              <a:rPr lang="en-GB" dirty="0"/>
              <a:t>are not seasonally adjusted</a:t>
            </a:r>
            <a:r>
              <a:rPr lang="en-GB" dirty="0" smtClean="0"/>
              <a:t>.  </a:t>
            </a:r>
            <a:r>
              <a:rPr lang="en-GB" dirty="0"/>
              <a:t>Data from January 2016 are comprised of individuals and individual trusts only</a:t>
            </a:r>
            <a:r>
              <a:rPr lang="en-GB" dirty="0" smtClean="0"/>
              <a:t>.  </a:t>
            </a:r>
            <a:r>
              <a:rPr lang="en-GB" dirty="0"/>
              <a:t>For more information, see the article ‘Developments in effective rates statistics’ in the December 2015 edition of </a:t>
            </a:r>
            <a:r>
              <a:rPr lang="en-GB" i="1" dirty="0" err="1"/>
              <a:t>Bankstats</a:t>
            </a:r>
            <a:r>
              <a:rPr lang="en-GB" dirty="0"/>
              <a:t>; </a:t>
            </a:r>
            <a:r>
              <a:rPr lang="en-GB" dirty="0">
                <a:hlinkClick r:id="rId2"/>
              </a:rPr>
              <a:t>www.bankofengland.co.uk/statistics/Documents/articles/2016/10jan.pdf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b)	More </a:t>
            </a:r>
            <a:r>
              <a:rPr lang="en-GB" dirty="0"/>
              <a:t>granular breakdowns are included from the earliest point at which the data were collected.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890" y="1398266"/>
            <a:ext cx="4743002" cy="460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8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2"/>
            <a:ext cx="8737601" cy="1440654"/>
          </a:xfrm>
        </p:spPr>
        <p:txBody>
          <a:bodyPr/>
          <a:lstStyle/>
          <a:p>
            <a:pPr lvl="1"/>
            <a:r>
              <a:rPr lang="en-GB" b="1" dirty="0" smtClean="0"/>
              <a:t>Chart B  </a:t>
            </a:r>
            <a:r>
              <a:rPr lang="en-GB" dirty="0"/>
              <a:t>The aggregate household debt‑servicing </a:t>
            </a:r>
            <a:r>
              <a:rPr lang="en-GB" dirty="0" smtClean="0"/>
              <a:t>ratio remains </a:t>
            </a:r>
            <a:r>
              <a:rPr lang="en-GB" dirty="0"/>
              <a:t>relatively low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Aggregate household debt‑servicing ratio and its components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Household </a:t>
            </a:r>
            <a:r>
              <a:rPr lang="en-GB" dirty="0"/>
              <a:t>debt‑servicing ratio calculated as interest payments plus mortgage </a:t>
            </a:r>
            <a:r>
              <a:rPr lang="en-GB" dirty="0" smtClean="0"/>
              <a:t>principal repayments </a:t>
            </a:r>
            <a:r>
              <a:rPr lang="en-GB" dirty="0"/>
              <a:t>as a proportion of nominal household post‑tax income. </a:t>
            </a:r>
            <a:r>
              <a:rPr lang="en-GB" dirty="0" smtClean="0"/>
              <a:t> Household </a:t>
            </a:r>
            <a:r>
              <a:rPr lang="en-GB" dirty="0"/>
              <a:t>income </a:t>
            </a:r>
            <a:r>
              <a:rPr lang="en-GB" dirty="0" smtClean="0"/>
              <a:t>has been </a:t>
            </a:r>
            <a:r>
              <a:rPr lang="en-GB" dirty="0"/>
              <a:t>adjusted to take into account the effects of Financial Intermediation Services </a:t>
            </a:r>
            <a:r>
              <a:rPr lang="en-GB" dirty="0" smtClean="0"/>
              <a:t>Indirectly Measured.  </a:t>
            </a:r>
            <a:r>
              <a:rPr lang="en-GB" dirty="0"/>
              <a:t>Diamond shows the debt‑servicing ratio if interest rates rise by 25 basis </a:t>
            </a:r>
            <a:r>
              <a:rPr lang="en-GB" dirty="0" smtClean="0"/>
              <a:t>points and </a:t>
            </a:r>
            <a:r>
              <a:rPr lang="en-GB" dirty="0"/>
              <a:t>pass‑through to loan rates is full and immediate, and income is unchanged.</a:t>
            </a:r>
          </a:p>
          <a:p>
            <a:r>
              <a:rPr lang="en-GB" dirty="0"/>
              <a:t>(b) </a:t>
            </a:r>
            <a:r>
              <a:rPr lang="en-GB" dirty="0" smtClean="0"/>
              <a:t>	Excludes </a:t>
            </a:r>
            <a:r>
              <a:rPr lang="en-GB" dirty="0"/>
              <a:t>repayments associated with endowment policies. </a:t>
            </a:r>
            <a:r>
              <a:rPr lang="en-GB" dirty="0" smtClean="0"/>
              <a:t> Not </a:t>
            </a:r>
            <a:r>
              <a:rPr lang="en-GB" dirty="0"/>
              <a:t>seasonally adjusted.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25" y="1451608"/>
            <a:ext cx="4901194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4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2"/>
            <a:ext cx="8737601" cy="1440654"/>
          </a:xfrm>
        </p:spPr>
        <p:txBody>
          <a:bodyPr/>
          <a:lstStyle/>
          <a:p>
            <a:pPr lvl="1"/>
            <a:r>
              <a:rPr lang="en-GB" b="1" dirty="0" smtClean="0"/>
              <a:t>Chart C  </a:t>
            </a:r>
            <a:r>
              <a:rPr lang="en-GB" dirty="0"/>
              <a:t>Aggregate household debt has fallen relative to deposits over the past decade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Aggregate household deposit and debt to income ratios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Household </a:t>
            </a:r>
            <a:r>
              <a:rPr lang="en-GB" dirty="0"/>
              <a:t>financial liabilities as a percentage of the four‑quarter moving sum of </a:t>
            </a:r>
            <a:r>
              <a:rPr lang="en-GB" dirty="0" smtClean="0"/>
              <a:t>nominal household </a:t>
            </a:r>
            <a:r>
              <a:rPr lang="en-GB" dirty="0"/>
              <a:t>post‑tax income</a:t>
            </a:r>
            <a:r>
              <a:rPr lang="en-GB" dirty="0" smtClean="0"/>
              <a:t>.  </a:t>
            </a:r>
            <a:r>
              <a:rPr lang="en-GB" dirty="0"/>
              <a:t>Financial liabilities exclude unfunded pension liabilities </a:t>
            </a:r>
            <a:r>
              <a:rPr lang="en-GB" dirty="0" smtClean="0"/>
              <a:t>and financial </a:t>
            </a:r>
            <a:r>
              <a:rPr lang="en-GB" dirty="0"/>
              <a:t>derivatives of the non‑profit sector, and are not seasonally adjusted</a:t>
            </a:r>
            <a:r>
              <a:rPr lang="en-GB" dirty="0" smtClean="0"/>
              <a:t>.  Household income </a:t>
            </a:r>
            <a:r>
              <a:rPr lang="en-GB" dirty="0"/>
              <a:t>has been adjusted to take into account the effects of Financial </a:t>
            </a:r>
            <a:r>
              <a:rPr lang="en-GB" dirty="0" smtClean="0"/>
              <a:t>Intermediation Services </a:t>
            </a:r>
            <a:r>
              <a:rPr lang="en-GB" dirty="0"/>
              <a:t>Indirectly Measured.</a:t>
            </a:r>
          </a:p>
          <a:p>
            <a:r>
              <a:rPr lang="en-GB" dirty="0"/>
              <a:t>(</a:t>
            </a:r>
            <a:r>
              <a:rPr lang="en-GB" dirty="0" smtClean="0"/>
              <a:t>b)	Measure </a:t>
            </a:r>
            <a:r>
              <a:rPr lang="en-GB" dirty="0"/>
              <a:t>in footnote (a) less student loans</a:t>
            </a:r>
            <a:r>
              <a:rPr lang="en-GB" dirty="0" smtClean="0"/>
              <a:t>.  </a:t>
            </a:r>
            <a:r>
              <a:rPr lang="en-GB" dirty="0"/>
              <a:t>Latest observation is 2017 Q1.</a:t>
            </a:r>
          </a:p>
          <a:p>
            <a:r>
              <a:rPr lang="en-GB" dirty="0"/>
              <a:t>(</a:t>
            </a:r>
            <a:r>
              <a:rPr lang="en-GB" dirty="0" smtClean="0"/>
              <a:t>c)	Deposits </a:t>
            </a:r>
            <a:r>
              <a:rPr lang="en-GB" dirty="0"/>
              <a:t>with UK MFIs, as a percentage of the four‑quarter moving sum of </a:t>
            </a:r>
            <a:r>
              <a:rPr lang="en-GB" dirty="0" smtClean="0"/>
              <a:t>nominal household </a:t>
            </a:r>
            <a:r>
              <a:rPr lang="en-GB" dirty="0"/>
              <a:t>post‑tax income</a:t>
            </a:r>
            <a:r>
              <a:rPr lang="en-GB" dirty="0" smtClean="0"/>
              <a:t>.  </a:t>
            </a:r>
            <a:r>
              <a:rPr lang="en-GB" dirty="0"/>
              <a:t>Deposits data are not seasonally adjusted</a:t>
            </a:r>
            <a:r>
              <a:rPr lang="en-GB" dirty="0" smtClean="0"/>
              <a:t>.  </a:t>
            </a:r>
            <a:r>
              <a:rPr lang="en-GB" dirty="0"/>
              <a:t>Household </a:t>
            </a:r>
            <a:r>
              <a:rPr lang="en-GB" dirty="0" smtClean="0"/>
              <a:t>income has </a:t>
            </a:r>
            <a:r>
              <a:rPr lang="en-GB" dirty="0"/>
              <a:t>been adjusted to take into account the effects of Financial Intermediation </a:t>
            </a:r>
            <a:r>
              <a:rPr lang="en-GB" dirty="0" smtClean="0"/>
              <a:t>Services Indirectly </a:t>
            </a:r>
            <a:r>
              <a:rPr lang="en-GB" dirty="0"/>
              <a:t>Measured.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41" y="1572385"/>
            <a:ext cx="4998730" cy="403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5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2"/>
            <a:ext cx="9118602" cy="1440654"/>
          </a:xfrm>
        </p:spPr>
        <p:txBody>
          <a:bodyPr/>
          <a:lstStyle/>
          <a:p>
            <a:pPr lvl="1"/>
            <a:r>
              <a:rPr lang="en-GB" b="1" dirty="0" smtClean="0"/>
              <a:t>Chart D  </a:t>
            </a:r>
            <a:r>
              <a:rPr lang="en-GB" dirty="0"/>
              <a:t>The proportion of households with a </a:t>
            </a:r>
            <a:r>
              <a:rPr lang="en-GB" dirty="0" smtClean="0"/>
              <a:t>high debt-servicing </a:t>
            </a:r>
            <a:r>
              <a:rPr lang="en-GB" dirty="0"/>
              <a:t>ratio is relatively low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Proportion of households with a mortgage debt‑servicing </a:t>
            </a:r>
            <a:r>
              <a:rPr lang="en-GB" sz="2000" dirty="0" smtClean="0">
                <a:solidFill>
                  <a:schemeClr val="tx1"/>
                </a:solidFill>
              </a:rPr>
              <a:t>ratio above </a:t>
            </a:r>
            <a:r>
              <a:rPr lang="en-GB" sz="2000" dirty="0">
                <a:solidFill>
                  <a:schemeClr val="tx1"/>
                </a:solidFill>
              </a:rPr>
              <a:t>40% of pre‑tax income</a:t>
            </a:r>
            <a:r>
              <a:rPr lang="en-GB" sz="2000" baseline="30000" dirty="0">
                <a:solidFill>
                  <a:schemeClr val="tx1"/>
                </a:solidFill>
              </a:rPr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Sources</a:t>
            </a:r>
            <a:r>
              <a:rPr lang="en-GB" dirty="0" smtClean="0"/>
              <a:t>:  </a:t>
            </a:r>
            <a:r>
              <a:rPr lang="en-GB" dirty="0"/>
              <a:t>British Household Panel Survey (BHPS), NMG Consulting </a:t>
            </a:r>
            <a:r>
              <a:rPr lang="en-GB" dirty="0" smtClean="0"/>
              <a:t>survey, Understanding </a:t>
            </a:r>
            <a:r>
              <a:rPr lang="en-GB" dirty="0"/>
              <a:t>Society (US) and Bank calculations.</a:t>
            </a:r>
          </a:p>
          <a:p>
            <a:endParaRPr lang="en-GB" dirty="0" smtClean="0"/>
          </a:p>
          <a:p>
            <a:r>
              <a:rPr lang="en-GB" dirty="0" smtClean="0"/>
              <a:t>(a)	Mortgage </a:t>
            </a:r>
            <a:r>
              <a:rPr lang="en-GB" dirty="0"/>
              <a:t>debt‑servicing ratio calculated as total mortgage payments as a percentage </a:t>
            </a:r>
            <a:r>
              <a:rPr lang="en-GB" dirty="0" smtClean="0"/>
              <a:t>of pre‑tax </a:t>
            </a:r>
            <a:r>
              <a:rPr lang="en-GB" dirty="0"/>
              <a:t>income. </a:t>
            </a:r>
            <a:r>
              <a:rPr lang="en-GB" dirty="0" smtClean="0"/>
              <a:t> Percentage </a:t>
            </a:r>
            <a:r>
              <a:rPr lang="en-GB" dirty="0"/>
              <a:t>of households with mortgage debt‑servicing ratio above 40% </a:t>
            </a:r>
            <a:r>
              <a:rPr lang="en-GB" dirty="0" smtClean="0"/>
              <a:t>is calculated </a:t>
            </a:r>
            <a:r>
              <a:rPr lang="en-GB" dirty="0"/>
              <a:t>using BHPS (1991 to 2008), US (2009 to 2014), and NMG Consulting </a:t>
            </a:r>
            <a:r>
              <a:rPr lang="en-GB" dirty="0" smtClean="0"/>
              <a:t>survey (2011 </a:t>
            </a:r>
            <a:r>
              <a:rPr lang="en-GB" dirty="0"/>
              <a:t>to 2017</a:t>
            </a:r>
            <a:r>
              <a:rPr lang="en-GB" dirty="0" smtClean="0"/>
              <a:t>).  </a:t>
            </a:r>
            <a:r>
              <a:rPr lang="en-GB" dirty="0"/>
              <a:t>A new household income question was introduced in the NMG survey </a:t>
            </a:r>
            <a:r>
              <a:rPr lang="en-GB" dirty="0" smtClean="0"/>
              <a:t>in 2015.  </a:t>
            </a:r>
            <a:r>
              <a:rPr lang="en-GB" dirty="0"/>
              <a:t>Data from 2011 to 2014 surveys have been spliced on to 2015 data to produce </a:t>
            </a:r>
            <a:r>
              <a:rPr lang="en-GB" dirty="0" smtClean="0"/>
              <a:t>a consistent </a:t>
            </a:r>
            <a:r>
              <a:rPr lang="en-GB" dirty="0"/>
              <a:t>time series. </a:t>
            </a:r>
            <a:r>
              <a:rPr lang="en-GB" dirty="0" smtClean="0"/>
              <a:t> The </a:t>
            </a:r>
            <a:r>
              <a:rPr lang="en-GB" dirty="0"/>
              <a:t>diamond shows estimated share of households </a:t>
            </a:r>
            <a:r>
              <a:rPr lang="en-GB" dirty="0" smtClean="0"/>
              <a:t>with debt‑servicing </a:t>
            </a:r>
            <a:r>
              <a:rPr lang="en-GB" dirty="0"/>
              <a:t>ratio greater than 40% if interest rates rise by 25 basis points </a:t>
            </a:r>
            <a:r>
              <a:rPr lang="en-GB" dirty="0" smtClean="0"/>
              <a:t>and pass‑through </a:t>
            </a:r>
            <a:r>
              <a:rPr lang="en-GB" dirty="0"/>
              <a:t>to loan rates is full and immediate, and income is unchanged.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660" y="1575433"/>
            <a:ext cx="4962154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7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2"/>
            <a:ext cx="8937627" cy="1440654"/>
          </a:xfrm>
        </p:spPr>
        <p:txBody>
          <a:bodyPr/>
          <a:lstStyle/>
          <a:p>
            <a:pPr lvl="1"/>
            <a:r>
              <a:rPr lang="en-GB" b="1" dirty="0" smtClean="0"/>
              <a:t>Chart </a:t>
            </a:r>
            <a:r>
              <a:rPr lang="en-GB" b="1" dirty="0"/>
              <a:t>E</a:t>
            </a:r>
            <a:r>
              <a:rPr lang="en-GB" b="1" dirty="0" smtClean="0"/>
              <a:t>  </a:t>
            </a:r>
            <a:r>
              <a:rPr lang="en-GB" dirty="0"/>
              <a:t>Companies’ net debt </a:t>
            </a:r>
            <a:r>
              <a:rPr lang="en-GB" dirty="0" smtClean="0"/>
              <a:t>relative to profit and </a:t>
            </a:r>
            <a:r>
              <a:rPr lang="en-GB" dirty="0"/>
              <a:t>the proportion </a:t>
            </a:r>
            <a:r>
              <a:rPr lang="en-GB" dirty="0" smtClean="0"/>
              <a:t>of profit </a:t>
            </a:r>
            <a:r>
              <a:rPr lang="en-GB" dirty="0"/>
              <a:t>spent servicing debt have fallen in recent years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PNFCs’ net debt to profit and debt‑servicing ratios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PNFCs</a:t>
            </a:r>
            <a:r>
              <a:rPr lang="en-GB" dirty="0"/>
              <a:t>’ net debt (gross bank debt and non‑bank debt less deposits) as a percentage of </a:t>
            </a:r>
            <a:r>
              <a:rPr lang="en-GB" dirty="0" smtClean="0"/>
              <a:t>the four‑quarter </a:t>
            </a:r>
            <a:r>
              <a:rPr lang="en-GB" dirty="0"/>
              <a:t>moving sum of gross operating surplus excluding </a:t>
            </a:r>
            <a:r>
              <a:rPr lang="en-GB" dirty="0" smtClean="0"/>
              <a:t>the </a:t>
            </a:r>
            <a:r>
              <a:rPr lang="en-GB" dirty="0"/>
              <a:t>effects of Financial Intermediation Services Indirectly Measured. </a:t>
            </a:r>
            <a:r>
              <a:rPr lang="en-GB" dirty="0" smtClean="0"/>
              <a:t> Net </a:t>
            </a:r>
            <a:r>
              <a:rPr lang="en-GB" dirty="0"/>
              <a:t>debt is </a:t>
            </a:r>
            <a:r>
              <a:rPr lang="en-GB" dirty="0" smtClean="0"/>
              <a:t>not seasonally </a:t>
            </a:r>
            <a:r>
              <a:rPr lang="en-GB" dirty="0"/>
              <a:t>adjusted.</a:t>
            </a:r>
          </a:p>
          <a:p>
            <a:r>
              <a:rPr lang="en-GB" dirty="0"/>
              <a:t>(</a:t>
            </a:r>
            <a:r>
              <a:rPr lang="en-GB" dirty="0" smtClean="0"/>
              <a:t>b)	PNFCs</a:t>
            </a:r>
            <a:r>
              <a:rPr lang="en-GB" dirty="0"/>
              <a:t>’ interest payments as a percentage of gross operating </a:t>
            </a:r>
            <a:r>
              <a:rPr lang="en-GB"/>
              <a:t>surplus </a:t>
            </a:r>
            <a:r>
              <a:rPr lang="en-GB" smtClean="0"/>
              <a:t>excluding the </a:t>
            </a:r>
            <a:r>
              <a:rPr lang="en-GB" dirty="0"/>
              <a:t>effects of Financial Intermediation Services Indirectly </a:t>
            </a:r>
            <a:r>
              <a:rPr lang="en-GB" dirty="0" smtClean="0"/>
              <a:t>Measured. Diamond </a:t>
            </a:r>
            <a:r>
              <a:rPr lang="en-GB" dirty="0"/>
              <a:t>shows the debt‑servicing ratio if interest rates rise by 25 basis points </a:t>
            </a:r>
            <a:r>
              <a:rPr lang="en-GB" dirty="0" smtClean="0"/>
              <a:t>and pass‑through </a:t>
            </a:r>
            <a:r>
              <a:rPr lang="en-GB" dirty="0"/>
              <a:t>to loan rates is full and immediate, and profit is unchanged.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474" y="1467610"/>
            <a:ext cx="5199898" cy="403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8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2"/>
            <a:ext cx="8737601" cy="1440654"/>
          </a:xfrm>
        </p:spPr>
        <p:txBody>
          <a:bodyPr/>
          <a:lstStyle/>
          <a:p>
            <a:pPr lvl="1"/>
            <a:r>
              <a:rPr lang="en-GB" b="1" dirty="0" smtClean="0"/>
              <a:t>Chart F  </a:t>
            </a:r>
            <a:r>
              <a:rPr lang="en-GB" dirty="0"/>
              <a:t>The proportion of companies with profit </a:t>
            </a:r>
            <a:r>
              <a:rPr lang="en-GB" dirty="0" smtClean="0"/>
              <a:t>less than </a:t>
            </a:r>
            <a:r>
              <a:rPr lang="en-GB" dirty="0"/>
              <a:t>interest payments has fallen in recent years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Proportion of companies with profit less than their </a:t>
            </a:r>
            <a:r>
              <a:rPr lang="en-GB" sz="2000" dirty="0" smtClean="0">
                <a:solidFill>
                  <a:schemeClr val="tx1"/>
                </a:solidFill>
              </a:rPr>
              <a:t>interest payments</a:t>
            </a:r>
            <a:r>
              <a:rPr lang="en-GB" sz="2000" baseline="30000" dirty="0" smtClean="0">
                <a:solidFill>
                  <a:schemeClr val="tx1"/>
                </a:solidFill>
              </a:rPr>
              <a:t>(a</a:t>
            </a:r>
            <a:r>
              <a:rPr lang="en-GB" sz="2000" baseline="300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98464"/>
            <a:ext cx="8562977" cy="859537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Company </a:t>
            </a:r>
            <a:r>
              <a:rPr lang="en-GB" dirty="0"/>
              <a:t>House data (via Bureau van </a:t>
            </a:r>
            <a:r>
              <a:rPr lang="en-GB" dirty="0" err="1"/>
              <a:t>Dijk</a:t>
            </a:r>
            <a:r>
              <a:rPr lang="en-GB" dirty="0"/>
              <a:t>)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Profit </a:t>
            </a:r>
            <a:r>
              <a:rPr lang="en-GB" dirty="0"/>
              <a:t>is based on earnings before interest and tax. </a:t>
            </a:r>
            <a:r>
              <a:rPr lang="en-GB" dirty="0" smtClean="0"/>
              <a:t> 2016 </a:t>
            </a:r>
            <a:r>
              <a:rPr lang="en-GB" dirty="0"/>
              <a:t>data based on partial </a:t>
            </a:r>
            <a:r>
              <a:rPr lang="en-GB" dirty="0" smtClean="0"/>
              <a:t>sample.  Diamond </a:t>
            </a:r>
            <a:r>
              <a:rPr lang="en-GB" dirty="0"/>
              <a:t>shows the proportion if interest rates rise by 25 basis points, pass‑through to </a:t>
            </a:r>
            <a:r>
              <a:rPr lang="en-GB" dirty="0" smtClean="0"/>
              <a:t>loan rates </a:t>
            </a:r>
            <a:r>
              <a:rPr lang="en-GB" dirty="0"/>
              <a:t>is full and immediate, and profit is unchanged. </a:t>
            </a:r>
            <a:r>
              <a:rPr lang="en-GB" dirty="0" smtClean="0"/>
              <a:t> Year </a:t>
            </a:r>
            <a:r>
              <a:rPr lang="en-GB" dirty="0"/>
              <a:t>of data point refers to the start </a:t>
            </a:r>
            <a:r>
              <a:rPr lang="en-GB" dirty="0" smtClean="0"/>
              <a:t>of the </a:t>
            </a:r>
            <a:r>
              <a:rPr lang="en-GB" dirty="0"/>
              <a:t>financial year, </a:t>
            </a:r>
            <a:r>
              <a:rPr lang="en-GB" dirty="0" err="1"/>
              <a:t>eg</a:t>
            </a:r>
            <a:r>
              <a:rPr lang="en-GB" dirty="0"/>
              <a:t> 2016 is for financial year 2016/17.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153" y="1557907"/>
            <a:ext cx="4919482" cy="401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5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882143"/>
          </a:xfrm>
        </p:spPr>
        <p:txBody>
          <a:bodyPr/>
          <a:lstStyle/>
          <a:p>
            <a:pPr lvl="1"/>
            <a:r>
              <a:rPr lang="en-GB" b="1" dirty="0" smtClean="0"/>
              <a:t>Chart 2.2  </a:t>
            </a:r>
            <a:r>
              <a:rPr lang="en-GB" dirty="0"/>
              <a:t>Household real labour income growth </a:t>
            </a:r>
            <a:r>
              <a:rPr lang="en-GB" dirty="0" smtClean="0"/>
              <a:t>has slowed</a:t>
            </a:r>
            <a:endParaRPr lang="en-GB" dirty="0"/>
          </a:p>
          <a:p>
            <a:pPr lvl="1"/>
            <a:r>
              <a:rPr lang="en-GB" sz="2000" dirty="0">
                <a:solidFill>
                  <a:schemeClr val="tx1"/>
                </a:solidFill>
              </a:rPr>
              <a:t>Contributions to four-quarter real pre-tax labour income </a:t>
            </a:r>
            <a:r>
              <a:rPr lang="en-GB" sz="2000" dirty="0" smtClean="0">
                <a:solidFill>
                  <a:schemeClr val="tx1"/>
                </a:solidFill>
              </a:rPr>
              <a:t>growth</a:t>
            </a:r>
            <a:r>
              <a:rPr lang="en-GB" sz="2000" baseline="30000" dirty="0" smtClean="0">
                <a:solidFill>
                  <a:schemeClr val="tx1"/>
                </a:solidFill>
              </a:rPr>
              <a:t>(a)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629276"/>
            <a:ext cx="8562977" cy="1228726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Diamond </a:t>
            </a:r>
            <a:r>
              <a:rPr lang="en-GB" dirty="0"/>
              <a:t>and light bars show Bank staff projections for 2017 Q3.</a:t>
            </a:r>
          </a:p>
          <a:p>
            <a:r>
              <a:rPr lang="en-GB" dirty="0"/>
              <a:t>(</a:t>
            </a:r>
            <a:r>
              <a:rPr lang="en-GB" dirty="0" smtClean="0"/>
              <a:t>b)	Wages </a:t>
            </a:r>
            <a:r>
              <a:rPr lang="en-GB" dirty="0"/>
              <a:t>and salaries plus mixed income, divided by employment.</a:t>
            </a:r>
          </a:p>
          <a:p>
            <a:r>
              <a:rPr lang="en-GB" dirty="0"/>
              <a:t>(</a:t>
            </a:r>
            <a:r>
              <a:rPr lang="en-GB" dirty="0" smtClean="0"/>
              <a:t>c)	Measured </a:t>
            </a:r>
            <a:r>
              <a:rPr lang="en-GB" dirty="0"/>
              <a:t>using the consumption deflator (including non‑profit institutions </a:t>
            </a:r>
            <a:r>
              <a:rPr lang="en-GB" dirty="0" smtClean="0"/>
              <a:t>serving households</a:t>
            </a:r>
            <a:r>
              <a:rPr lang="en-GB" dirty="0"/>
              <a:t>).</a:t>
            </a:r>
          </a:p>
          <a:p>
            <a:r>
              <a:rPr lang="en-GB" dirty="0"/>
              <a:t>(</a:t>
            </a:r>
            <a:r>
              <a:rPr lang="en-GB" dirty="0" smtClean="0"/>
              <a:t>d)	Nominal </a:t>
            </a:r>
            <a:r>
              <a:rPr lang="en-GB" dirty="0"/>
              <a:t>pre‑tax labour income divided by the consumption deflator (including </a:t>
            </a:r>
            <a:r>
              <a:rPr lang="en-GB" dirty="0" smtClean="0"/>
              <a:t>non‑profit institutions </a:t>
            </a:r>
            <a:r>
              <a:rPr lang="en-GB" dirty="0"/>
              <a:t>serving households).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00" y="1058416"/>
            <a:ext cx="5344374" cy="481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2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7614" cy="882143"/>
          </a:xfrm>
        </p:spPr>
        <p:txBody>
          <a:bodyPr/>
          <a:lstStyle/>
          <a:p>
            <a:pPr lvl="1"/>
            <a:r>
              <a:rPr lang="en-GB" b="1" dirty="0" smtClean="0"/>
              <a:t>Table 1</a:t>
            </a:r>
            <a:r>
              <a:rPr lang="en-GB" dirty="0"/>
              <a:t> </a:t>
            </a:r>
            <a:r>
              <a:rPr lang="en-GB" dirty="0" smtClean="0"/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Proportion </a:t>
            </a:r>
            <a:r>
              <a:rPr lang="en-GB" sz="2000" dirty="0">
                <a:solidFill>
                  <a:schemeClr val="tx1"/>
                </a:solidFill>
              </a:rPr>
              <a:t>of the stock of UK-resident bank and </a:t>
            </a:r>
            <a:r>
              <a:rPr lang="en-GB" sz="2000" dirty="0" smtClean="0">
                <a:solidFill>
                  <a:schemeClr val="tx1"/>
                </a:solidFill>
              </a:rPr>
              <a:t>building society </a:t>
            </a:r>
            <a:r>
              <a:rPr lang="en-GB" sz="2000" dirty="0">
                <a:solidFill>
                  <a:schemeClr val="tx1"/>
                </a:solidFill>
              </a:rPr>
              <a:t>loans and deposits at fixed rate</a:t>
            </a:r>
            <a:r>
              <a:rPr lang="en-GB" sz="2000" baseline="30000" dirty="0">
                <a:solidFill>
                  <a:schemeClr val="tx1"/>
                </a:solidFill>
              </a:rPr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810250"/>
            <a:ext cx="8692104" cy="1047751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Average </a:t>
            </a:r>
            <a:r>
              <a:rPr lang="en-GB" dirty="0"/>
              <a:t>UK MFI daily balances on sterling household loans and deposits reported on form ER (</a:t>
            </a:r>
            <a:r>
              <a:rPr lang="en-GB" dirty="0" smtClean="0"/>
              <a:t>effective rates</a:t>
            </a:r>
            <a:r>
              <a:rPr lang="en-GB" dirty="0"/>
              <a:t>), and balance sheet data reported on forms BE and BT. </a:t>
            </a:r>
            <a:r>
              <a:rPr lang="en-GB" dirty="0" smtClean="0"/>
              <a:t> Not </a:t>
            </a:r>
            <a:r>
              <a:rPr lang="en-GB" dirty="0"/>
              <a:t>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Data </a:t>
            </a:r>
            <a:r>
              <a:rPr lang="en-GB" dirty="0"/>
              <a:t>prior to 2016 are not available on a consistent basis. </a:t>
            </a:r>
            <a:r>
              <a:rPr lang="en-GB" dirty="0" smtClean="0"/>
              <a:t> Does </a:t>
            </a:r>
            <a:r>
              <a:rPr lang="en-GB" dirty="0"/>
              <a:t>not account for companies hedging </a:t>
            </a:r>
            <a:r>
              <a:rPr lang="en-GB" dirty="0" smtClean="0"/>
              <a:t>their floating‑rate </a:t>
            </a:r>
            <a:r>
              <a:rPr lang="en-GB" dirty="0"/>
              <a:t>exposures.</a:t>
            </a:r>
          </a:p>
          <a:p>
            <a:r>
              <a:rPr lang="en-GB" dirty="0"/>
              <a:t>(</a:t>
            </a:r>
            <a:r>
              <a:rPr lang="en-GB" dirty="0" smtClean="0"/>
              <a:t>c)	Floating‑rate </a:t>
            </a:r>
            <a:r>
              <a:rPr lang="en-GB" dirty="0"/>
              <a:t>comprises sight deposits and redeemable‑at‑notice time deposits.</a:t>
            </a:r>
          </a:p>
          <a:p>
            <a:r>
              <a:rPr lang="en-GB" dirty="0"/>
              <a:t>(</a:t>
            </a:r>
            <a:r>
              <a:rPr lang="en-GB" dirty="0" smtClean="0"/>
              <a:t>d)	Fixed‑rate </a:t>
            </a:r>
            <a:r>
              <a:rPr lang="en-GB" dirty="0"/>
              <a:t>comprises non interest bearing deposits and fixed‑maturity time deposits.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114550"/>
            <a:ext cx="73914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25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882143"/>
          </a:xfrm>
        </p:spPr>
        <p:txBody>
          <a:bodyPr/>
          <a:lstStyle/>
          <a:p>
            <a:pPr lvl="1"/>
            <a:r>
              <a:rPr lang="en-GB" b="1" dirty="0" smtClean="0"/>
              <a:t>Chart 2.3  </a:t>
            </a:r>
            <a:r>
              <a:rPr lang="en-GB" dirty="0"/>
              <a:t>The saving ratio has been revised </a:t>
            </a:r>
            <a:r>
              <a:rPr lang="en-GB" dirty="0" smtClean="0"/>
              <a:t>up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Household saving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629276"/>
            <a:ext cx="8928102" cy="1228726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Saving </a:t>
            </a:r>
            <a:r>
              <a:rPr lang="en-GB" dirty="0"/>
              <a:t>as a percentage of household post-tax income. </a:t>
            </a:r>
            <a:r>
              <a:rPr lang="en-GB" dirty="0" smtClean="0"/>
              <a:t> Includes </a:t>
            </a:r>
            <a:r>
              <a:rPr lang="en-GB" dirty="0"/>
              <a:t>non‑profit institutions serving households. </a:t>
            </a:r>
          </a:p>
          <a:p>
            <a:r>
              <a:rPr lang="en-GB" dirty="0"/>
              <a:t>(</a:t>
            </a:r>
            <a:r>
              <a:rPr lang="en-GB" dirty="0" smtClean="0"/>
              <a:t>b)	Saving </a:t>
            </a:r>
            <a:r>
              <a:rPr lang="en-GB" dirty="0"/>
              <a:t>as a percentage of household post-tax income, excluding income not directly received by households such as flows into employment-related pension schemes and imputed rents</a:t>
            </a:r>
            <a:r>
              <a:rPr lang="en-GB" dirty="0" smtClean="0"/>
              <a:t>.  </a:t>
            </a:r>
            <a:r>
              <a:rPr lang="en-GB" dirty="0"/>
              <a:t>Excludes non‑profit institutions serving households. </a:t>
            </a:r>
            <a:r>
              <a:rPr lang="en-GB" dirty="0" smtClean="0"/>
              <a:t> For </a:t>
            </a:r>
            <a:r>
              <a:rPr lang="en-GB" dirty="0"/>
              <a:t>further details see </a:t>
            </a:r>
            <a:r>
              <a:rPr lang="en-GB" dirty="0" smtClean="0">
                <a:hlinkClick r:id="rId2"/>
              </a:rPr>
              <a:t>https</a:t>
            </a:r>
            <a:r>
              <a:rPr lang="en-GB" dirty="0">
                <a:hlinkClick r:id="rId2"/>
              </a:rPr>
              <a:t>://</a:t>
            </a:r>
            <a:r>
              <a:rPr lang="en-GB" dirty="0" smtClean="0">
                <a:hlinkClick r:id="rId2"/>
              </a:rPr>
              <a:t>www.ons.gov.uk/peoplepopulationandcommunity/personalandhouseholdfinances/incomeandwealth</a:t>
            </a:r>
            <a:r>
              <a:rPr lang="en-GB" dirty="0">
                <a:hlinkClick r:id="rId2"/>
              </a:rPr>
              <a:t>/ </a:t>
            </a:r>
            <a:r>
              <a:rPr lang="en-GB" dirty="0" smtClean="0">
                <a:hlinkClick r:id="rId2"/>
              </a:rPr>
              <a:t>articles/alternativemeasuresofrealhouseholdsdisposableincomeandthesavingratio</a:t>
            </a:r>
            <a:r>
              <a:rPr lang="en-GB" dirty="0">
                <a:hlinkClick r:id="rId2"/>
              </a:rPr>
              <a:t>/ apriltojune2017</a:t>
            </a:r>
            <a:r>
              <a:rPr lang="en-GB" dirty="0"/>
              <a:t>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675" y="1138807"/>
            <a:ext cx="5391313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882143"/>
          </a:xfrm>
        </p:spPr>
        <p:txBody>
          <a:bodyPr/>
          <a:lstStyle/>
          <a:p>
            <a:pPr lvl="1"/>
            <a:r>
              <a:rPr lang="en-GB" b="1" dirty="0" smtClean="0"/>
              <a:t>Chart 2.4  </a:t>
            </a:r>
            <a:r>
              <a:rPr lang="en-GB" dirty="0"/>
              <a:t>Interest rates on borrowing remain </a:t>
            </a:r>
            <a:r>
              <a:rPr lang="en-GB" dirty="0" smtClean="0"/>
              <a:t>low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Bank Rate and selected household effective interest rates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53378" y="5629274"/>
            <a:ext cx="8409622" cy="1228726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Effective </a:t>
            </a:r>
            <a:r>
              <a:rPr lang="en-GB" dirty="0"/>
              <a:t>rates on the stock of sterling household loans and deposits</a:t>
            </a:r>
            <a:r>
              <a:rPr lang="en-GB" dirty="0" smtClean="0"/>
              <a:t>.  </a:t>
            </a:r>
            <a:r>
              <a:rPr lang="en-GB" dirty="0"/>
              <a:t>The Bank’s </a:t>
            </a:r>
            <a:r>
              <a:rPr lang="en-GB" dirty="0" smtClean="0"/>
              <a:t>effective rate </a:t>
            </a:r>
            <a:r>
              <a:rPr lang="en-GB" dirty="0"/>
              <a:t>series are currently compiled using data from up to 19 UK monetary </a:t>
            </a:r>
            <a:r>
              <a:rPr lang="en-GB" dirty="0" smtClean="0"/>
              <a:t>financial institutions </a:t>
            </a:r>
            <a:r>
              <a:rPr lang="en-GB" dirty="0"/>
              <a:t>(MFIs) and are average monthly rates. </a:t>
            </a:r>
            <a:r>
              <a:rPr lang="en-GB" dirty="0" smtClean="0"/>
              <a:t> Not </a:t>
            </a:r>
            <a:r>
              <a:rPr lang="en-GB" dirty="0"/>
              <a:t>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Monthly </a:t>
            </a:r>
            <a:r>
              <a:rPr lang="en-GB" dirty="0"/>
              <a:t>average of daily data.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2" y="1146808"/>
            <a:ext cx="5364491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882143"/>
          </a:xfrm>
        </p:spPr>
        <p:txBody>
          <a:bodyPr/>
          <a:lstStyle/>
          <a:p>
            <a:pPr lvl="1"/>
            <a:r>
              <a:rPr lang="en-GB" b="1" dirty="0" smtClean="0"/>
              <a:t>Chart 2.5  </a:t>
            </a:r>
            <a:r>
              <a:rPr lang="en-GB" dirty="0"/>
              <a:t>New car registrations have </a:t>
            </a:r>
            <a:r>
              <a:rPr lang="en-GB" dirty="0" smtClean="0"/>
              <a:t>recovered somewhat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Private new car </a:t>
            </a:r>
            <a:r>
              <a:rPr lang="en-GB" sz="2000" dirty="0" smtClean="0">
                <a:solidFill>
                  <a:schemeClr val="tx1"/>
                </a:solidFill>
              </a:rPr>
              <a:t>registrations</a:t>
            </a:r>
            <a:r>
              <a:rPr lang="en-GB" sz="2000" baseline="30000" dirty="0" smtClean="0">
                <a:solidFill>
                  <a:schemeClr val="tx1"/>
                </a:solidFill>
              </a:rPr>
              <a:t>(a)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917996"/>
            <a:ext cx="8562977" cy="940005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Society </a:t>
            </a:r>
            <a:r>
              <a:rPr lang="en-GB" dirty="0"/>
              <a:t>of Motor Manufacturers and Traders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Seasonally </a:t>
            </a:r>
            <a:r>
              <a:rPr lang="en-GB" dirty="0"/>
              <a:t>adjusted by Bank staff.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700" y="1135759"/>
            <a:ext cx="5471781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2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66176" cy="882143"/>
          </a:xfrm>
        </p:spPr>
        <p:txBody>
          <a:bodyPr/>
          <a:lstStyle/>
          <a:p>
            <a:pPr lvl="1"/>
            <a:r>
              <a:rPr lang="en-GB" b="1" dirty="0" smtClean="0"/>
              <a:t>Chart 2.6  </a:t>
            </a:r>
            <a:r>
              <a:rPr lang="en-GB" dirty="0"/>
              <a:t>House price inflation has stabilised </a:t>
            </a:r>
            <a:r>
              <a:rPr lang="en-GB" dirty="0" smtClean="0"/>
              <a:t>having slowed </a:t>
            </a:r>
            <a:r>
              <a:rPr lang="en-GB" dirty="0"/>
              <a:t>earlier in </a:t>
            </a:r>
            <a:r>
              <a:rPr lang="en-GB" dirty="0" smtClean="0"/>
              <a:t>2017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Mortgage approvals for house purchase and house prices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6305702"/>
            <a:ext cx="8562977" cy="552300"/>
          </a:xfrm>
        </p:spPr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</a:t>
            </a:r>
            <a:r>
              <a:rPr lang="en-GB" dirty="0" smtClean="0"/>
              <a:t> Bank </a:t>
            </a:r>
            <a:r>
              <a:rPr lang="en-GB" dirty="0"/>
              <a:t>of England, IHS </a:t>
            </a:r>
            <a:r>
              <a:rPr lang="en-GB" dirty="0" err="1"/>
              <a:t>Markit</a:t>
            </a:r>
            <a:r>
              <a:rPr lang="en-GB" dirty="0"/>
              <a:t>, Nationwide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Average </a:t>
            </a:r>
            <a:r>
              <a:rPr lang="en-GB" dirty="0"/>
              <a:t>of the quarterly Halifax/</a:t>
            </a:r>
            <a:r>
              <a:rPr lang="en-GB" dirty="0" err="1"/>
              <a:t>Markit</a:t>
            </a:r>
            <a:r>
              <a:rPr lang="en-GB" dirty="0"/>
              <a:t> and Nationwide house price indices.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018" y="1421890"/>
            <a:ext cx="5599187" cy="464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4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882143"/>
          </a:xfrm>
        </p:spPr>
        <p:txBody>
          <a:bodyPr/>
          <a:lstStyle/>
          <a:p>
            <a:pPr lvl="1"/>
            <a:r>
              <a:rPr lang="en-GB" b="1" dirty="0" smtClean="0"/>
              <a:t>Chart 2.7 </a:t>
            </a:r>
            <a:r>
              <a:rPr lang="en-GB" dirty="0"/>
              <a:t>Business investment growth has picked up since early 2016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Business investment and survey indicators of </a:t>
            </a:r>
            <a:r>
              <a:rPr lang="en-GB" sz="2000" dirty="0" smtClean="0">
                <a:solidFill>
                  <a:schemeClr val="tx1"/>
                </a:solidFill>
              </a:rPr>
              <a:t>investment intentions</a:t>
            </a:r>
            <a:r>
              <a:rPr lang="en-GB" sz="2000" baseline="30000" dirty="0" smtClean="0">
                <a:solidFill>
                  <a:schemeClr val="tx1"/>
                </a:solidFill>
              </a:rPr>
              <a:t>(a</a:t>
            </a:r>
            <a:r>
              <a:rPr lang="en-GB" sz="2000" baseline="300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5401369"/>
            <a:ext cx="8562977" cy="1456633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England, BCC, CBI, CBI/PwC,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Survey </a:t>
            </a:r>
            <a:r>
              <a:rPr lang="en-GB" dirty="0"/>
              <a:t>measures are scaled to match the mean and variance of four‑quarter </a:t>
            </a:r>
            <a:r>
              <a:rPr lang="en-GB" dirty="0" smtClean="0"/>
              <a:t>business investment </a:t>
            </a:r>
            <a:r>
              <a:rPr lang="en-GB" dirty="0"/>
              <a:t>growth since 2000. </a:t>
            </a:r>
            <a:r>
              <a:rPr lang="en-GB" dirty="0" smtClean="0"/>
              <a:t> CBI </a:t>
            </a:r>
            <a:r>
              <a:rPr lang="en-GB" dirty="0"/>
              <a:t>measure is the net percentage balance of </a:t>
            </a:r>
            <a:r>
              <a:rPr lang="en-GB" dirty="0" smtClean="0"/>
              <a:t>respondents reporting </a:t>
            </a:r>
            <a:r>
              <a:rPr lang="en-GB" dirty="0"/>
              <a:t>that they have increased planned investment in plant and machinery for the </a:t>
            </a:r>
            <a:r>
              <a:rPr lang="en-GB" dirty="0" smtClean="0"/>
              <a:t>next twelve </a:t>
            </a:r>
            <a:r>
              <a:rPr lang="en-GB" dirty="0"/>
              <a:t>months. </a:t>
            </a:r>
            <a:r>
              <a:rPr lang="en-GB" dirty="0" smtClean="0"/>
              <a:t> BCC </a:t>
            </a:r>
            <a:r>
              <a:rPr lang="en-GB" dirty="0"/>
              <a:t>measure is the net percentage balance of respondents reporting </a:t>
            </a:r>
            <a:r>
              <a:rPr lang="en-GB" dirty="0" smtClean="0"/>
              <a:t>that they </a:t>
            </a:r>
            <a:r>
              <a:rPr lang="en-GB" dirty="0"/>
              <a:t>have increased planned investment in plant and machinery</a:t>
            </a:r>
            <a:r>
              <a:rPr lang="en-GB" dirty="0" smtClean="0"/>
              <a:t>;  </a:t>
            </a:r>
            <a:r>
              <a:rPr lang="en-GB" dirty="0"/>
              <a:t>data are not </a:t>
            </a:r>
            <a:r>
              <a:rPr lang="en-GB" dirty="0" smtClean="0"/>
              <a:t>seasonally adjusted.  </a:t>
            </a:r>
            <a:r>
              <a:rPr lang="en-GB" dirty="0"/>
              <a:t>Agents measure shows companies’ intended changes in investment over the </a:t>
            </a:r>
            <a:r>
              <a:rPr lang="en-GB" dirty="0" smtClean="0"/>
              <a:t>next twelve </a:t>
            </a:r>
            <a:r>
              <a:rPr lang="en-GB" dirty="0"/>
              <a:t>months</a:t>
            </a:r>
            <a:r>
              <a:rPr lang="en-GB" dirty="0" smtClean="0"/>
              <a:t>;  </a:t>
            </a:r>
            <a:r>
              <a:rPr lang="en-GB" dirty="0"/>
              <a:t>last available observation for each quarter</a:t>
            </a:r>
            <a:r>
              <a:rPr lang="en-GB" dirty="0" smtClean="0"/>
              <a:t>.  </a:t>
            </a:r>
            <a:r>
              <a:rPr lang="en-GB" dirty="0"/>
              <a:t>Sectors are weighted </a:t>
            </a:r>
            <a:r>
              <a:rPr lang="en-GB" dirty="0" smtClean="0"/>
              <a:t>together using </a:t>
            </a:r>
            <a:r>
              <a:rPr lang="en-GB" dirty="0"/>
              <a:t>shares in real business investment.</a:t>
            </a:r>
          </a:p>
          <a:p>
            <a:r>
              <a:rPr lang="en-GB" dirty="0"/>
              <a:t>(</a:t>
            </a:r>
            <a:r>
              <a:rPr lang="en-GB" dirty="0" smtClean="0"/>
              <a:t>b)	Chained‑volume </a:t>
            </a:r>
            <a:r>
              <a:rPr lang="en-GB" dirty="0"/>
              <a:t>measure. </a:t>
            </a:r>
            <a:r>
              <a:rPr lang="en-GB" dirty="0" smtClean="0"/>
              <a:t> Data </a:t>
            </a:r>
            <a:r>
              <a:rPr lang="en-GB" dirty="0"/>
              <a:t>are adjusted for the transfer of nuclear reactors </a:t>
            </a:r>
            <a:r>
              <a:rPr lang="en-GB" dirty="0" smtClean="0"/>
              <a:t>from the </a:t>
            </a:r>
            <a:r>
              <a:rPr lang="en-GB" dirty="0"/>
              <a:t>public corporation sector to central government in 2005 Q2. </a:t>
            </a:r>
            <a:r>
              <a:rPr lang="en-GB" dirty="0" smtClean="0"/>
              <a:t> The </a:t>
            </a:r>
            <a:r>
              <a:rPr lang="en-GB" dirty="0"/>
              <a:t>diamond </a:t>
            </a:r>
            <a:r>
              <a:rPr lang="en-GB" dirty="0" smtClean="0"/>
              <a:t>shows Bank </a:t>
            </a:r>
            <a:r>
              <a:rPr lang="en-GB" dirty="0"/>
              <a:t>staff’s projection for 2017 Q3.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37511"/>
            <a:ext cx="4907290" cy="404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10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62976" cy="710125"/>
          </a:xfrm>
        </p:spPr>
        <p:txBody>
          <a:bodyPr/>
          <a:lstStyle/>
          <a:p>
            <a:pPr lvl="1"/>
            <a:r>
              <a:rPr lang="en-GB" b="1" dirty="0" smtClean="0"/>
              <a:t>Chart 2.8  </a:t>
            </a:r>
            <a:r>
              <a:rPr lang="en-GB" dirty="0"/>
              <a:t>Net external finance raised by UK companies</a:t>
            </a:r>
          </a:p>
          <a:p>
            <a:pPr lvl="1"/>
            <a:r>
              <a:rPr lang="en-GB" dirty="0"/>
              <a:t>remained robust in </a:t>
            </a:r>
            <a:r>
              <a:rPr lang="en-GB" dirty="0" smtClean="0"/>
              <a:t>Q3</a:t>
            </a:r>
            <a:br>
              <a:rPr lang="en-GB" dirty="0" smtClean="0"/>
            </a:br>
            <a:r>
              <a:rPr lang="en-GB" sz="2000" dirty="0">
                <a:solidFill>
                  <a:schemeClr val="tx1"/>
                </a:solidFill>
              </a:rPr>
              <a:t>Net external finance raised by UK private </a:t>
            </a:r>
            <a:r>
              <a:rPr lang="en-GB" sz="2000" dirty="0" smtClean="0">
                <a:solidFill>
                  <a:schemeClr val="tx1"/>
                </a:solidFill>
              </a:rPr>
              <a:t>non-financial corporations</a:t>
            </a:r>
            <a:r>
              <a:rPr lang="en-GB" sz="2000" baseline="30000" dirty="0" smtClean="0">
                <a:solidFill>
                  <a:schemeClr val="tx1"/>
                </a:solidFill>
              </a:rPr>
              <a:t>(a</a:t>
            </a:r>
            <a:r>
              <a:rPr lang="en-GB" sz="2000" baseline="300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8" y="6452006"/>
            <a:ext cx="8692104" cy="405996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Includes </a:t>
            </a:r>
            <a:r>
              <a:rPr lang="en-GB" dirty="0"/>
              <a:t>sterling and foreign currency funds from UK MFIs and capital markets.</a:t>
            </a:r>
          </a:p>
          <a:p>
            <a:r>
              <a:rPr lang="en-GB" dirty="0"/>
              <a:t>(</a:t>
            </a:r>
            <a:r>
              <a:rPr lang="en-GB" dirty="0" smtClean="0"/>
              <a:t>b)	Not </a:t>
            </a:r>
            <a:r>
              <a:rPr lang="en-GB" dirty="0"/>
              <a:t>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c)	Includes </a:t>
            </a:r>
            <a:r>
              <a:rPr lang="en-GB" dirty="0"/>
              <a:t>stand-alone and programme bonds.</a:t>
            </a:r>
          </a:p>
          <a:p>
            <a:r>
              <a:rPr lang="en-GB" dirty="0"/>
              <a:t>(d</a:t>
            </a:r>
            <a:r>
              <a:rPr lang="en-GB" dirty="0" smtClean="0"/>
              <a:t>)	As </a:t>
            </a:r>
            <a:r>
              <a:rPr lang="en-GB" dirty="0"/>
              <a:t>component series are not all seasonally adjusted, the total may not equal the sum of </a:t>
            </a:r>
            <a:r>
              <a:rPr lang="en-GB" dirty="0" smtClean="0"/>
              <a:t>its components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1" y="1392934"/>
            <a:ext cx="4802439" cy="467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2017-05-10T23:00:00+00:00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Level 2 Approved</BOEApprovalStatus>
    <BOESummaryText xmlns="http://schemas.microsoft.com/sharepoint/v3" xsi:nil="true"/>
    <ArchivalChoice xmlns="http://schemas.microsoft.com/sharepoint/v3">5 Years</ArchivalChoice>
    <ArchivalDate xmlns="http://schemas.microsoft.com/sharepoint/v3">2022-08-03T14:52:24+00:00</ArchivalDate>
    <ContentReviewDate xmlns="http://schemas.microsoft.com/sharepoint/v3">1900-01-01T00:00:00+00:00</ContentReviewDate>
    <ApprovedBy xmlns="http://schemas.microsoft.com/sharepoint/v3">
      <UserInfo>
        <DisplayName>Cottis, Michelle</DisplayName>
        <AccountId>1238</AccountId>
        <AccountType/>
      </UserInfo>
    </ApprovedBy>
    <PublishedBy xmlns="http://schemas.microsoft.com/sharepoint/v3">
      <UserInfo>
        <DisplayName>Cottis, Michelle</DisplayName>
        <AccountId>1238</AccountId>
        <AccountType/>
      </UserInfo>
    </PublishedBy>
    <TaxCatchAll xmlns="a5edd0e9-353e-4089-bcbc-d9218926e91f">
      <Value>15</Value>
    </TaxCatchAll>
    <BOETwoLevelApprovalUnapprovedUrls xmlns="3093D571-876B-405D-9D29-9CB9268274E1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4F16183EA9C0468BCF653F37E8E49E" ma:contentTypeVersion="876" ma:contentTypeDescription="Create a new document." ma:contentTypeScope="" ma:versionID="827ab49393bb548537e6230f99c7eb51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a5edd0e9-353e-4089-bcbc-d9218926e91f" xmlns:ns4="A5EDD0E9-353E-4089-BCBC-D9218926E91F" xmlns:ns5="http://schemas.microsoft.com/sharepoint/v3/fields" xmlns:ns6="3093D571-876B-405D-9D29-9CB9268274E1" targetNamespace="http://schemas.microsoft.com/office/2006/metadata/properties" ma:root="true" ma:fieldsID="ad249d56aec574803c3683d2923876f8" ns1:_="" ns2:_="" ns3:_="" ns4:_="" ns5:_="" ns6:_="">
    <xsd:import namespace="http://schemas.microsoft.com/sharepoint/v3"/>
    <xsd:import namespace="b67fa5cd-9f58-4c91-ae17-33c31eed239f"/>
    <xsd:import namespace="a5edd0e9-353e-4089-bcbc-d9218926e91f"/>
    <xsd:import namespace="A5EDD0E9-353E-4089-BCBC-D9218926E91F"/>
    <xsd:import namespace="http://schemas.microsoft.com/sharepoint/v3/fields"/>
    <xsd:import namespace="3093D571-876B-405D-9D29-9CB9268274E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6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7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8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8879b917-e261-45cf-a9d8-7a379b5709b9" ma:termSetId="f722e845-53bc-4304-a021-71ff6897438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24e5fe3a-2481-4c14-85cb-2566c1d518d1}" ma:internalName="TaxCatchAll" ma:showField="CatchAllData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24e5fe3a-2481-4c14-85cb-2566c1d518d1}" ma:internalName="TaxCatchAllLabel" ma:readOnly="true" ma:showField="CatchAllDataLabel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93D571-876B-405D-9D29-9CB9268274E1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>
  <ds:schemaRefs>
    <ds:schemaRef ds:uri="3093D571-876B-405D-9D29-9CB9268274E1"/>
    <ds:schemaRef ds:uri="http://purl.org/dc/elements/1.1/"/>
    <ds:schemaRef ds:uri="a5edd0e9-353e-4089-bcbc-d9218926e91f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http://purl.org/dc/terms/"/>
    <ds:schemaRef ds:uri="http://schemas.microsoft.com/sharepoint/v3/fields"/>
    <ds:schemaRef ds:uri="A5EDD0E9-353E-4089-BCBC-D9218926E91F"/>
    <ds:schemaRef ds:uri="b67fa5cd-9f58-4c91-ae17-33c31eed239f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160513C-7B12-4F17-A75D-314164586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a5edd0e9-353e-4089-bcbc-d9218926e91f"/>
    <ds:schemaRef ds:uri="A5EDD0E9-353E-4089-BCBC-D9218926E91F"/>
    <ds:schemaRef ds:uri="http://schemas.microsoft.com/sharepoint/v3/fields"/>
    <ds:schemaRef ds:uri="3093D571-876B-405D-9D29-9CB9268274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547</TotalTime>
  <Words>568</Words>
  <Application>Microsoft Office PowerPoint</Application>
  <PresentationFormat>On-screen Show (4:3)</PresentationFormat>
  <Paragraphs>113</Paragraphs>
  <Slides>30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IR POWERPOINT TEMPLATE</vt:lpstr>
      <vt:lpstr>Inflation Report November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2: demand</dc:title>
  <dc:subject>Demand</dc:subject>
  <dc:creator>Bank of England</dc:creator>
  <cp:keywords/>
  <dc:description/>
  <cp:lastModifiedBy>Sadler, Paulet</cp:lastModifiedBy>
  <cp:revision>89</cp:revision>
  <cp:lastPrinted>2017-11-01T13:39:37Z</cp:lastPrinted>
  <dcterms:created xsi:type="dcterms:W3CDTF">2016-11-02T11:19:06Z</dcterms:created>
  <dcterms:modified xsi:type="dcterms:W3CDTF">2017-11-23T13:59:28Z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15;#Inflation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0x010100AF4F16183EA9C0468BCF653F37E8E49E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