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5"/>
  </p:notesMasterIdLst>
  <p:sldIdLst>
    <p:sldId id="314" r:id="rId6"/>
    <p:sldId id="315" r:id="rId7"/>
    <p:sldId id="316" r:id="rId8"/>
    <p:sldId id="317" r:id="rId9"/>
    <p:sldId id="318" r:id="rId10"/>
    <p:sldId id="323" r:id="rId11"/>
    <p:sldId id="325" r:id="rId12"/>
    <p:sldId id="324" r:id="rId13"/>
    <p:sldId id="326" r:id="rId14"/>
    <p:sldId id="319" r:id="rId15"/>
    <p:sldId id="320" r:id="rId16"/>
    <p:sldId id="321" r:id="rId17"/>
    <p:sldId id="322" r:id="rId18"/>
    <p:sldId id="327" r:id="rId19"/>
    <p:sldId id="328" r:id="rId20"/>
    <p:sldId id="309" r:id="rId21"/>
    <p:sldId id="330" r:id="rId22"/>
    <p:sldId id="329" r:id="rId23"/>
    <p:sldId id="331" r:id="rId24"/>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1944" y="-32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06/11/2017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bankofengland.co.uk/publications/Pages/inflationreport/2017/nov.aspx"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bankofengland.co.uk/publications/Documents/creditconditionsreview/2017/ccrq317.pdf"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bankofengland.co.uk/statistics/Pages/iadb/notesiadb/household_int.aspx"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2017</a:t>
            </a:r>
          </a:p>
        </p:txBody>
      </p:sp>
      <p:sp>
        <p:nvSpPr>
          <p:cNvPr id="4099" name="Text Placeholder 2"/>
          <p:cNvSpPr>
            <a:spLocks noGrp="1"/>
          </p:cNvSpPr>
          <p:nvPr>
            <p:ph type="body" sz="quarter" idx="13"/>
          </p:nvPr>
        </p:nvSpPr>
        <p:spPr>
          <a:xfrm>
            <a:off x="792163" y="3427413"/>
            <a:ext cx="4959157" cy="473075"/>
          </a:xfrm>
        </p:spPr>
        <p:txBody>
          <a:bodyPr/>
          <a:lstStyle/>
          <a:p>
            <a:pPr lvl="2"/>
            <a:r>
              <a:rPr lang="en-GB" sz="2400" dirty="0"/>
              <a:t>Global economic and </a:t>
            </a:r>
            <a:r>
              <a:rPr lang="en-GB" sz="2400" dirty="0" smtClean="0"/>
              <a:t>financial market </a:t>
            </a:r>
            <a:r>
              <a:rPr lang="en-GB" sz="2400" dirty="0"/>
              <a:t>developments</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1.9</a:t>
            </a:r>
            <a:r>
              <a:rPr lang="en-GB" dirty="0" smtClean="0"/>
              <a:t>  </a:t>
            </a:r>
            <a:r>
              <a:rPr lang="en-GB" dirty="0"/>
              <a:t>Sterling has remained 15%–20% below its late‑2015 </a:t>
            </a:r>
            <a:r>
              <a:rPr lang="en-GB" dirty="0" smtClean="0"/>
              <a:t>peak</a:t>
            </a:r>
            <a:endParaRPr lang="en-GB" dirty="0"/>
          </a:p>
          <a:p>
            <a:pPr lvl="2"/>
            <a:r>
              <a:rPr lang="en-GB" dirty="0"/>
              <a:t>Sterling exchange rates</a:t>
            </a:r>
          </a:p>
        </p:txBody>
      </p:sp>
      <p:pic>
        <p:nvPicPr>
          <p:cNvPr id="9218" name="Picture 2" descr="Q:\Current publications\IR November 2017\Section 1\PNGs\Chart 1.9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1" y="1371601"/>
            <a:ext cx="5465075"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0300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1.10</a:t>
            </a:r>
            <a:r>
              <a:rPr lang="en-GB" dirty="0" smtClean="0"/>
              <a:t>  </a:t>
            </a:r>
            <a:r>
              <a:rPr lang="en-GB" dirty="0"/>
              <a:t>International equity prices have risen </a:t>
            </a:r>
            <a:r>
              <a:rPr lang="en-GB" dirty="0" smtClean="0"/>
              <a:t>further</a:t>
            </a:r>
            <a:endParaRPr lang="en-GB" dirty="0"/>
          </a:p>
          <a:p>
            <a:pPr lvl="2"/>
            <a:r>
              <a:rPr lang="en-GB" dirty="0" smtClean="0"/>
              <a:t>International equity prices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MSCI, Thomson Reuters </a:t>
            </a:r>
            <a:r>
              <a:rPr lang="en-GB" dirty="0" err="1"/>
              <a:t>Datastream</a:t>
            </a:r>
            <a:r>
              <a:rPr lang="en-GB" dirty="0"/>
              <a:t> and Bank calculations.</a:t>
            </a:r>
          </a:p>
          <a:p>
            <a:endParaRPr lang="en-GB" dirty="0"/>
          </a:p>
          <a:p>
            <a:r>
              <a:rPr lang="en-GB" dirty="0"/>
              <a:t>(a)	In local currency terms, except for MSCI Emerging Markets, which is in US dollar terms.  The MSCI Inc. disclaimer of liability, which applies to the data provided, is available at </a:t>
            </a:r>
            <a:r>
              <a:rPr lang="en-GB" dirty="0" smtClean="0">
                <a:hlinkClick r:id="rId2"/>
              </a:rPr>
              <a:t>www.bankofengland.co.uk/publications/Pages/inflationreport/2017/nov.aspx</a:t>
            </a:r>
            <a:r>
              <a:rPr lang="en-GB" dirty="0"/>
              <a:t>.</a:t>
            </a:r>
          </a:p>
        </p:txBody>
      </p:sp>
      <p:pic>
        <p:nvPicPr>
          <p:cNvPr id="10242" name="Picture 2" descr="Q:\Current publications\IR November 2017\Section 1\PNGs\Chart 1.10 (November 201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1374774"/>
            <a:ext cx="5485192"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216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1.11</a:t>
            </a:r>
            <a:r>
              <a:rPr lang="en-GB" dirty="0" smtClean="0"/>
              <a:t>  </a:t>
            </a:r>
            <a:r>
              <a:rPr lang="en-GB" dirty="0"/>
              <a:t>Corporate bond yields remain well below their levels in early </a:t>
            </a:r>
            <a:r>
              <a:rPr lang="en-GB" dirty="0" smtClean="0"/>
              <a:t>2016</a:t>
            </a:r>
            <a:endParaRPr lang="en-GB" dirty="0"/>
          </a:p>
          <a:p>
            <a:pPr lvl="2"/>
            <a:r>
              <a:rPr lang="en-GB" dirty="0"/>
              <a:t>International non‑financial corporate bond </a:t>
            </a:r>
            <a:r>
              <a:rPr lang="en-GB" dirty="0" smtClean="0"/>
              <a:t>yields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Bank of America Merrill Lynch Global Research, Thomson Reuters </a:t>
            </a:r>
            <a:r>
              <a:rPr lang="en-GB" dirty="0" err="1"/>
              <a:t>Datastream</a:t>
            </a:r>
            <a:r>
              <a:rPr lang="en-GB" dirty="0"/>
              <a:t> and Bank calculations.</a:t>
            </a:r>
          </a:p>
          <a:p>
            <a:endParaRPr lang="en-GB" dirty="0"/>
          </a:p>
          <a:p>
            <a:r>
              <a:rPr lang="en-GB" dirty="0"/>
              <a:t>(a)	Investment‑grade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pic>
        <p:nvPicPr>
          <p:cNvPr id="11266" name="Picture 2" descr="Q:\Current publications\IR November 2017\Section 1\PNGs\Chart 1.11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1371599"/>
            <a:ext cx="5391313"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1900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1.12</a:t>
            </a:r>
            <a:r>
              <a:rPr lang="en-GB" dirty="0" smtClean="0"/>
              <a:t>  </a:t>
            </a:r>
            <a:r>
              <a:rPr lang="en-GB" dirty="0"/>
              <a:t>The equity prices of UK‑focused companies have underperformed relative to the overall </a:t>
            </a:r>
            <a:r>
              <a:rPr lang="en-GB" dirty="0" smtClean="0"/>
              <a:t>index</a:t>
            </a:r>
            <a:endParaRPr lang="en-GB" dirty="0"/>
          </a:p>
          <a:p>
            <a:pPr lvl="2"/>
            <a:r>
              <a:rPr lang="en-GB" dirty="0"/>
              <a:t>Sterling ERI and UK domestically focused companies’ equity prices </a:t>
            </a:r>
            <a:r>
              <a:rPr lang="en-GB" dirty="0" smtClean="0"/>
              <a:t/>
            </a:r>
            <a:br>
              <a:rPr lang="en-GB" dirty="0" smtClean="0"/>
            </a:br>
            <a:r>
              <a:rPr lang="en-GB" dirty="0" smtClean="0"/>
              <a:t>relative </a:t>
            </a:r>
            <a:r>
              <a:rPr lang="en-GB" dirty="0"/>
              <a:t>to the FTSE </a:t>
            </a:r>
            <a:r>
              <a:rPr lang="en-GB" dirty="0" smtClean="0"/>
              <a:t>All‑Share</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Bloomberg, Thomson Reuters </a:t>
            </a:r>
            <a:r>
              <a:rPr lang="en-GB" dirty="0" err="1"/>
              <a:t>Datastream</a:t>
            </a:r>
            <a:r>
              <a:rPr lang="en-GB" dirty="0"/>
              <a:t> and Bank calculations.</a:t>
            </a:r>
          </a:p>
          <a:p>
            <a:endParaRPr lang="en-GB" dirty="0"/>
          </a:p>
          <a:p>
            <a:r>
              <a:rPr lang="en-GB" dirty="0"/>
              <a:t>(a)	UK domestically focused companies are those generating at least 70% of their revenues in the United Kingdom, based on annual financial accounts data on companies’ geographic revenue breakdown.</a:t>
            </a:r>
          </a:p>
        </p:txBody>
      </p:sp>
      <p:pic>
        <p:nvPicPr>
          <p:cNvPr id="12290" name="Picture 2" descr="Q:\Current publications\IR November 2017\Section 1\PNGs\Chart 1.12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199" y="1687511"/>
            <a:ext cx="5092456" cy="4330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9274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1.13</a:t>
            </a:r>
            <a:r>
              <a:rPr lang="en-GB" dirty="0" smtClean="0"/>
              <a:t>  </a:t>
            </a:r>
            <a:r>
              <a:rPr lang="en-GB" dirty="0"/>
              <a:t>UK bank funding spreads have narrowed significantly over the past </a:t>
            </a:r>
            <a:r>
              <a:rPr lang="en-GB" dirty="0" smtClean="0"/>
              <a:t>year</a:t>
            </a:r>
            <a:endParaRPr lang="en-GB" dirty="0"/>
          </a:p>
          <a:p>
            <a:pPr lvl="2"/>
            <a:r>
              <a:rPr lang="en-GB" dirty="0"/>
              <a:t>UK banks’ indicative longer‑term funding </a:t>
            </a:r>
            <a:r>
              <a:rPr lang="en-GB" dirty="0" smtClean="0"/>
              <a:t>spreads</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Bank of England, Bloomberg, IHS </a:t>
            </a:r>
            <a:r>
              <a:rPr lang="en-GB" dirty="0" err="1"/>
              <a:t>Markit</a:t>
            </a:r>
            <a:r>
              <a:rPr lang="en-GB" dirty="0"/>
              <a:t> and Bank calculations.</a:t>
            </a:r>
          </a:p>
          <a:p>
            <a:endParaRPr lang="en-GB" dirty="0"/>
          </a:p>
          <a:p>
            <a:r>
              <a:rPr lang="en-GB" dirty="0"/>
              <a:t>(a)	Unweighted average of spreads for two‑year and three‑year sterling fixed‑rate retail bonds over equivalent‑maturity swaps.  Bond rates are end‑month rates and swap rates are monthly averages of daily rates.</a:t>
            </a:r>
          </a:p>
          <a:p>
            <a:r>
              <a:rPr lang="en-GB" dirty="0"/>
              <a:t>(b)	Constant‑maturity unweighted average of secondary market spreads to mid‑swaps for the major UK lenders’ five‑year euro‑denominated bonds or a suitable proxy when unavailable.  For more detail on unsecured bonds issued by operating and holding companies, see the 2017 Q3 </a:t>
            </a:r>
            <a:r>
              <a:rPr lang="en-GB" i="1" dirty="0"/>
              <a:t>Credit Conditions Review</a:t>
            </a:r>
            <a:r>
              <a:rPr lang="en-GB" dirty="0"/>
              <a:t>;  </a:t>
            </a:r>
            <a:r>
              <a:rPr lang="en-GB" dirty="0">
                <a:hlinkClick r:id="rId2"/>
              </a:rPr>
              <a:t>www.bankofengland.co.uk/publications/Documents/creditconditionsreview/2017/ccrq317.pdf</a:t>
            </a:r>
            <a:r>
              <a:rPr lang="en-GB" dirty="0"/>
              <a:t>.</a:t>
            </a:r>
          </a:p>
        </p:txBody>
      </p:sp>
      <p:pic>
        <p:nvPicPr>
          <p:cNvPr id="13314" name="Picture 2" descr="Q:\Current publications\IR November 2017\Section 1\PNGs\Chart 1.13 (November 2017)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426" y="1371601"/>
            <a:ext cx="5327762" cy="4312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9365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1.14</a:t>
            </a:r>
            <a:r>
              <a:rPr lang="en-GB" dirty="0" smtClean="0"/>
              <a:t>  Mortgage </a:t>
            </a:r>
            <a:r>
              <a:rPr lang="en-GB" dirty="0"/>
              <a:t>spreads are narrower than a year </a:t>
            </a:r>
            <a:r>
              <a:rPr lang="en-GB" dirty="0" smtClean="0"/>
              <a:t>ago</a:t>
            </a:r>
            <a:endParaRPr lang="en-GB" dirty="0"/>
          </a:p>
          <a:p>
            <a:pPr lvl="2"/>
            <a:r>
              <a:rPr lang="en-GB" dirty="0"/>
              <a:t>Spreads on average quoted mortgage </a:t>
            </a:r>
            <a:r>
              <a:rPr lang="en-GB" dirty="0" smtClean="0"/>
              <a:t>rates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(a)	Sterling‑only end‑month average quoted rates minus swap rates of equivalent maturity.  Data are not seasonally adjusted.  The Bank’s quoted rates series are weighted averages of rates from a sample of banks and building societies with products meeting the specific criteria (see </a:t>
            </a:r>
            <a:r>
              <a:rPr lang="en-GB" dirty="0">
                <a:hlinkClick r:id="rId2"/>
              </a:rPr>
              <a:t>www.bankofengland.co.uk/statistics/Pages/iadb/notesiadb/household_int.aspx</a:t>
            </a:r>
            <a:r>
              <a:rPr lang="en-GB" dirty="0"/>
              <a:t>).  October data are flash estimates of the provisional estimates, which will be published on 7 November.</a:t>
            </a:r>
          </a:p>
        </p:txBody>
      </p:sp>
      <p:pic>
        <p:nvPicPr>
          <p:cNvPr id="14338" name="Picture 2" descr="Q:\Current publications\IR November 2017\Section 1\PNGs\Chart 1.14 (November 2017)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4" y="1371599"/>
            <a:ext cx="5444958"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67895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smtClean="0"/>
              <a:t>Table 1.A</a:t>
            </a:r>
            <a:r>
              <a:rPr lang="en-GB" dirty="0"/>
              <a:t> </a:t>
            </a:r>
            <a:r>
              <a:rPr lang="en-GB" dirty="0" smtClean="0"/>
              <a:t> Global </a:t>
            </a:r>
            <a:r>
              <a:rPr lang="en-GB" dirty="0"/>
              <a:t>GDP growth remained strong in Q3 </a:t>
            </a:r>
          </a:p>
          <a:p>
            <a:pPr lvl="2"/>
            <a:r>
              <a:rPr lang="en-GB" dirty="0"/>
              <a:t>GDP in selected countries and </a:t>
            </a:r>
            <a:r>
              <a:rPr lang="en-GB" dirty="0" smtClean="0"/>
              <a:t>regions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IMF </a:t>
            </a:r>
            <a:r>
              <a:rPr lang="en-GB" i="1" dirty="0"/>
              <a:t>WEO</a:t>
            </a:r>
            <a:r>
              <a:rPr lang="en-GB" dirty="0"/>
              <a:t>, National Bureau of Statistics of China, OECD, ONS, Thomson Reuters </a:t>
            </a:r>
            <a:r>
              <a:rPr lang="en-GB" dirty="0" err="1"/>
              <a:t>Datastream</a:t>
            </a:r>
            <a:r>
              <a:rPr lang="en-GB" dirty="0"/>
              <a:t> and Bank calculations.</a:t>
            </a:r>
          </a:p>
          <a:p>
            <a:endParaRPr lang="en-GB" dirty="0"/>
          </a:p>
          <a:p>
            <a:r>
              <a:rPr lang="en-GB" dirty="0"/>
              <a:t>(a)	Real GDP measures.  Figures in parentheses are shares in UK goods and services exports in 2015.</a:t>
            </a:r>
          </a:p>
          <a:p>
            <a:r>
              <a:rPr lang="en-GB" dirty="0"/>
              <a:t>(b)	The 1998–2007 average for China is based on OECD estimates.  Estimates for 2008 onwards are from the National Bureau of Statistics of China.</a:t>
            </a:r>
          </a:p>
          <a:p>
            <a:r>
              <a:rPr lang="en-GB" dirty="0"/>
              <a:t>(c)	The earliest observation for Russia is 2003 Q2.</a:t>
            </a:r>
          </a:p>
          <a:p>
            <a:r>
              <a:rPr lang="en-GB" dirty="0"/>
              <a:t>(d)	Constructed using data for real GDP growth rates for 180 countries weighted according to their shares in UK </a:t>
            </a:r>
            <a:r>
              <a:rPr lang="en-GB" dirty="0" smtClean="0"/>
              <a:t>exports.  For </a:t>
            </a:r>
            <a:r>
              <a:rPr lang="en-GB" dirty="0"/>
              <a:t>the vast majority of countries, the latest observation is </a:t>
            </a:r>
            <a:r>
              <a:rPr lang="en-GB" dirty="0" smtClean="0"/>
              <a:t/>
            </a:r>
            <a:br>
              <a:rPr lang="en-GB" dirty="0" smtClean="0"/>
            </a:br>
            <a:r>
              <a:rPr lang="en-GB" dirty="0" smtClean="0"/>
              <a:t>2017 </a:t>
            </a:r>
            <a:r>
              <a:rPr lang="en-GB" dirty="0"/>
              <a:t>Q2.  For those countries where data are not yet available, Bank staff projections are used.</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949" y="1123949"/>
            <a:ext cx="8393906" cy="4500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76352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smtClean="0"/>
              <a:t>Table 1.B</a:t>
            </a:r>
            <a:r>
              <a:rPr lang="en-GB" dirty="0" smtClean="0"/>
              <a:t>  Core </a:t>
            </a:r>
            <a:r>
              <a:rPr lang="en-GB" dirty="0"/>
              <a:t>inflation remains subdued in the euro area and United </a:t>
            </a:r>
            <a:r>
              <a:rPr lang="en-GB" dirty="0" smtClean="0"/>
              <a:t>States</a:t>
            </a:r>
            <a:endParaRPr lang="en-GB" dirty="0"/>
          </a:p>
          <a:p>
            <a:pPr lvl="2"/>
            <a:r>
              <a:rPr lang="en-GB" dirty="0"/>
              <a:t>Inflation in selected countries and regions</a:t>
            </a:r>
          </a:p>
        </p:txBody>
      </p:sp>
      <p:sp>
        <p:nvSpPr>
          <p:cNvPr id="5" name="Text Placeholder 4"/>
          <p:cNvSpPr>
            <a:spLocks noGrp="1"/>
          </p:cNvSpPr>
          <p:nvPr>
            <p:ph type="body" sz="quarter" idx="16"/>
          </p:nvPr>
        </p:nvSpPr>
        <p:spPr>
          <a:xfrm>
            <a:off x="292100" y="5810250"/>
            <a:ext cx="8491538" cy="1047751"/>
          </a:xfrm>
        </p:spPr>
        <p:txBody>
          <a:bodyPr/>
          <a:lstStyle/>
          <a:p>
            <a:r>
              <a:rPr lang="en-GB" dirty="0"/>
              <a:t>Sources:  Eurostat, IMF </a:t>
            </a:r>
            <a:r>
              <a:rPr lang="en-GB" i="1" dirty="0"/>
              <a:t>WEO</a:t>
            </a:r>
            <a:r>
              <a:rPr lang="en-GB" dirty="0"/>
              <a:t>, ONS, Thomson Reuters </a:t>
            </a:r>
            <a:r>
              <a:rPr lang="en-GB" dirty="0" err="1"/>
              <a:t>Datastream</a:t>
            </a:r>
            <a:r>
              <a:rPr lang="en-GB" dirty="0"/>
              <a:t>, US Bureau of Economic Analysis and Bank calculations.</a:t>
            </a:r>
          </a:p>
          <a:p>
            <a:endParaRPr lang="en-GB" dirty="0"/>
          </a:p>
          <a:p>
            <a:r>
              <a:rPr lang="en-GB" dirty="0"/>
              <a:t>(a)	Data points for October 2017 are flash estimates.</a:t>
            </a:r>
          </a:p>
          <a:p>
            <a:r>
              <a:rPr lang="en-GB" dirty="0"/>
              <a:t>(b)	Personal consumption expenditure price index inflation.  Data points for September 2017 are preliminary estimates.</a:t>
            </a:r>
          </a:p>
          <a:p>
            <a:r>
              <a:rPr lang="en-GB" dirty="0"/>
              <a:t>(c)	UK‑weighted world consumer price inflation is constructed using data for consumption deflators for 51 countries, weighted according to their shares in UK exports.  UK‑weighted world export price inflation excluding oil is constructed using data for non‑oil export deflators for 51 countries, excluding major oil exporters, weighted according to their shares in UK exports.  For the vast majority of countries, the latest observations are 2017 Q2.  Where data are not yet available, Bank staff projections are used.  Figures for September are Bank staff projections for 2017 Q3.</a:t>
            </a:r>
          </a:p>
          <a:p>
            <a:r>
              <a:rPr lang="en-GB" dirty="0"/>
              <a:t>(d)	For the euro area and the United Kingdom, excludes energy, food, alcoholic beverages and tobacco.  For the United States, excludes food and energy.</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0929" y="1371600"/>
            <a:ext cx="5255046"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19425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smtClean="0"/>
              <a:t>Table 1.C</a:t>
            </a:r>
            <a:r>
              <a:rPr lang="en-GB" dirty="0"/>
              <a:t> </a:t>
            </a:r>
            <a:r>
              <a:rPr lang="en-GB" dirty="0" smtClean="0"/>
              <a:t> </a:t>
            </a:r>
            <a:r>
              <a:rPr lang="en-GB" dirty="0" smtClean="0">
                <a:solidFill>
                  <a:schemeClr val="tx1"/>
                </a:solidFill>
              </a:rPr>
              <a:t>Monitoring </a:t>
            </a:r>
            <a:r>
              <a:rPr lang="en-GB" dirty="0">
                <a:solidFill>
                  <a:schemeClr val="tx1"/>
                </a:solidFill>
              </a:rPr>
              <a:t>the MPC’s key </a:t>
            </a:r>
            <a:r>
              <a:rPr lang="en-GB" dirty="0" smtClean="0">
                <a:solidFill>
                  <a:schemeClr val="tx1"/>
                </a:solidFill>
              </a:rPr>
              <a:t>judgements</a:t>
            </a:r>
            <a:endParaRPr lang="en-GB" dirty="0">
              <a:solidFill>
                <a:schemeClr val="tx1"/>
              </a:solidFill>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 y="766762"/>
            <a:ext cx="8743950" cy="5820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26449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1.1</a:t>
            </a:r>
            <a:r>
              <a:rPr lang="en-GB" dirty="0" smtClean="0"/>
              <a:t>  </a:t>
            </a:r>
            <a:r>
              <a:rPr lang="en-GB" dirty="0"/>
              <a:t>World GDP growth has strengthened by more than </a:t>
            </a:r>
            <a:r>
              <a:rPr lang="en-GB" dirty="0" smtClean="0"/>
              <a:t>expected</a:t>
            </a:r>
            <a:endParaRPr lang="en-GB" dirty="0"/>
          </a:p>
          <a:p>
            <a:pPr lvl="2"/>
            <a:r>
              <a:rPr lang="en-GB" dirty="0"/>
              <a:t>UK‑weighted world GDP and GDP in the G7 </a:t>
            </a:r>
            <a:r>
              <a:rPr lang="en-GB" dirty="0" smtClean="0"/>
              <a:t>economies</a:t>
            </a:r>
            <a:endParaRPr lang="en-GB" dirty="0"/>
          </a:p>
        </p:txBody>
      </p:sp>
      <p:sp>
        <p:nvSpPr>
          <p:cNvPr id="5" name="Text Placeholder 4"/>
          <p:cNvSpPr>
            <a:spLocks noGrp="1"/>
          </p:cNvSpPr>
          <p:nvPr>
            <p:ph type="body" sz="quarter" idx="16"/>
          </p:nvPr>
        </p:nvSpPr>
        <p:spPr>
          <a:xfrm>
            <a:off x="292100" y="5565914"/>
            <a:ext cx="8491538" cy="1292088"/>
          </a:xfrm>
        </p:spPr>
        <p:txBody>
          <a:bodyPr/>
          <a:lstStyle/>
          <a:p>
            <a:r>
              <a:rPr lang="en-GB" dirty="0"/>
              <a:t>Sources:  IMF </a:t>
            </a:r>
            <a:r>
              <a:rPr lang="en-GB" i="1" dirty="0"/>
              <a:t>World Economic Outlook</a:t>
            </a:r>
            <a:r>
              <a:rPr lang="en-GB" dirty="0"/>
              <a:t> (</a:t>
            </a:r>
            <a:r>
              <a:rPr lang="en-GB" i="1" dirty="0"/>
              <a:t>WEO</a:t>
            </a:r>
            <a:r>
              <a:rPr lang="en-GB" dirty="0"/>
              <a:t>), OECD, ONS, Thomson Reuters </a:t>
            </a:r>
            <a:r>
              <a:rPr lang="en-GB" dirty="0" err="1"/>
              <a:t>Datastream</a:t>
            </a:r>
            <a:r>
              <a:rPr lang="en-GB" dirty="0"/>
              <a:t> and Bank calculations. </a:t>
            </a:r>
          </a:p>
          <a:p>
            <a:endParaRPr lang="en-GB" dirty="0"/>
          </a:p>
          <a:p>
            <a:r>
              <a:rPr lang="en-GB" dirty="0"/>
              <a:t>(a)	Constructed using data for real GDP growth rates for 180 countries weighted according to their shares in UK exports.  Diamonds are Bank staff projections, rounded to the nearest ¼%.  For the vast majority of countries, the latest observation was 2016 Q1 at the time of the August 2016 </a:t>
            </a:r>
            <a:r>
              <a:rPr lang="en-GB" i="1" dirty="0"/>
              <a:t>Report</a:t>
            </a:r>
            <a:r>
              <a:rPr lang="en-GB" dirty="0"/>
              <a:t>, and is 2017 Q2 in the latest data.  For those countries where data are not yet available, Bank staff projections are used.</a:t>
            </a:r>
          </a:p>
          <a:p>
            <a:r>
              <a:rPr lang="en-GB" dirty="0"/>
              <a:t>(b)	Real GDP growth in Canada, France, Germany, Italy, Japan and the United </a:t>
            </a:r>
            <a:r>
              <a:rPr lang="en-GB" dirty="0" smtClean="0"/>
              <a:t>States.  Latest </a:t>
            </a:r>
            <a:r>
              <a:rPr lang="en-GB" dirty="0"/>
              <a:t>observation is for 2017 </a:t>
            </a:r>
            <a:r>
              <a:rPr lang="en-GB" dirty="0" smtClean="0"/>
              <a:t>Q2.  In </a:t>
            </a:r>
            <a:r>
              <a:rPr lang="en-GB" dirty="0"/>
              <a:t>the printed version of this chart, the axis label incorrectly stated </a:t>
            </a:r>
            <a:r>
              <a:rPr lang="en-GB" dirty="0" smtClean="0"/>
              <a:t>that these </a:t>
            </a:r>
            <a:r>
              <a:rPr lang="en-GB" dirty="0"/>
              <a:t>data were percentage changes on a year earlier.</a:t>
            </a:r>
          </a:p>
          <a:p>
            <a:r>
              <a:rPr lang="en-GB" dirty="0"/>
              <a:t>(c)	Unweighted average of real GDP growth in the countries listed in footnote (b).</a:t>
            </a:r>
          </a:p>
        </p:txBody>
      </p:sp>
      <p:pic>
        <p:nvPicPr>
          <p:cNvPr id="2" name="Picture 2" descr="Q:\Current publications\IR November 2017\Section 1\PNGs\Chart 1.1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100" y="1371601"/>
            <a:ext cx="5173320" cy="4177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498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1.2</a:t>
            </a:r>
            <a:r>
              <a:rPr lang="en-GB" dirty="0" smtClean="0"/>
              <a:t>  </a:t>
            </a:r>
            <a:r>
              <a:rPr lang="en-GB" dirty="0"/>
              <a:t>US and euro‑area consumer confidence remain </a:t>
            </a:r>
            <a:r>
              <a:rPr lang="en-GB" dirty="0" smtClean="0"/>
              <a:t>healthy</a:t>
            </a:r>
            <a:endParaRPr lang="en-GB" dirty="0"/>
          </a:p>
          <a:p>
            <a:pPr lvl="2"/>
            <a:r>
              <a:rPr lang="en-GB" dirty="0"/>
              <a:t>Measures of UK, US and euro‑area consumer </a:t>
            </a:r>
            <a:r>
              <a:rPr lang="en-GB" dirty="0" smtClean="0"/>
              <a:t>confidence</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European Commission (EC), </a:t>
            </a:r>
            <a:r>
              <a:rPr lang="en-GB" dirty="0" err="1"/>
              <a:t>GfK</a:t>
            </a:r>
            <a:r>
              <a:rPr lang="en-GB" dirty="0"/>
              <a:t> (research carried out on behalf of the EC), Thomson Reuters </a:t>
            </a:r>
            <a:r>
              <a:rPr lang="en-GB" dirty="0" err="1"/>
              <a:t>Datastream</a:t>
            </a:r>
            <a:r>
              <a:rPr lang="en-GB" dirty="0"/>
              <a:t>, University of Michigan and Bank calculations.</a:t>
            </a:r>
          </a:p>
          <a:p>
            <a:endParaRPr lang="en-GB" dirty="0"/>
          </a:p>
          <a:p>
            <a:r>
              <a:rPr lang="en-GB" dirty="0"/>
              <a:t>(a)	EC consumer confidence indicator.  The composition of countries included in this indicator has changed over time to incorporate countries that joined the euro area after 1999.</a:t>
            </a:r>
          </a:p>
          <a:p>
            <a:pPr marL="228600" indent="-228600">
              <a:buAutoNum type="alphaLcParenBoth" startAt="2"/>
            </a:pPr>
            <a:r>
              <a:rPr lang="en-GB" dirty="0" smtClean="0"/>
              <a:t>Average </a:t>
            </a:r>
            <a:r>
              <a:rPr lang="en-GB" dirty="0"/>
              <a:t>of the net balances of respondents reporting that:  their financial situation has got better over the past twelve months;  their financial situation is expected to get better </a:t>
            </a:r>
            <a:r>
              <a:rPr lang="en-GB" dirty="0" smtClean="0"/>
              <a:t/>
            </a:r>
            <a:br>
              <a:rPr lang="en-GB" dirty="0" smtClean="0"/>
            </a:br>
            <a:r>
              <a:rPr lang="en-GB" dirty="0" smtClean="0"/>
              <a:t>over </a:t>
            </a:r>
            <a:r>
              <a:rPr lang="en-GB" dirty="0"/>
              <a:t>the next twelve months;  the general economic situation has got better over the past twelve months;  the general economic situation is expected to get better over the next </a:t>
            </a:r>
            <a:r>
              <a:rPr lang="en-GB" dirty="0" smtClean="0"/>
              <a:t/>
            </a:r>
            <a:br>
              <a:rPr lang="en-GB" dirty="0" smtClean="0"/>
            </a:br>
            <a:r>
              <a:rPr lang="en-GB" dirty="0" smtClean="0"/>
              <a:t>twelve </a:t>
            </a:r>
            <a:r>
              <a:rPr lang="en-GB" dirty="0"/>
              <a:t>months;  and now is the right time to make major purchases, such as furniture or electrical goods</a:t>
            </a:r>
            <a:r>
              <a:rPr lang="en-GB" dirty="0" smtClean="0"/>
              <a:t>.</a:t>
            </a:r>
          </a:p>
          <a:p>
            <a:pPr marL="228600" indent="-228600">
              <a:buAutoNum type="alphaLcParenBoth" startAt="2"/>
            </a:pPr>
            <a:r>
              <a:rPr lang="en-GB" dirty="0" smtClean="0"/>
              <a:t>University </a:t>
            </a:r>
            <a:r>
              <a:rPr lang="en-GB" dirty="0"/>
              <a:t>of Michigan consumer sentiment index.  Data are not seasonally adjusted</a:t>
            </a:r>
            <a:r>
              <a:rPr lang="en-GB" dirty="0" smtClean="0"/>
              <a:t>.</a:t>
            </a:r>
            <a:endParaRPr lang="en-GB" dirty="0"/>
          </a:p>
        </p:txBody>
      </p:sp>
      <p:pic>
        <p:nvPicPr>
          <p:cNvPr id="2" name="Picture 2" descr="Q:\Current publications\IR November 2017\Section 1\PNGs\Chart 1.2 (November 2017)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0725" y="1371600"/>
            <a:ext cx="5114250" cy="4256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439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1.3</a:t>
            </a:r>
            <a:r>
              <a:rPr lang="en-GB" dirty="0" smtClean="0"/>
              <a:t>  </a:t>
            </a:r>
            <a:r>
              <a:rPr lang="en-GB" dirty="0"/>
              <a:t>Capital goods orders have picked </a:t>
            </a:r>
            <a:r>
              <a:rPr lang="en-GB" dirty="0" smtClean="0"/>
              <a:t>up</a:t>
            </a:r>
            <a:endParaRPr lang="en-GB" dirty="0"/>
          </a:p>
          <a:p>
            <a:pPr lvl="2"/>
            <a:r>
              <a:rPr lang="en-GB" dirty="0"/>
              <a:t>Capital goods orders in the United States and euro </a:t>
            </a:r>
            <a:r>
              <a:rPr lang="en-GB" dirty="0" smtClean="0"/>
              <a:t>area</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European Central Bank, Thomson Reuters </a:t>
            </a:r>
            <a:r>
              <a:rPr lang="en-GB" dirty="0" err="1"/>
              <a:t>Datastream</a:t>
            </a:r>
            <a:r>
              <a:rPr lang="en-GB" dirty="0"/>
              <a:t>, US Bureau of </a:t>
            </a:r>
            <a:r>
              <a:rPr lang="en-GB" dirty="0" err="1"/>
              <a:t>Labor</a:t>
            </a:r>
            <a:r>
              <a:rPr lang="en-GB" dirty="0"/>
              <a:t> Statistics, US Census Bureau and Bank calculations.</a:t>
            </a:r>
          </a:p>
          <a:p>
            <a:endParaRPr lang="en-GB" dirty="0"/>
          </a:p>
          <a:p>
            <a:r>
              <a:rPr lang="en-GB" dirty="0"/>
              <a:t>(a)	Three‑month moving average.  Growth in US new orders for non‑defence capital goods excluding aircraft, deflated by the private capital equipment producer price index, and euro‑area volume of new orders for capital goods, weighted together using 2010 US and euro‑area manufacturing value‑added data.</a:t>
            </a:r>
          </a:p>
        </p:txBody>
      </p:sp>
      <p:pic>
        <p:nvPicPr>
          <p:cNvPr id="3074" name="Picture 2" descr="Q:\Current publications\IR November 2017\Section 1\PNGs\Chart 1.3 (November 2017)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4" y="1371601"/>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576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1.4</a:t>
            </a:r>
            <a:r>
              <a:rPr lang="en-GB" dirty="0" smtClean="0"/>
              <a:t>  </a:t>
            </a:r>
            <a:r>
              <a:rPr lang="en-GB" dirty="0"/>
              <a:t>The recovery in euro‑area growth has </a:t>
            </a:r>
            <a:r>
              <a:rPr lang="en-GB" dirty="0" smtClean="0"/>
              <a:t>become </a:t>
            </a:r>
            <a:br>
              <a:rPr lang="en-GB" dirty="0" smtClean="0"/>
            </a:br>
            <a:r>
              <a:rPr lang="en-GB" dirty="0" smtClean="0"/>
              <a:t>more broad‑based</a:t>
            </a:r>
            <a:endParaRPr lang="en-GB" dirty="0"/>
          </a:p>
          <a:p>
            <a:pPr lvl="2"/>
            <a:r>
              <a:rPr lang="en-GB" dirty="0"/>
              <a:t>GDP in the euro area and the five largest </a:t>
            </a:r>
            <a:r>
              <a:rPr lang="en-GB" dirty="0" smtClean="0"/>
              <a:t>euro‑area economies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  Eurostat.</a:t>
            </a:r>
          </a:p>
          <a:p>
            <a:endParaRPr lang="en-GB" dirty="0"/>
          </a:p>
          <a:p>
            <a:r>
              <a:rPr lang="en-GB" dirty="0"/>
              <a:t>(a)	Chained-volume measures.</a:t>
            </a:r>
          </a:p>
          <a:p>
            <a:r>
              <a:rPr lang="en-GB" dirty="0"/>
              <a:t>(b)	Weighted average of 19 euro‑area economies.  Diamond is preliminary flash estimate for Q3.</a:t>
            </a:r>
          </a:p>
          <a:p>
            <a:r>
              <a:rPr lang="en-GB" dirty="0"/>
              <a:t>(c)	Includes the five largest euro‑area economies by share of nominal euro‑area GDP in 2016 (shares in parentheses):  Germany (29%), France (21%), Italy (16%), Spain (10%) and Netherlands (7%).</a:t>
            </a:r>
          </a:p>
        </p:txBody>
      </p:sp>
      <p:pic>
        <p:nvPicPr>
          <p:cNvPr id="4098" name="Picture 2" descr="Q:\Current publications\IR November 2017\Section 1\PNGs\Chart 1.4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4" y="1371601"/>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590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1.5</a:t>
            </a:r>
            <a:r>
              <a:rPr lang="en-GB" dirty="0" smtClean="0"/>
              <a:t>  </a:t>
            </a:r>
            <a:r>
              <a:rPr lang="en-GB" dirty="0"/>
              <a:t>The extent of the fall in unemployment has varied across euro-area </a:t>
            </a:r>
            <a:r>
              <a:rPr lang="en-GB" dirty="0" smtClean="0"/>
              <a:t>countries</a:t>
            </a:r>
            <a:endParaRPr lang="en-GB" dirty="0"/>
          </a:p>
          <a:p>
            <a:pPr lvl="2"/>
            <a:r>
              <a:rPr lang="en-GB" dirty="0"/>
              <a:t>Unemployment rates in the euro </a:t>
            </a:r>
            <a:r>
              <a:rPr lang="en-GB" dirty="0" smtClean="0"/>
              <a:t>area</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  Eurostat.</a:t>
            </a:r>
          </a:p>
          <a:p>
            <a:endParaRPr lang="en-GB" dirty="0"/>
          </a:p>
          <a:p>
            <a:r>
              <a:rPr lang="en-GB" dirty="0"/>
              <a:t>(a)	Percentages of economically active population.  Latest data points shown are for September 2017, except for Greece where the latest data point is for July.</a:t>
            </a:r>
          </a:p>
        </p:txBody>
      </p:sp>
      <p:pic>
        <p:nvPicPr>
          <p:cNvPr id="2050" name="Picture 2" descr="Q:\Current publications\IR November 2017\Section 1\PNGs\Chart 1.5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799" y="1372395"/>
            <a:ext cx="5424841"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7558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1.6</a:t>
            </a:r>
            <a:r>
              <a:rPr lang="en-GB" dirty="0" smtClean="0"/>
              <a:t>  </a:t>
            </a:r>
            <a:r>
              <a:rPr lang="en-GB" dirty="0"/>
              <a:t>The market‑implied path for UK short‑term </a:t>
            </a:r>
            <a:r>
              <a:rPr lang="en-GB" dirty="0" smtClean="0"/>
              <a:t/>
            </a:r>
            <a:br>
              <a:rPr lang="en-GB" dirty="0" smtClean="0"/>
            </a:br>
            <a:r>
              <a:rPr lang="en-GB" dirty="0" smtClean="0"/>
              <a:t>interest </a:t>
            </a:r>
            <a:r>
              <a:rPr lang="en-GB" dirty="0"/>
              <a:t>rates has </a:t>
            </a:r>
            <a:r>
              <a:rPr lang="en-GB" dirty="0" smtClean="0"/>
              <a:t>risen</a:t>
            </a:r>
            <a:endParaRPr lang="en-GB" dirty="0"/>
          </a:p>
          <a:p>
            <a:pPr lvl="2"/>
            <a:r>
              <a:rPr lang="en-GB" dirty="0"/>
              <a:t>International forward interest </a:t>
            </a:r>
            <a:r>
              <a:rPr lang="en-GB" dirty="0" smtClean="0"/>
              <a:t>rates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Bank of England, Bloomberg, ECB and Federal Reserve.</a:t>
            </a:r>
          </a:p>
          <a:p>
            <a:endParaRPr lang="en-GB" dirty="0"/>
          </a:p>
          <a:p>
            <a:r>
              <a:rPr lang="en-GB" dirty="0"/>
              <a:t>(a)	The November 2017 and August 2017 curves are estimated using instantaneous forward overnight index swap rates in the fifteen working days to 25 October and 26 July respectively.</a:t>
            </a:r>
          </a:p>
          <a:p>
            <a:r>
              <a:rPr lang="en-GB" dirty="0"/>
              <a:t>(b)	Upper bound of the target range</a:t>
            </a:r>
            <a:r>
              <a:rPr lang="en-GB" dirty="0" smtClean="0"/>
              <a:t>.</a:t>
            </a:r>
            <a:endParaRPr lang="en-GB" dirty="0"/>
          </a:p>
        </p:txBody>
      </p:sp>
      <p:pic>
        <p:nvPicPr>
          <p:cNvPr id="6146" name="Picture 2" descr="Q:\Current publications\IR November 2017\Section 1\PNGs\Chart 1.6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275" y="1371600"/>
            <a:ext cx="5451664"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393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1.7</a:t>
            </a:r>
            <a:r>
              <a:rPr lang="en-GB" dirty="0" smtClean="0"/>
              <a:t>  </a:t>
            </a:r>
            <a:r>
              <a:rPr lang="en-GB" dirty="0"/>
              <a:t>Longer‑term interest rates remain higher than 18 months </a:t>
            </a:r>
            <a:r>
              <a:rPr lang="en-GB" dirty="0" smtClean="0"/>
              <a:t>ago</a:t>
            </a:r>
            <a:endParaRPr lang="en-GB" dirty="0"/>
          </a:p>
          <a:p>
            <a:pPr lvl="2"/>
            <a:r>
              <a:rPr lang="en-GB" dirty="0" smtClean="0"/>
              <a:t>Five‑year, five‑year </a:t>
            </a:r>
            <a:r>
              <a:rPr lang="en-GB" dirty="0"/>
              <a:t>forward nominal interest </a:t>
            </a:r>
            <a:r>
              <a:rPr lang="en-GB" dirty="0" smtClean="0"/>
              <a:t>rates</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Bloomberg and Bank calculations.</a:t>
            </a:r>
          </a:p>
          <a:p>
            <a:endParaRPr lang="en-GB" dirty="0"/>
          </a:p>
          <a:p>
            <a:r>
              <a:rPr lang="en-GB" dirty="0"/>
              <a:t>(a)	Zero‑coupon forward rates derived from government bond prices</a:t>
            </a:r>
            <a:r>
              <a:rPr lang="en-GB" dirty="0" smtClean="0"/>
              <a:t>.</a:t>
            </a:r>
            <a:endParaRPr lang="en-GB" dirty="0"/>
          </a:p>
        </p:txBody>
      </p:sp>
      <p:pic>
        <p:nvPicPr>
          <p:cNvPr id="7170" name="Picture 2" descr="Q:\Current publications\IR November 2017\Section 1\PNGs\Chart 1.7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899" y="1373187"/>
            <a:ext cx="5324475" cy="4440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257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0"/>
            <a:ext cx="8519391" cy="1145379"/>
          </a:xfrm>
        </p:spPr>
        <p:txBody>
          <a:bodyPr/>
          <a:lstStyle/>
          <a:p>
            <a:pPr lvl="1"/>
            <a:r>
              <a:rPr lang="en-GB" b="1" dirty="0"/>
              <a:t>Chart </a:t>
            </a:r>
            <a:r>
              <a:rPr lang="en-GB" b="1" dirty="0" smtClean="0"/>
              <a:t>1.8</a:t>
            </a:r>
            <a:r>
              <a:rPr lang="en-GB" dirty="0" smtClean="0"/>
              <a:t>  </a:t>
            </a:r>
            <a:r>
              <a:rPr lang="en-GB" dirty="0"/>
              <a:t>Inflation compensation has recovered somewhat since </a:t>
            </a:r>
            <a:r>
              <a:rPr lang="en-GB" dirty="0" smtClean="0"/>
              <a:t>mid‑2016</a:t>
            </a:r>
            <a:endParaRPr lang="en-GB" dirty="0"/>
          </a:p>
          <a:p>
            <a:pPr lvl="2"/>
            <a:r>
              <a:rPr lang="en-GB" dirty="0"/>
              <a:t>Five‑year, five‑year forward inflation </a:t>
            </a:r>
            <a:r>
              <a:rPr lang="en-GB" dirty="0" smtClean="0"/>
              <a:t>compensation</a:t>
            </a:r>
            <a:r>
              <a:rPr lang="en-GB" baseline="30000" dirty="0" smtClean="0"/>
              <a:t>(a)</a:t>
            </a:r>
            <a:endParaRPr lang="en-GB" dirty="0"/>
          </a:p>
        </p:txBody>
      </p:sp>
      <p:sp>
        <p:nvSpPr>
          <p:cNvPr id="5" name="Text Placeholder 4"/>
          <p:cNvSpPr>
            <a:spLocks noGrp="1"/>
          </p:cNvSpPr>
          <p:nvPr>
            <p:ph type="body" sz="quarter" idx="16"/>
          </p:nvPr>
        </p:nvSpPr>
        <p:spPr>
          <a:xfrm>
            <a:off x="292100" y="5810250"/>
            <a:ext cx="8491538" cy="1047751"/>
          </a:xfrm>
        </p:spPr>
        <p:txBody>
          <a:bodyPr/>
          <a:lstStyle/>
          <a:p>
            <a:r>
              <a:rPr lang="en-GB" dirty="0"/>
              <a:t>Sources:  Bloomberg and Bank calculations.</a:t>
            </a:r>
          </a:p>
          <a:p>
            <a:endParaRPr lang="en-GB" dirty="0"/>
          </a:p>
          <a:p>
            <a:r>
              <a:rPr lang="en-GB" dirty="0"/>
              <a:t>(a)	Derived from interest rate swaps.  The instruments used are linked to the UK RPI, US CPI and euro‑area HICP measures of inflation respectively.</a:t>
            </a:r>
          </a:p>
        </p:txBody>
      </p:sp>
      <p:pic>
        <p:nvPicPr>
          <p:cNvPr id="8194" name="Picture 2" descr="Q:\Current publications\IR November 2017\Section 1\PNGs\Chart 1.8 (November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6424" y="1371600"/>
            <a:ext cx="5324257"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360676"/>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2017-08-02T23:00:00+00:00</PublishDate>
    <PublishingExpirationDate xmlns="http://schemas.microsoft.com/sharepoint/v3" xsi:nil="true"/>
    <IncludeContentsInIndex xmlns="http://schemas.microsoft.com/sharepoint/v3">true</IncludeContentsInIndex>
    <PublishingStartDate xmlns="http://schemas.microsoft.com/sharepoint/v3">2017-08-03T11:00:00+00:00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D4A39AD9-F0DF-4C49-B8DC-4830BAFEA464}">
  <ds:schemaRefs>
    <ds:schemaRef ds:uri="http://purl.org/dc/elements/1.1/"/>
    <ds:schemaRef ds:uri="http://purl.org/dc/terms/"/>
    <ds:schemaRef ds:uri="3093D571-876B-405D-9D29-9CB9268274E1"/>
    <ds:schemaRef ds:uri="http://schemas.microsoft.com/sharepoint/v3/fields"/>
    <ds:schemaRef ds:uri="http://schemas.microsoft.com/office/infopath/2007/PartnerControls"/>
    <ds:schemaRef ds:uri="a5edd0e9-353e-4089-bcbc-d9218926e91f"/>
    <ds:schemaRef ds:uri="http://schemas.openxmlformats.org/package/2006/metadata/core-properties"/>
    <ds:schemaRef ds:uri="http://purl.org/dc/dcmitype/"/>
    <ds:schemaRef ds:uri="A5EDD0E9-353E-4089-BCBC-D9218926E91F"/>
    <ds:schemaRef ds:uri="http://schemas.microsoft.com/sharepoint/v3"/>
    <ds:schemaRef ds:uri="http://schemas.microsoft.com/office/2006/documentManagement/types"/>
    <ds:schemaRef ds:uri="b67fa5cd-9f58-4c91-ae17-33c31eed239f"/>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1DFD21DB-BB11-4287-9452-B008552520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190</TotalTime>
  <Words>453</Words>
  <Application>Microsoft Office PowerPoint</Application>
  <PresentationFormat>On-screen Show (4:3)</PresentationFormat>
  <Paragraphs>93</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IR POWERPOINT TEMPLATE</vt:lpstr>
      <vt:lpstr>Inflation Report November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market developments</dc:title>
  <dc:subject>Section 1: Global economic and financial market developments</dc:subject>
  <dc:creator>Bank of England</dc:creator>
  <cp:keywords/>
  <dc:description/>
  <cp:lastModifiedBy>Hicks, Andrew</cp:lastModifiedBy>
  <cp:revision>24</cp:revision>
  <cp:lastPrinted>2017-11-01T10:50:02Z</cp:lastPrinted>
  <dcterms:created xsi:type="dcterms:W3CDTF">2017-08-02T09:49:17Z</dcterms:created>
  <dcterms:modified xsi:type="dcterms:W3CDTF">2017-11-06T14:49:18Z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