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31"/>
  </p:notesMasterIdLst>
  <p:sldIdLst>
    <p:sldId id="314" r:id="rId6"/>
    <p:sldId id="329" r:id="rId7"/>
    <p:sldId id="343" r:id="rId8"/>
    <p:sldId id="340" r:id="rId9"/>
    <p:sldId id="318" r:id="rId10"/>
    <p:sldId id="323" r:id="rId11"/>
    <p:sldId id="341" r:id="rId12"/>
    <p:sldId id="331" r:id="rId13"/>
    <p:sldId id="322" r:id="rId14"/>
    <p:sldId id="332" r:id="rId15"/>
    <p:sldId id="344" r:id="rId16"/>
    <p:sldId id="345" r:id="rId17"/>
    <p:sldId id="333" r:id="rId18"/>
    <p:sldId id="324" r:id="rId19"/>
    <p:sldId id="321" r:id="rId20"/>
    <p:sldId id="342" r:id="rId21"/>
    <p:sldId id="325" r:id="rId22"/>
    <p:sldId id="326" r:id="rId23"/>
    <p:sldId id="327" r:id="rId24"/>
    <p:sldId id="328" r:id="rId25"/>
    <p:sldId id="338" r:id="rId26"/>
    <p:sldId id="334" r:id="rId27"/>
    <p:sldId id="336" r:id="rId28"/>
    <p:sldId id="337" r:id="rId29"/>
    <p:sldId id="339" r:id="rId30"/>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346" autoAdjust="0"/>
    <p:restoredTop sz="94660"/>
  </p:normalViewPr>
  <p:slideViewPr>
    <p:cSldViewPr snapToGrid="0" showGuides="1">
      <p:cViewPr varScale="1">
        <p:scale>
          <a:sx n="108" d="100"/>
          <a:sy n="108" d="100"/>
        </p:scale>
        <p:origin x="-1704" y="-90"/>
      </p:cViewPr>
      <p:guideLst>
        <p:guide orient="horz" pos="332"/>
        <p:guide orient="horz" pos="556"/>
        <p:guide orient="horz" pos="3660"/>
        <p:guide orient="horz" pos="864"/>
        <p:guide pos="4610"/>
        <p:guide pos="1122"/>
        <p:guide pos="184"/>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3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4</a:t>
            </a:fld>
            <a:endParaRPr lang="en-US"/>
          </a:p>
        </p:txBody>
      </p:sp>
    </p:spTree>
    <p:extLst>
      <p:ext uri="{BB962C8B-B14F-4D97-AF65-F5344CB8AC3E}">
        <p14:creationId xmlns:p14="http://schemas.microsoft.com/office/powerpoint/2010/main" val="4657572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960000"/>
                </a:solidFill>
                <a:latin typeface="Arial" panose="020B0604020202020204" pitchFamily="34" charset="0"/>
                <a:cs typeface="Arial" panose="020B0604020202020204" pitchFamily="34" charset="0"/>
              </a:defRPr>
            </a:lvl1pPr>
          </a:lstStyle>
          <a:p>
            <a:r>
              <a:rPr lang="en-US"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p>
            <a:pPr lvl="0"/>
            <a:r>
              <a:rPr lang="en-US" smtClean="0"/>
              <a:t>Click to 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02/11/2017</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3" y="2317750"/>
            <a:ext cx="2932112" cy="777875"/>
          </a:xfrm>
        </p:spPr>
        <p:txBody>
          <a:bodyPr/>
          <a:lstStyle/>
          <a:p>
            <a:r>
              <a:rPr lang="en-GB" dirty="0" smtClean="0"/>
              <a:t>Inflation Report</a:t>
            </a:r>
            <a:br>
              <a:rPr lang="en-GB" dirty="0" smtClean="0"/>
            </a:br>
            <a:r>
              <a:rPr lang="en-GB" dirty="0" smtClean="0"/>
              <a:t>November 2017</a:t>
            </a:r>
          </a:p>
        </p:txBody>
      </p:sp>
      <p:sp>
        <p:nvSpPr>
          <p:cNvPr id="4099" name="Text Placeholder 2"/>
          <p:cNvSpPr>
            <a:spLocks noGrp="1"/>
          </p:cNvSpPr>
          <p:nvPr>
            <p:ph type="body" sz="quarter" idx="13"/>
          </p:nvPr>
        </p:nvSpPr>
        <p:spPr>
          <a:xfrm>
            <a:off x="792163" y="3427413"/>
            <a:ext cx="5335587" cy="473075"/>
          </a:xfrm>
        </p:spPr>
        <p:txBody>
          <a:bodyPr/>
          <a:lstStyle/>
          <a:p>
            <a:pPr lvl="2"/>
            <a:r>
              <a:rPr lang="en-US" sz="2400" dirty="0" smtClean="0"/>
              <a:t>Prospects </a:t>
            </a:r>
            <a:r>
              <a:rPr lang="en-US" sz="2400" dirty="0"/>
              <a:t>for inflation</a:t>
            </a:r>
            <a:endParaRPr lang="en-GB" sz="2400"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a:t>
            </a:r>
            <a:r>
              <a:rPr lang="en-GB" b="1" dirty="0" smtClean="0"/>
              <a:t>5.E  </a:t>
            </a:r>
            <a:r>
              <a:rPr lang="en-GB" dirty="0">
                <a:solidFill>
                  <a:schemeClr val="tx1"/>
                </a:solidFill>
              </a:rPr>
              <a:t>Monitoring risks to the Committee’s key </a:t>
            </a:r>
            <a:r>
              <a:rPr lang="en-GB" dirty="0" smtClean="0">
                <a:solidFill>
                  <a:schemeClr val="tx1"/>
                </a:solidFill>
              </a:rPr>
              <a:t>judgements</a:t>
            </a:r>
            <a:endParaRPr lang="en-GB" dirty="0">
              <a:solidFill>
                <a:schemeClr val="tx1"/>
              </a:solidFill>
            </a:endParaRP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0113" y="854075"/>
            <a:ext cx="7496175" cy="5638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7698252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5.6  </a:t>
            </a:r>
            <a:r>
              <a:rPr lang="en-GB" dirty="0" smtClean="0">
                <a:solidFill>
                  <a:schemeClr val="tx1"/>
                </a:solidFill>
              </a:rPr>
              <a:t>Productivity</a:t>
            </a:r>
            <a:r>
              <a:rPr lang="en-GB" baseline="30000" dirty="0" smtClean="0">
                <a:solidFill>
                  <a:schemeClr val="tx1"/>
                </a:solidFill>
              </a:rPr>
              <a:t>(a)</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a:t>Sources: </a:t>
            </a:r>
            <a:r>
              <a:rPr lang="en-GB" dirty="0" smtClean="0"/>
              <a:t> ONS </a:t>
            </a:r>
            <a:r>
              <a:rPr lang="en-GB" dirty="0"/>
              <a:t>and Bank calculations. </a:t>
            </a:r>
            <a:endParaRPr lang="en-GB" dirty="0" smtClean="0"/>
          </a:p>
          <a:p>
            <a:endParaRPr lang="en-GB" dirty="0"/>
          </a:p>
          <a:p>
            <a:r>
              <a:rPr lang="en-GB" dirty="0"/>
              <a:t>(</a:t>
            </a:r>
            <a:r>
              <a:rPr lang="en-GB" dirty="0" smtClean="0"/>
              <a:t>a)	Calendar-year </a:t>
            </a:r>
            <a:r>
              <a:rPr lang="en-GB" dirty="0"/>
              <a:t>growth rates. </a:t>
            </a:r>
            <a:r>
              <a:rPr lang="en-GB" dirty="0" smtClean="0"/>
              <a:t> GDP </a:t>
            </a:r>
            <a:r>
              <a:rPr lang="en-GB" dirty="0"/>
              <a:t>per hour worked. </a:t>
            </a:r>
            <a:r>
              <a:rPr lang="en-GB" dirty="0" smtClean="0"/>
              <a:t> GDP </a:t>
            </a:r>
            <a:r>
              <a:rPr lang="en-GB" dirty="0"/>
              <a:t>is at market prices and projections are based on the mode of the MPC’s </a:t>
            </a:r>
            <a:r>
              <a:rPr lang="en-GB" dirty="0" err="1"/>
              <a:t>backcast</a:t>
            </a:r>
            <a:r>
              <a:rPr lang="en-GB" dirty="0"/>
              <a:t>. </a:t>
            </a:r>
            <a:r>
              <a:rPr lang="en-GB" dirty="0" smtClean="0"/>
              <a:t> Projections </a:t>
            </a:r>
            <a:r>
              <a:rPr lang="en-GB" dirty="0"/>
              <a:t>were only available to 2019 at the time of the August </a:t>
            </a:r>
            <a:r>
              <a:rPr lang="en-GB" i="1" dirty="0"/>
              <a:t>Report</a:t>
            </a:r>
            <a:r>
              <a:rPr lang="en-GB" dirty="0"/>
              <a:t>.</a:t>
            </a: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882650"/>
            <a:ext cx="5152655" cy="4845416"/>
          </a:xfrm>
          <a:prstGeom prst="rect">
            <a:avLst/>
          </a:prstGeom>
        </p:spPr>
      </p:pic>
    </p:spTree>
    <p:extLst>
      <p:ext uri="{BB962C8B-B14F-4D97-AF65-F5344CB8AC3E}">
        <p14:creationId xmlns:p14="http://schemas.microsoft.com/office/powerpoint/2010/main" val="239588649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5.7  </a:t>
            </a:r>
            <a:r>
              <a:rPr lang="en-GB" dirty="0" smtClean="0">
                <a:solidFill>
                  <a:schemeClr val="tx1"/>
                </a:solidFill>
              </a:rPr>
              <a:t>Import price inflation</a:t>
            </a:r>
            <a:r>
              <a:rPr lang="en-GB" baseline="30000" dirty="0" smtClean="0">
                <a:solidFill>
                  <a:schemeClr val="tx1"/>
                </a:solidFill>
              </a:rPr>
              <a:t>(a)</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a:t>Sources: </a:t>
            </a:r>
            <a:r>
              <a:rPr lang="en-GB" dirty="0" smtClean="0"/>
              <a:t> ONS </a:t>
            </a:r>
            <a:r>
              <a:rPr lang="en-GB" dirty="0"/>
              <a:t>and Bank calculations. </a:t>
            </a:r>
            <a:endParaRPr lang="en-GB" dirty="0" smtClean="0"/>
          </a:p>
          <a:p>
            <a:endParaRPr lang="en-GB" dirty="0"/>
          </a:p>
          <a:p>
            <a:r>
              <a:rPr lang="en-GB" dirty="0"/>
              <a:t>(</a:t>
            </a:r>
            <a:r>
              <a:rPr lang="en-GB" dirty="0" smtClean="0"/>
              <a:t>a)	Projections </a:t>
            </a:r>
            <a:r>
              <a:rPr lang="en-GB" dirty="0"/>
              <a:t>are four-quarter inflation rate in Q4. </a:t>
            </a:r>
            <a:r>
              <a:rPr lang="en-GB" dirty="0" smtClean="0"/>
              <a:t> Excludes </a:t>
            </a:r>
            <a:r>
              <a:rPr lang="en-GB" dirty="0"/>
              <a:t>the impact of </a:t>
            </a:r>
            <a:r>
              <a:rPr lang="en-GB" dirty="0" smtClean="0"/>
              <a:t>MTIC fraud.  </a:t>
            </a:r>
            <a:r>
              <a:rPr lang="en-GB" dirty="0"/>
              <a:t>Projections were only available to 2019 at the time of the August </a:t>
            </a:r>
            <a:r>
              <a:rPr lang="en-GB" i="1" dirty="0"/>
              <a:t>Report</a:t>
            </a:r>
            <a:r>
              <a:rPr lang="en-GB" dirty="0"/>
              <a:t>. </a:t>
            </a:r>
          </a:p>
        </p:txBody>
      </p:sp>
      <p:pic>
        <p:nvPicPr>
          <p:cNvPr id="2" name="Picture 1" descr="Chart 5.7.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882650"/>
            <a:ext cx="5165618" cy="4819964"/>
          </a:xfrm>
          <a:prstGeom prst="rect">
            <a:avLst/>
          </a:prstGeom>
        </p:spPr>
      </p:pic>
    </p:spTree>
    <p:extLst>
      <p:ext uri="{BB962C8B-B14F-4D97-AF65-F5344CB8AC3E}">
        <p14:creationId xmlns:p14="http://schemas.microsoft.com/office/powerpoint/2010/main" val="242080884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5.F  </a:t>
            </a:r>
            <a:r>
              <a:rPr lang="en-GB" dirty="0">
                <a:solidFill>
                  <a:schemeClr val="tx1"/>
                </a:solidFill>
              </a:rPr>
              <a:t>Calendar-year GDP growth rates of the modal, median and mean paths</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a:t>(a) </a:t>
            </a:r>
            <a:r>
              <a:rPr lang="en-GB" dirty="0" smtClean="0"/>
              <a:t>	The </a:t>
            </a:r>
            <a:r>
              <a:rPr lang="en-GB" dirty="0"/>
              <a:t>table shows the projections for calendar-year growth of real GDP consistent with the modal, median and mean projections for four-quarter growth of real GDP implied by the fan chart. </a:t>
            </a:r>
            <a:r>
              <a:rPr lang="en-GB" dirty="0" smtClean="0"/>
              <a:t> Where </a:t>
            </a:r>
            <a:r>
              <a:rPr lang="en-GB" dirty="0"/>
              <a:t>growth rates depend in part on the MPC’s </a:t>
            </a:r>
            <a:r>
              <a:rPr lang="en-GB" dirty="0" err="1"/>
              <a:t>backcast</a:t>
            </a:r>
            <a:r>
              <a:rPr lang="en-GB" dirty="0"/>
              <a:t>, revisions to quarterly growth are assumed to be independent of the revisions to previous quarters. </a:t>
            </a:r>
            <a:r>
              <a:rPr lang="en-GB" dirty="0" smtClean="0"/>
              <a:t> The </a:t>
            </a:r>
            <a:r>
              <a:rPr lang="en-GB" dirty="0"/>
              <a:t>figures in parentheses show the corresponding projections in the August 2017 </a:t>
            </a:r>
            <a:r>
              <a:rPr lang="en-GB" i="1" dirty="0"/>
              <a:t>Inflation Report</a:t>
            </a:r>
            <a:r>
              <a:rPr lang="en-GB" dirty="0"/>
              <a:t>. </a:t>
            </a:r>
            <a:r>
              <a:rPr lang="en-GB" dirty="0" smtClean="0"/>
              <a:t> Projections </a:t>
            </a:r>
            <a:r>
              <a:rPr lang="en-GB" dirty="0"/>
              <a:t>were only available to 2019 at the time of the August </a:t>
            </a:r>
            <a:r>
              <a:rPr lang="en-GB" i="1" dirty="0"/>
              <a:t>Report</a:t>
            </a:r>
            <a:r>
              <a:rPr lang="en-GB" dirty="0"/>
              <a:t>. </a:t>
            </a:r>
            <a:r>
              <a:rPr lang="en-GB" dirty="0" smtClean="0"/>
              <a:t> The </a:t>
            </a:r>
            <a:r>
              <a:rPr lang="en-GB" dirty="0"/>
              <a:t>projections have been conditioned on the assumptions in </a:t>
            </a:r>
            <a:r>
              <a:rPr lang="en-GB" b="1" dirty="0"/>
              <a:t>Table 5.A </a:t>
            </a:r>
            <a:r>
              <a:rPr lang="en-GB" dirty="0"/>
              <a:t>footnote (b). </a:t>
            </a:r>
          </a:p>
          <a:p>
            <a:r>
              <a:rPr lang="en-GB" dirty="0"/>
              <a:t>(</a:t>
            </a:r>
            <a:r>
              <a:rPr lang="en-GB" dirty="0" smtClean="0"/>
              <a:t>b)	The </a:t>
            </a:r>
            <a:r>
              <a:rPr lang="en-GB" dirty="0"/>
              <a:t>anticipated revisions to recent estimates of quarterly GDP growth have implications for calendar-year growth in 2017. </a:t>
            </a:r>
            <a:r>
              <a:rPr lang="en-GB" dirty="0" smtClean="0"/>
              <a:t> Without </a:t>
            </a:r>
            <a:r>
              <a:rPr lang="en-GB" dirty="0"/>
              <a:t>the anticipated revisions to past GDP growth, the modal path of the Committee’s November projections would imply calendar-year growth </a:t>
            </a:r>
            <a:r>
              <a:rPr lang="en-GB" dirty="0" smtClean="0"/>
              <a:t>of 1.5% in </a:t>
            </a:r>
            <a:r>
              <a:rPr lang="en-GB" dirty="0"/>
              <a:t>2017 rather than 1.6%. </a:t>
            </a: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024" y="1714498"/>
            <a:ext cx="8759199" cy="19907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9770882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5.8  </a:t>
            </a:r>
            <a:r>
              <a:rPr lang="en-GB" dirty="0">
                <a:solidFill>
                  <a:schemeClr val="tx1"/>
                </a:solidFill>
              </a:rPr>
              <a:t>Projected probabilities of GDP growth in 2019 </a:t>
            </a:r>
            <a:r>
              <a:rPr lang="en-GB" dirty="0" smtClean="0">
                <a:solidFill>
                  <a:schemeClr val="tx1"/>
                </a:solidFill>
              </a:rPr>
              <a:t>Q4 </a:t>
            </a:r>
            <a:r>
              <a:rPr lang="en-GB" dirty="0">
                <a:solidFill>
                  <a:schemeClr val="tx1"/>
                </a:solidFill>
              </a:rPr>
              <a:t>(central 90% of the distribution)</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a:t>(</a:t>
            </a:r>
            <a:r>
              <a:rPr lang="en-GB" dirty="0" smtClean="0"/>
              <a:t>a)	</a:t>
            </a:r>
            <a:r>
              <a:rPr lang="en-GB" b="1" dirty="0" smtClean="0"/>
              <a:t>Chart </a:t>
            </a:r>
            <a:r>
              <a:rPr lang="en-GB" b="1" dirty="0"/>
              <a:t>5.8 </a:t>
            </a:r>
            <a:r>
              <a:rPr lang="en-GB" dirty="0"/>
              <a:t>represents the cross-section of the GDP growth fan chart in 2019 Q4 for the market interest rate projection. </a:t>
            </a:r>
            <a:r>
              <a:rPr lang="en-GB" dirty="0" smtClean="0"/>
              <a:t> The </a:t>
            </a:r>
            <a:r>
              <a:rPr lang="en-GB" dirty="0"/>
              <a:t>grey outline represents the corresponding cross-section of the August 2017 </a:t>
            </a:r>
            <a:r>
              <a:rPr lang="en-GB" i="1" dirty="0"/>
              <a:t>Inflation Report </a:t>
            </a:r>
            <a:r>
              <a:rPr lang="en-GB" dirty="0"/>
              <a:t>fan chart for the market interest rate projection</a:t>
            </a:r>
            <a:r>
              <a:rPr lang="en-GB" dirty="0" smtClean="0"/>
              <a:t>.  </a:t>
            </a:r>
            <a:r>
              <a:rPr lang="en-GB" dirty="0"/>
              <a:t>The projections have been conditioned on the assumptions in </a:t>
            </a:r>
            <a:r>
              <a:rPr lang="en-GB" b="1" dirty="0"/>
              <a:t>Table 5.A </a:t>
            </a:r>
            <a:r>
              <a:rPr lang="en-GB" dirty="0"/>
              <a:t>footnote (b). </a:t>
            </a:r>
            <a:r>
              <a:rPr lang="en-GB" dirty="0" smtClean="0"/>
              <a:t> The </a:t>
            </a:r>
            <a:r>
              <a:rPr lang="en-GB" dirty="0"/>
              <a:t>coloured bands in </a:t>
            </a:r>
            <a:r>
              <a:rPr lang="en-GB" b="1" dirty="0"/>
              <a:t>Chart 5.8 </a:t>
            </a:r>
            <a:r>
              <a:rPr lang="en-GB" dirty="0"/>
              <a:t>have a similar interpretation to those on the fan charts. </a:t>
            </a:r>
            <a:r>
              <a:rPr lang="en-GB" dirty="0" smtClean="0"/>
              <a:t> Like </a:t>
            </a:r>
            <a:r>
              <a:rPr lang="en-GB" dirty="0"/>
              <a:t>the fan charts, they portray the central 90% of the probability distribution. </a:t>
            </a:r>
          </a:p>
          <a:p>
            <a:r>
              <a:rPr lang="en-GB" dirty="0"/>
              <a:t>(</a:t>
            </a:r>
            <a:r>
              <a:rPr lang="en-GB" dirty="0" smtClean="0"/>
              <a:t>b)	Average </a:t>
            </a:r>
            <a:r>
              <a:rPr lang="en-GB" dirty="0"/>
              <a:t>probability within each band; </a:t>
            </a:r>
            <a:r>
              <a:rPr lang="en-GB" dirty="0" smtClean="0"/>
              <a:t> the </a:t>
            </a:r>
            <a:r>
              <a:rPr lang="en-GB" dirty="0"/>
              <a:t>figures on the y-axis indicate the probability of growth being within ±0.05 percentage points of any given growth rate, specified to </a:t>
            </a:r>
            <a:r>
              <a:rPr lang="en-GB" dirty="0" smtClean="0"/>
              <a:t/>
            </a:r>
            <a:br>
              <a:rPr lang="en-GB" dirty="0" smtClean="0"/>
            </a:br>
            <a:r>
              <a:rPr lang="en-GB" dirty="0" smtClean="0"/>
              <a:t>one </a:t>
            </a:r>
            <a:r>
              <a:rPr lang="en-GB" dirty="0"/>
              <a:t>decimal place.</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166239"/>
            <a:ext cx="5310846" cy="4465938"/>
          </a:xfrm>
          <a:prstGeom prst="rect">
            <a:avLst/>
          </a:prstGeom>
        </p:spPr>
      </p:pic>
    </p:spTree>
    <p:extLst>
      <p:ext uri="{BB962C8B-B14F-4D97-AF65-F5344CB8AC3E}">
        <p14:creationId xmlns:p14="http://schemas.microsoft.com/office/powerpoint/2010/main" val="49898518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5.9  </a:t>
            </a:r>
            <a:r>
              <a:rPr lang="en-GB" dirty="0">
                <a:solidFill>
                  <a:schemeClr val="tx1"/>
                </a:solidFill>
              </a:rPr>
              <a:t>Unemployment projection based on market interest rate expectations, other policy measures as </a:t>
            </a:r>
            <a:r>
              <a:rPr lang="en-GB" dirty="0" smtClean="0">
                <a:solidFill>
                  <a:schemeClr val="tx1"/>
                </a:solidFill>
              </a:rPr>
              <a:t>announced</a:t>
            </a:r>
            <a:endParaRPr lang="en-GB" dirty="0">
              <a:solidFill>
                <a:schemeClr val="tx1"/>
              </a:solidFill>
            </a:endParaRPr>
          </a:p>
        </p:txBody>
      </p:sp>
      <p:sp>
        <p:nvSpPr>
          <p:cNvPr id="5" name="Text Placeholder 4"/>
          <p:cNvSpPr>
            <a:spLocks noGrp="1"/>
          </p:cNvSpPr>
          <p:nvPr>
            <p:ph type="body" sz="quarter" idx="16"/>
          </p:nvPr>
        </p:nvSpPr>
        <p:spPr/>
        <p:txBody>
          <a:bodyPr/>
          <a:lstStyle/>
          <a:p>
            <a:pPr lvl="3"/>
            <a:r>
              <a:rPr lang="en-GB" dirty="0"/>
              <a:t>The fan chart depicts the probability of various outcomes for LFS unemployment</a:t>
            </a:r>
            <a:r>
              <a:rPr lang="en-GB" dirty="0" smtClean="0"/>
              <a:t>.  </a:t>
            </a:r>
            <a:r>
              <a:rPr lang="en-GB" dirty="0"/>
              <a:t>It has been conditioned on the assumptions in </a:t>
            </a:r>
            <a:r>
              <a:rPr lang="en-GB" b="1" dirty="0"/>
              <a:t>Table 5.A </a:t>
            </a:r>
            <a:r>
              <a:rPr lang="en-GB" dirty="0"/>
              <a:t>footnote (b</a:t>
            </a:r>
            <a:r>
              <a:rPr lang="en-GB" dirty="0" smtClean="0"/>
              <a:t>).  </a:t>
            </a:r>
            <a:r>
              <a:rPr lang="en-GB" dirty="0"/>
              <a:t>The coloured bands have the same interpretation as in </a:t>
            </a:r>
            <a:r>
              <a:rPr lang="en-GB" b="1" dirty="0"/>
              <a:t>Chart </a:t>
            </a:r>
            <a:r>
              <a:rPr lang="en-GB" b="1" dirty="0" smtClean="0"/>
              <a:t>5.1, </a:t>
            </a:r>
            <a:r>
              <a:rPr lang="en-GB" dirty="0"/>
              <a:t>and portray 90% of the probability distribution</a:t>
            </a:r>
            <a:r>
              <a:rPr lang="en-GB" dirty="0" smtClean="0"/>
              <a:t>.  </a:t>
            </a:r>
            <a:r>
              <a:rPr lang="en-GB" dirty="0"/>
              <a:t>The calibration of this fan chart takes account of the likely path dependency of the economy, where, for example, it is judged that shocks to unemployment in one quarter will continue to have some effect on unemployment in successive quarters. </a:t>
            </a:r>
            <a:r>
              <a:rPr lang="en-GB" dirty="0" smtClean="0"/>
              <a:t> The </a:t>
            </a:r>
            <a:r>
              <a:rPr lang="en-GB" dirty="0"/>
              <a:t>fan begins in 2017 Q3, a quarter earlier than the fan for CPI inflation</a:t>
            </a:r>
            <a:r>
              <a:rPr lang="en-GB" dirty="0" smtClean="0"/>
              <a:t>.  </a:t>
            </a:r>
            <a:r>
              <a:rPr lang="en-GB" dirty="0"/>
              <a:t>That is because Q3 is a staff projection for the unemployment rate, based in part on data for July and August</a:t>
            </a:r>
            <a:r>
              <a:rPr lang="en-GB" dirty="0" smtClean="0"/>
              <a:t>.  </a:t>
            </a:r>
            <a:r>
              <a:rPr lang="en-GB" dirty="0"/>
              <a:t>The unemployment rate was 4.3% in the three months to August, and is projected to be 4.3% in Q3 as a whole</a:t>
            </a:r>
            <a:r>
              <a:rPr lang="en-GB" dirty="0" smtClean="0"/>
              <a:t>.  </a:t>
            </a:r>
            <a:r>
              <a:rPr lang="en-GB" dirty="0"/>
              <a:t>A significant proportion of this distribution lies below Bank staff’s current estimate of the long-term equilibrium unemployment rate. </a:t>
            </a:r>
            <a:r>
              <a:rPr lang="en-GB" dirty="0" smtClean="0"/>
              <a:t> There </a:t>
            </a:r>
            <a:r>
              <a:rPr lang="en-GB" dirty="0"/>
              <a:t>is therefore uncertainty about the precise calibration of this fan chart. </a:t>
            </a: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224532"/>
            <a:ext cx="5317552" cy="4418999"/>
          </a:xfrm>
          <a:prstGeom prst="rect">
            <a:avLst/>
          </a:prstGeom>
        </p:spPr>
      </p:pic>
    </p:spTree>
    <p:extLst>
      <p:ext uri="{BB962C8B-B14F-4D97-AF65-F5344CB8AC3E}">
        <p14:creationId xmlns:p14="http://schemas.microsoft.com/office/powerpoint/2010/main" val="118565665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5.G  </a:t>
            </a:r>
            <a:r>
              <a:rPr lang="en-GB" dirty="0">
                <a:solidFill>
                  <a:schemeClr val="tx1"/>
                </a:solidFill>
              </a:rPr>
              <a:t>Q4 CPI </a:t>
            </a:r>
            <a:r>
              <a:rPr lang="en-GB" dirty="0" smtClean="0">
                <a:solidFill>
                  <a:schemeClr val="tx1"/>
                </a:solidFill>
              </a:rPr>
              <a:t>inflation</a:t>
            </a:r>
            <a:endParaRPr lang="en-GB" dirty="0">
              <a:solidFill>
                <a:schemeClr val="tx1"/>
              </a:solidFill>
            </a:endParaRPr>
          </a:p>
        </p:txBody>
      </p:sp>
      <p:sp>
        <p:nvSpPr>
          <p:cNvPr id="5" name="Text Placeholder 4"/>
          <p:cNvSpPr>
            <a:spLocks noGrp="1"/>
          </p:cNvSpPr>
          <p:nvPr>
            <p:ph type="body" sz="quarter" idx="16"/>
          </p:nvPr>
        </p:nvSpPr>
        <p:spPr/>
        <p:txBody>
          <a:bodyPr/>
          <a:lstStyle/>
          <a:p>
            <a:pPr lvl="3"/>
            <a:r>
              <a:rPr lang="en-GB" dirty="0"/>
              <a:t>The table shows projections for Q4 four-quarter CPI inflation. </a:t>
            </a:r>
            <a:r>
              <a:rPr lang="en-GB" dirty="0" smtClean="0"/>
              <a:t> The </a:t>
            </a:r>
            <a:r>
              <a:rPr lang="en-GB" dirty="0"/>
              <a:t>figures in parentheses show the corresponding projections in the August 2017 </a:t>
            </a:r>
            <a:r>
              <a:rPr lang="en-GB" i="1" dirty="0"/>
              <a:t>Inflation Report</a:t>
            </a:r>
            <a:r>
              <a:rPr lang="en-GB" dirty="0"/>
              <a:t>. </a:t>
            </a:r>
            <a:r>
              <a:rPr lang="en-GB" dirty="0" smtClean="0"/>
              <a:t> Projections </a:t>
            </a:r>
            <a:r>
              <a:rPr lang="en-GB" dirty="0"/>
              <a:t>were only available to 2019 at the time of the August </a:t>
            </a:r>
            <a:r>
              <a:rPr lang="en-GB" i="1" dirty="0"/>
              <a:t>Report</a:t>
            </a:r>
            <a:r>
              <a:rPr lang="en-GB" dirty="0"/>
              <a:t>. </a:t>
            </a:r>
            <a:r>
              <a:rPr lang="en-GB" dirty="0" smtClean="0"/>
              <a:t> The </a:t>
            </a:r>
            <a:r>
              <a:rPr lang="en-GB" dirty="0"/>
              <a:t>projections have been conditioned on the assumptions in </a:t>
            </a:r>
            <a:r>
              <a:rPr lang="en-GB" b="1" dirty="0"/>
              <a:t>Table 5.A </a:t>
            </a:r>
            <a:r>
              <a:rPr lang="en-GB" dirty="0"/>
              <a:t>footnote (b).</a:t>
            </a:r>
          </a:p>
        </p:txBody>
      </p:sp>
      <p:pic>
        <p:nvPicPr>
          <p:cNvPr id="2" name="Picture 1"/>
          <p:cNvPicPr>
            <a:picLocks noChangeAspect="1"/>
          </p:cNvPicPr>
          <p:nvPr/>
        </p:nvPicPr>
        <p:blipFill>
          <a:blip r:embed="rId2"/>
          <a:stretch>
            <a:fillRect/>
          </a:stretch>
        </p:blipFill>
        <p:spPr>
          <a:xfrm>
            <a:off x="227723" y="1371600"/>
            <a:ext cx="8653518" cy="2036122"/>
          </a:xfrm>
          <a:prstGeom prst="rect">
            <a:avLst/>
          </a:prstGeom>
        </p:spPr>
      </p:pic>
    </p:spTree>
    <p:extLst>
      <p:ext uri="{BB962C8B-B14F-4D97-AF65-F5344CB8AC3E}">
        <p14:creationId xmlns:p14="http://schemas.microsoft.com/office/powerpoint/2010/main" val="362233287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5.10  </a:t>
            </a:r>
            <a:r>
              <a:rPr lang="en-GB" dirty="0">
                <a:solidFill>
                  <a:schemeClr val="tx1"/>
                </a:solidFill>
              </a:rPr>
              <a:t>Inflation probabilities relative to the </a:t>
            </a:r>
            <a:r>
              <a:rPr lang="en-GB" dirty="0" smtClean="0">
                <a:solidFill>
                  <a:schemeClr val="tx1"/>
                </a:solidFill>
              </a:rPr>
              <a:t>target</a:t>
            </a:r>
            <a:endParaRPr lang="en-GB" dirty="0">
              <a:solidFill>
                <a:schemeClr val="tx1"/>
              </a:solidFill>
            </a:endParaRPr>
          </a:p>
        </p:txBody>
      </p:sp>
      <p:sp>
        <p:nvSpPr>
          <p:cNvPr id="5" name="Text Placeholder 4"/>
          <p:cNvSpPr>
            <a:spLocks noGrp="1"/>
          </p:cNvSpPr>
          <p:nvPr>
            <p:ph type="body" sz="quarter" idx="16"/>
          </p:nvPr>
        </p:nvSpPr>
        <p:spPr/>
        <p:txBody>
          <a:bodyPr/>
          <a:lstStyle/>
          <a:p>
            <a:pPr lvl="3"/>
            <a:r>
              <a:rPr lang="en-GB" dirty="0"/>
              <a:t>The November and August swathes in this chart are derived from the same distributions as </a:t>
            </a:r>
            <a:r>
              <a:rPr lang="en-GB" b="1" dirty="0"/>
              <a:t>Charts 5.2 </a:t>
            </a:r>
            <a:r>
              <a:rPr lang="en-GB" dirty="0"/>
              <a:t>and </a:t>
            </a:r>
            <a:r>
              <a:rPr lang="en-GB" b="1" dirty="0"/>
              <a:t>5.3</a:t>
            </a:r>
            <a:r>
              <a:rPr lang="en-GB" dirty="0"/>
              <a:t> respectively. </a:t>
            </a:r>
            <a:r>
              <a:rPr lang="en-GB" dirty="0" smtClean="0"/>
              <a:t> They </a:t>
            </a:r>
            <a:r>
              <a:rPr lang="en-GB" dirty="0"/>
              <a:t>indicate the assessed probability of inflation relative to the target in each quarter of the forecast period. </a:t>
            </a:r>
            <a:r>
              <a:rPr lang="en-GB" dirty="0" smtClean="0"/>
              <a:t> The </a:t>
            </a:r>
            <a:r>
              <a:rPr lang="en-GB" dirty="0"/>
              <a:t>5 percentage points width of the swathes reflects the fact that there is uncertainty about the precise probability in any given quarter, but they should not be interpreted as confidence intervals. </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71081" y="1155571"/>
            <a:ext cx="5847294" cy="4848158"/>
          </a:xfrm>
          <a:prstGeom prst="rect">
            <a:avLst/>
          </a:prstGeom>
        </p:spPr>
      </p:pic>
    </p:spTree>
    <p:extLst>
      <p:ext uri="{BB962C8B-B14F-4D97-AF65-F5344CB8AC3E}">
        <p14:creationId xmlns:p14="http://schemas.microsoft.com/office/powerpoint/2010/main" val="42753590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5.11  </a:t>
            </a:r>
            <a:r>
              <a:rPr lang="en-GB" dirty="0">
                <a:solidFill>
                  <a:schemeClr val="tx1"/>
                </a:solidFill>
              </a:rPr>
              <a:t>Projected probabilities of CPI inflation in </a:t>
            </a:r>
            <a:r>
              <a:rPr lang="en-GB" dirty="0" smtClean="0">
                <a:solidFill>
                  <a:schemeClr val="tx1"/>
                </a:solidFill>
              </a:rPr>
              <a:t>2019</a:t>
            </a:r>
            <a:r>
              <a:rPr lang="en-GB" dirty="0">
                <a:solidFill>
                  <a:schemeClr val="tx1"/>
                </a:solidFill>
              </a:rPr>
              <a:t> </a:t>
            </a:r>
            <a:r>
              <a:rPr lang="en-GB" dirty="0" smtClean="0">
                <a:solidFill>
                  <a:schemeClr val="tx1"/>
                </a:solidFill>
              </a:rPr>
              <a:t>Q4 </a:t>
            </a:r>
            <a:r>
              <a:rPr lang="en-GB" dirty="0">
                <a:solidFill>
                  <a:schemeClr val="tx1"/>
                </a:solidFill>
              </a:rPr>
              <a:t>(central 90% of the distribution)</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a:t>(</a:t>
            </a:r>
            <a:r>
              <a:rPr lang="en-GB" dirty="0" smtClean="0"/>
              <a:t>a)	</a:t>
            </a:r>
            <a:r>
              <a:rPr lang="en-GB" b="1" dirty="0" smtClean="0"/>
              <a:t>Chart </a:t>
            </a:r>
            <a:r>
              <a:rPr lang="en-GB" b="1" dirty="0"/>
              <a:t>5.11 </a:t>
            </a:r>
            <a:r>
              <a:rPr lang="en-GB" dirty="0"/>
              <a:t>represents the cross-section of the CPI inflation fan chart in 2019 Q4 for the market interest rate projection</a:t>
            </a:r>
            <a:r>
              <a:rPr lang="en-GB" dirty="0" smtClean="0"/>
              <a:t>.  </a:t>
            </a:r>
            <a:r>
              <a:rPr lang="en-GB" dirty="0"/>
              <a:t>The grey outline represents the corresponding cross-section of the August 2017 </a:t>
            </a:r>
            <a:r>
              <a:rPr lang="en-GB" i="1" dirty="0"/>
              <a:t>Inflation Report </a:t>
            </a:r>
            <a:r>
              <a:rPr lang="en-GB" dirty="0"/>
              <a:t>fan chart for the market interest rate projection</a:t>
            </a:r>
            <a:r>
              <a:rPr lang="en-GB" dirty="0" smtClean="0"/>
              <a:t>.  </a:t>
            </a:r>
            <a:r>
              <a:rPr lang="en-GB" dirty="0"/>
              <a:t>The projections have been conditioned on the assumptions in </a:t>
            </a:r>
            <a:r>
              <a:rPr lang="en-GB" b="1" dirty="0"/>
              <a:t>Table 5.A </a:t>
            </a:r>
            <a:r>
              <a:rPr lang="en-GB" dirty="0"/>
              <a:t>footnote (b</a:t>
            </a:r>
            <a:r>
              <a:rPr lang="en-GB" dirty="0" smtClean="0"/>
              <a:t>).  </a:t>
            </a:r>
            <a:r>
              <a:rPr lang="en-GB" dirty="0"/>
              <a:t>The coloured bands in </a:t>
            </a:r>
            <a:r>
              <a:rPr lang="en-GB" b="1" dirty="0"/>
              <a:t>Chart 5.11 </a:t>
            </a:r>
            <a:r>
              <a:rPr lang="en-GB" dirty="0"/>
              <a:t>have a similar interpretation to those on the fan charts. </a:t>
            </a:r>
            <a:r>
              <a:rPr lang="en-GB" dirty="0" smtClean="0"/>
              <a:t> Like </a:t>
            </a:r>
            <a:r>
              <a:rPr lang="en-GB" dirty="0"/>
              <a:t>the fan charts, they portray the central 90% of the probability distribution. </a:t>
            </a:r>
          </a:p>
          <a:p>
            <a:r>
              <a:rPr lang="en-GB" dirty="0"/>
              <a:t>(</a:t>
            </a:r>
            <a:r>
              <a:rPr lang="en-GB" dirty="0" smtClean="0"/>
              <a:t>b)	Average </a:t>
            </a:r>
            <a:r>
              <a:rPr lang="en-GB" dirty="0"/>
              <a:t>probability within each band; </a:t>
            </a:r>
            <a:r>
              <a:rPr lang="en-GB" dirty="0" smtClean="0"/>
              <a:t> the </a:t>
            </a:r>
            <a:r>
              <a:rPr lang="en-GB" dirty="0"/>
              <a:t>figures on the y-axis indicate the probability of inflation being within ±0.05 percentage points of any given inflation rate, specified to </a:t>
            </a:r>
            <a:r>
              <a:rPr lang="en-GB" dirty="0" smtClean="0"/>
              <a:t/>
            </a:r>
            <a:br>
              <a:rPr lang="en-GB" dirty="0" smtClean="0"/>
            </a:br>
            <a:r>
              <a:rPr lang="en-GB" dirty="0" smtClean="0"/>
              <a:t>one </a:t>
            </a:r>
            <a:r>
              <a:rPr lang="en-GB" dirty="0"/>
              <a:t>decimal place. </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141093"/>
            <a:ext cx="5371197" cy="4492761"/>
          </a:xfrm>
          <a:prstGeom prst="rect">
            <a:avLst/>
          </a:prstGeom>
        </p:spPr>
      </p:pic>
    </p:spTree>
    <p:extLst>
      <p:ext uri="{BB962C8B-B14F-4D97-AF65-F5344CB8AC3E}">
        <p14:creationId xmlns:p14="http://schemas.microsoft.com/office/powerpoint/2010/main" val="237524536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5.12  </a:t>
            </a:r>
            <a:r>
              <a:rPr lang="en-GB" dirty="0">
                <a:solidFill>
                  <a:schemeClr val="tx1"/>
                </a:solidFill>
              </a:rPr>
              <a:t>GDP projection based on constant nominal interest rates at </a:t>
            </a:r>
            <a:r>
              <a:rPr lang="en-GB" dirty="0" smtClean="0">
                <a:solidFill>
                  <a:schemeClr val="tx1"/>
                </a:solidFill>
              </a:rPr>
              <a:t>0.5%, other </a:t>
            </a:r>
            <a:r>
              <a:rPr lang="en-GB" dirty="0">
                <a:solidFill>
                  <a:schemeClr val="tx1"/>
                </a:solidFill>
              </a:rPr>
              <a:t>policy measures as </a:t>
            </a:r>
            <a:r>
              <a:rPr lang="en-GB" dirty="0" smtClean="0">
                <a:solidFill>
                  <a:schemeClr val="tx1"/>
                </a:solidFill>
              </a:rPr>
              <a:t>announced</a:t>
            </a:r>
            <a:endParaRPr lang="en-GB" dirty="0">
              <a:solidFill>
                <a:schemeClr val="tx1"/>
              </a:solidFill>
            </a:endParaRPr>
          </a:p>
        </p:txBody>
      </p:sp>
      <p:sp>
        <p:nvSpPr>
          <p:cNvPr id="5" name="Text Placeholder 4"/>
          <p:cNvSpPr>
            <a:spLocks noGrp="1"/>
          </p:cNvSpPr>
          <p:nvPr>
            <p:ph type="body" sz="quarter" idx="16"/>
          </p:nvPr>
        </p:nvSpPr>
        <p:spPr/>
        <p:txBody>
          <a:bodyPr/>
          <a:lstStyle/>
          <a:p>
            <a:r>
              <a:rPr lang="en-GB" dirty="0" smtClean="0"/>
              <a:t>See </a:t>
            </a:r>
            <a:r>
              <a:rPr lang="en-GB" dirty="0"/>
              <a:t>footnote to </a:t>
            </a:r>
            <a:r>
              <a:rPr lang="en-GB" b="1" dirty="0"/>
              <a:t>Chart </a:t>
            </a:r>
            <a:r>
              <a:rPr lang="en-GB" b="1" dirty="0" smtClean="0"/>
              <a:t>5.1</a:t>
            </a:r>
            <a:r>
              <a:rPr lang="en-GB" dirty="0" smtClean="0"/>
              <a:t>.</a:t>
            </a:r>
            <a:endParaRPr lang="en-GB" dirty="0"/>
          </a:p>
        </p:txBody>
      </p:sp>
      <p:pic>
        <p:nvPicPr>
          <p:cNvPr id="2" name="Picture 1" descr="Chart 5.12.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371600"/>
            <a:ext cx="5337836" cy="4419138"/>
          </a:xfrm>
          <a:prstGeom prst="rect">
            <a:avLst/>
          </a:prstGeom>
        </p:spPr>
      </p:pic>
    </p:spTree>
    <p:extLst>
      <p:ext uri="{BB962C8B-B14F-4D97-AF65-F5344CB8AC3E}">
        <p14:creationId xmlns:p14="http://schemas.microsoft.com/office/powerpoint/2010/main" val="36513133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a:t>
            </a:r>
            <a:r>
              <a:rPr lang="en-GB" b="1" dirty="0" smtClean="0"/>
              <a:t>5.A  </a:t>
            </a:r>
            <a:r>
              <a:rPr lang="en-GB" dirty="0">
                <a:solidFill>
                  <a:schemeClr val="tx1"/>
                </a:solidFill>
              </a:rPr>
              <a:t>Forecast </a:t>
            </a:r>
            <a:r>
              <a:rPr lang="en-GB" dirty="0" smtClean="0">
                <a:solidFill>
                  <a:schemeClr val="tx1"/>
                </a:solidFill>
              </a:rPr>
              <a:t>summary</a:t>
            </a:r>
            <a:r>
              <a:rPr lang="en-GB" baseline="30000" dirty="0" smtClean="0">
                <a:solidFill>
                  <a:schemeClr val="tx1"/>
                </a:solidFill>
              </a:rPr>
              <a:t>(a)(b)</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endParaRPr lang="en-GB" dirty="0"/>
          </a:p>
          <a:p>
            <a:r>
              <a:rPr lang="en-GB" dirty="0" smtClean="0"/>
              <a:t>(a)	Modal </a:t>
            </a:r>
            <a:r>
              <a:rPr lang="en-GB" dirty="0"/>
              <a:t>market rate projections for GDP, CPI inflation and LFS unemployment. </a:t>
            </a:r>
            <a:r>
              <a:rPr lang="en-GB" dirty="0" smtClean="0"/>
              <a:t> Figures </a:t>
            </a:r>
            <a:r>
              <a:rPr lang="en-GB" dirty="0"/>
              <a:t>in parentheses show the corresponding projections in the August 2017 </a:t>
            </a:r>
            <a:r>
              <a:rPr lang="en-GB" i="1" dirty="0"/>
              <a:t>Inflation Report</a:t>
            </a:r>
            <a:r>
              <a:rPr lang="en-GB" dirty="0"/>
              <a:t>. Projections were only available to 2020 Q3 in August. </a:t>
            </a:r>
          </a:p>
          <a:p>
            <a:r>
              <a:rPr lang="en-GB" dirty="0"/>
              <a:t>(</a:t>
            </a:r>
            <a:r>
              <a:rPr lang="en-GB" dirty="0" smtClean="0"/>
              <a:t>b)	The </a:t>
            </a:r>
            <a:r>
              <a:rPr lang="en-GB" dirty="0"/>
              <a:t>November projections have been conditioned on the assumptions that the stock of purchased gilts remains at £435 billion and the stock of purchased corporate bonds remains at £10 billion throughout the forecast period, and on the Term Funding Scheme (TFS); </a:t>
            </a:r>
            <a:r>
              <a:rPr lang="en-GB" dirty="0" smtClean="0"/>
              <a:t> all </a:t>
            </a:r>
            <a:r>
              <a:rPr lang="en-GB" dirty="0"/>
              <a:t>three of which are financed by the issuance of central bank reserves. </a:t>
            </a:r>
            <a:r>
              <a:rPr lang="en-GB" dirty="0" smtClean="0"/>
              <a:t> The </a:t>
            </a:r>
            <a:r>
              <a:rPr lang="en-GB" dirty="0"/>
              <a:t>August projections were conditioned on the same asset purchase and TFS assumptions. </a:t>
            </a:r>
          </a:p>
          <a:p>
            <a:r>
              <a:rPr lang="en-GB" dirty="0"/>
              <a:t>(c) </a:t>
            </a:r>
            <a:r>
              <a:rPr lang="en-GB" dirty="0" smtClean="0"/>
              <a:t>	Four-quarter </a:t>
            </a:r>
            <a:r>
              <a:rPr lang="en-GB" dirty="0"/>
              <a:t>growth in real GDP</a:t>
            </a:r>
            <a:r>
              <a:rPr lang="en-GB" dirty="0" smtClean="0"/>
              <a:t>.  The </a:t>
            </a:r>
            <a:r>
              <a:rPr lang="en-GB" dirty="0"/>
              <a:t>MPC’s projections are based on its </a:t>
            </a:r>
            <a:r>
              <a:rPr lang="en-GB" dirty="0" err="1"/>
              <a:t>backcast</a:t>
            </a:r>
            <a:r>
              <a:rPr lang="en-GB" dirty="0"/>
              <a:t> for GDP. </a:t>
            </a:r>
          </a:p>
          <a:p>
            <a:r>
              <a:rPr lang="en-GB" dirty="0"/>
              <a:t>(d) </a:t>
            </a:r>
            <a:r>
              <a:rPr lang="en-GB" dirty="0" smtClean="0"/>
              <a:t>	Four-quarter </a:t>
            </a:r>
            <a:r>
              <a:rPr lang="en-GB" dirty="0"/>
              <a:t>inflation rate. </a:t>
            </a:r>
          </a:p>
          <a:p>
            <a:r>
              <a:rPr lang="en-GB" dirty="0"/>
              <a:t>(e) </a:t>
            </a:r>
            <a:r>
              <a:rPr lang="en-GB" dirty="0" smtClean="0"/>
              <a:t>	Per </a:t>
            </a:r>
            <a:r>
              <a:rPr lang="en-GB" dirty="0"/>
              <a:t>cent. </a:t>
            </a:r>
            <a:r>
              <a:rPr lang="en-GB" dirty="0" smtClean="0"/>
              <a:t> The </a:t>
            </a:r>
            <a:r>
              <a:rPr lang="en-GB" dirty="0"/>
              <a:t>path for Bank Rate implied by forward market interest rates. </a:t>
            </a:r>
            <a:r>
              <a:rPr lang="en-GB" dirty="0" smtClean="0"/>
              <a:t> The </a:t>
            </a:r>
            <a:r>
              <a:rPr lang="en-GB" dirty="0"/>
              <a:t>curves are based on overnight index swap rates.</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645" y="1256839"/>
            <a:ext cx="8052619" cy="29377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7813001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5.13  </a:t>
            </a:r>
            <a:r>
              <a:rPr lang="en-GB" dirty="0">
                <a:solidFill>
                  <a:schemeClr val="tx1"/>
                </a:solidFill>
              </a:rPr>
              <a:t>CPI inflation projection based on constant nominal interest rates at </a:t>
            </a:r>
            <a:r>
              <a:rPr lang="en-GB" dirty="0" smtClean="0">
                <a:solidFill>
                  <a:schemeClr val="tx1"/>
                </a:solidFill>
              </a:rPr>
              <a:t>0.5%, </a:t>
            </a:r>
            <a:r>
              <a:rPr lang="en-GB" dirty="0">
                <a:solidFill>
                  <a:schemeClr val="tx1"/>
                </a:solidFill>
              </a:rPr>
              <a:t>other policy measures as </a:t>
            </a:r>
            <a:r>
              <a:rPr lang="en-GB" dirty="0" smtClean="0">
                <a:solidFill>
                  <a:schemeClr val="tx1"/>
                </a:solidFill>
              </a:rPr>
              <a:t>announced</a:t>
            </a:r>
            <a:endParaRPr lang="en-GB" dirty="0">
              <a:solidFill>
                <a:schemeClr val="tx1"/>
              </a:solidFill>
            </a:endParaRPr>
          </a:p>
        </p:txBody>
      </p:sp>
      <p:sp>
        <p:nvSpPr>
          <p:cNvPr id="5" name="Text Placeholder 4"/>
          <p:cNvSpPr>
            <a:spLocks noGrp="1"/>
          </p:cNvSpPr>
          <p:nvPr>
            <p:ph type="body" sz="quarter" idx="16"/>
          </p:nvPr>
        </p:nvSpPr>
        <p:spPr/>
        <p:txBody>
          <a:bodyPr/>
          <a:lstStyle/>
          <a:p>
            <a:r>
              <a:rPr lang="en-GB" dirty="0" smtClean="0"/>
              <a:t>See </a:t>
            </a:r>
            <a:r>
              <a:rPr lang="en-GB" dirty="0"/>
              <a:t>footnote to </a:t>
            </a:r>
            <a:r>
              <a:rPr lang="en-GB" b="1" dirty="0"/>
              <a:t>Chart </a:t>
            </a:r>
            <a:r>
              <a:rPr lang="en-GB" b="1" dirty="0" smtClean="0"/>
              <a:t>5.2</a:t>
            </a:r>
            <a:r>
              <a:rPr lang="en-GB" dirty="0" smtClean="0"/>
              <a:t>.</a:t>
            </a:r>
            <a:endParaRPr lang="en-GB" dirty="0"/>
          </a:p>
        </p:txBody>
      </p:sp>
      <p:pic>
        <p:nvPicPr>
          <p:cNvPr id="2" name="Picture 1" descr="Chart 5.13.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371600"/>
            <a:ext cx="5357953" cy="4432549"/>
          </a:xfrm>
          <a:prstGeom prst="rect">
            <a:avLst/>
          </a:prstGeom>
        </p:spPr>
      </p:pic>
    </p:spTree>
    <p:extLst>
      <p:ext uri="{BB962C8B-B14F-4D97-AF65-F5344CB8AC3E}">
        <p14:creationId xmlns:p14="http://schemas.microsoft.com/office/powerpoint/2010/main" val="236919493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a:solidFill>
                  <a:srgbClr val="960000"/>
                </a:solidFill>
                <a:latin typeface="Arial" pitchFamily="34" charset="0"/>
                <a:cs typeface="Arial" pitchFamily="34" charset="0"/>
              </a:rPr>
              <a:t>Other forecasters’ </a:t>
            </a:r>
            <a:r>
              <a:rPr lang="en-GB" sz="2400" b="1" dirty="0" smtClean="0">
                <a:solidFill>
                  <a:srgbClr val="960000"/>
                </a:solidFill>
                <a:latin typeface="Arial" pitchFamily="34" charset="0"/>
                <a:cs typeface="Arial" pitchFamily="34" charset="0"/>
              </a:rPr>
              <a:t>expectations</a:t>
            </a:r>
            <a:endParaRPr lang="en-GB" sz="2400" b="1" dirty="0">
              <a:solidFill>
                <a:srgbClr val="960000"/>
              </a:solidFill>
              <a:latin typeface="Arial" pitchFamily="34" charset="0"/>
              <a:cs typeface="Arial" pitchFamily="34" charset="0"/>
            </a:endParaRPr>
          </a:p>
        </p:txBody>
      </p:sp>
    </p:spTree>
    <p:extLst>
      <p:ext uri="{BB962C8B-B14F-4D97-AF65-F5344CB8AC3E}">
        <p14:creationId xmlns:p14="http://schemas.microsoft.com/office/powerpoint/2010/main" val="187406201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1  </a:t>
            </a:r>
            <a:r>
              <a:rPr lang="en-GB" dirty="0">
                <a:solidFill>
                  <a:schemeClr val="tx1"/>
                </a:solidFill>
              </a:rPr>
              <a:t>Averages of other forecasters’ central projections</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a:t>Source: </a:t>
            </a:r>
            <a:r>
              <a:rPr lang="en-GB" dirty="0" smtClean="0"/>
              <a:t> Projections </a:t>
            </a:r>
            <a:r>
              <a:rPr lang="en-GB" dirty="0"/>
              <a:t>of outside forecasters as of 20 October 2017. </a:t>
            </a:r>
            <a:endParaRPr lang="en-GB" dirty="0" smtClean="0"/>
          </a:p>
          <a:p>
            <a:endParaRPr lang="en-GB" dirty="0"/>
          </a:p>
          <a:p>
            <a:r>
              <a:rPr lang="en-GB" dirty="0"/>
              <a:t>(</a:t>
            </a:r>
            <a:r>
              <a:rPr lang="en-GB" dirty="0" smtClean="0"/>
              <a:t>a)	For </a:t>
            </a:r>
            <a:r>
              <a:rPr lang="en-GB" dirty="0"/>
              <a:t>2018 Q4, there were 17 forecasts for CPI inflation, 17 for GDP growth, 15 for the unemployment rate, 15 for Bank Rate, 12 for the stock of gilt purchases, 10 for the stock of corporate bond purchases and 7 for the sterling ERI. </a:t>
            </a:r>
            <a:r>
              <a:rPr lang="en-GB" dirty="0" smtClean="0"/>
              <a:t> For </a:t>
            </a:r>
            <a:r>
              <a:rPr lang="en-GB" dirty="0"/>
              <a:t>2019 Q4, there were 13 forecasts for CPI inflation, 13 for GDP growth, 12 for the unemployment rate, 14 for Bank Rate</a:t>
            </a:r>
            <a:r>
              <a:rPr lang="en-GB" dirty="0" smtClean="0"/>
              <a:t>,</a:t>
            </a:r>
            <a:br>
              <a:rPr lang="en-GB" dirty="0" smtClean="0"/>
            </a:br>
            <a:r>
              <a:rPr lang="en-GB" dirty="0" smtClean="0"/>
              <a:t>11 </a:t>
            </a:r>
            <a:r>
              <a:rPr lang="en-GB" dirty="0"/>
              <a:t>for the stock of gilt purchases, 9 for the stock of corporate bond purchases and 6 for the sterling ERI</a:t>
            </a:r>
            <a:r>
              <a:rPr lang="en-GB" dirty="0" smtClean="0"/>
              <a:t>.  </a:t>
            </a:r>
            <a:r>
              <a:rPr lang="en-GB" dirty="0"/>
              <a:t>For 2020 Q4, there were 12 forecasts for CPI inflation, 11 for GDP growth, </a:t>
            </a:r>
            <a:r>
              <a:rPr lang="en-GB" dirty="0" smtClean="0"/>
              <a:t/>
            </a:r>
            <a:br>
              <a:rPr lang="en-GB" dirty="0" smtClean="0"/>
            </a:br>
            <a:r>
              <a:rPr lang="en-GB" dirty="0" smtClean="0"/>
              <a:t>10 </a:t>
            </a:r>
            <a:r>
              <a:rPr lang="en-GB" dirty="0"/>
              <a:t>for the unemployment rate, 12 for Bank Rate, 9 for the stock of gilt purchases, 7 for the stock of corporate bond purchases and 6 for the sterling ERI. </a:t>
            </a:r>
          </a:p>
          <a:p>
            <a:r>
              <a:rPr lang="en-GB" dirty="0"/>
              <a:t>(</a:t>
            </a:r>
            <a:r>
              <a:rPr lang="en-GB" dirty="0" smtClean="0"/>
              <a:t>b)	Twelve-month </a:t>
            </a:r>
            <a:r>
              <a:rPr lang="en-GB" dirty="0"/>
              <a:t>rate. </a:t>
            </a:r>
          </a:p>
          <a:p>
            <a:r>
              <a:rPr lang="en-GB" dirty="0"/>
              <a:t>(</a:t>
            </a:r>
            <a:r>
              <a:rPr lang="en-GB" dirty="0" smtClean="0"/>
              <a:t>c)	Four-quarter </a:t>
            </a:r>
            <a:r>
              <a:rPr lang="en-GB" dirty="0"/>
              <a:t>percentage change. </a:t>
            </a:r>
          </a:p>
          <a:p>
            <a:r>
              <a:rPr lang="en-GB" dirty="0"/>
              <a:t>(</a:t>
            </a:r>
            <a:r>
              <a:rPr lang="en-GB" dirty="0" smtClean="0"/>
              <a:t>d)	Original </a:t>
            </a:r>
            <a:r>
              <a:rPr lang="en-GB" dirty="0"/>
              <a:t>purchase value. </a:t>
            </a:r>
            <a:r>
              <a:rPr lang="en-GB" dirty="0" smtClean="0"/>
              <a:t> Purchased </a:t>
            </a:r>
            <a:r>
              <a:rPr lang="en-GB" dirty="0"/>
              <a:t>via the creation of central bank reserves. </a:t>
            </a: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1963" y="1042988"/>
            <a:ext cx="7960918" cy="33861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7396021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882143"/>
          </a:xfrm>
        </p:spPr>
        <p:txBody>
          <a:bodyPr/>
          <a:lstStyle/>
          <a:p>
            <a:pPr lvl="1"/>
            <a:r>
              <a:rPr lang="en-GB" b="1" dirty="0"/>
              <a:t>Chart A  </a:t>
            </a:r>
            <a:r>
              <a:rPr lang="en-GB" dirty="0"/>
              <a:t>External forecasters’ unemployment projections have continued to </a:t>
            </a:r>
            <a:r>
              <a:rPr lang="en-GB" dirty="0" smtClean="0"/>
              <a:t>decline</a:t>
            </a:r>
            <a:br>
              <a:rPr lang="en-GB" dirty="0" smtClean="0"/>
            </a:br>
            <a:r>
              <a:rPr lang="en-GB" sz="2000" dirty="0">
                <a:solidFill>
                  <a:schemeClr val="tx1"/>
                </a:solidFill>
              </a:rPr>
              <a:t>Forecasters’ central projections of the unemployment </a:t>
            </a:r>
            <a:r>
              <a:rPr lang="en-GB" sz="2000" dirty="0" smtClean="0">
                <a:solidFill>
                  <a:schemeClr val="tx1"/>
                </a:solidFill>
              </a:rPr>
              <a:t>rate</a:t>
            </a:r>
            <a:endParaRPr lang="en-GB" sz="2000" baseline="30000" dirty="0">
              <a:solidFill>
                <a:schemeClr val="tx1"/>
              </a:solidFill>
            </a:endParaRPr>
          </a:p>
        </p:txBody>
      </p:sp>
      <p:sp>
        <p:nvSpPr>
          <p:cNvPr id="5" name="Text Placeholder 4"/>
          <p:cNvSpPr>
            <a:spLocks noGrp="1"/>
          </p:cNvSpPr>
          <p:nvPr>
            <p:ph type="body" sz="quarter" idx="16"/>
          </p:nvPr>
        </p:nvSpPr>
        <p:spPr/>
        <p:txBody>
          <a:bodyPr/>
          <a:lstStyle/>
          <a:p>
            <a:r>
              <a:rPr lang="en-GB" dirty="0"/>
              <a:t>Sources: </a:t>
            </a:r>
            <a:r>
              <a:rPr lang="en-GB" dirty="0" smtClean="0"/>
              <a:t> Projections </a:t>
            </a:r>
            <a:r>
              <a:rPr lang="en-GB" dirty="0"/>
              <a:t>of outside forecasters provided for </a:t>
            </a:r>
            <a:r>
              <a:rPr lang="en-GB" i="1" dirty="0"/>
              <a:t>Inflation Reports </a:t>
            </a:r>
            <a:r>
              <a:rPr lang="en-GB" dirty="0"/>
              <a:t>between November 2013 and November 2017. </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585714"/>
            <a:ext cx="5146254" cy="4224536"/>
          </a:xfrm>
          <a:prstGeom prst="rect">
            <a:avLst/>
          </a:prstGeom>
        </p:spPr>
      </p:pic>
    </p:spTree>
    <p:extLst>
      <p:ext uri="{BB962C8B-B14F-4D97-AF65-F5344CB8AC3E}">
        <p14:creationId xmlns:p14="http://schemas.microsoft.com/office/powerpoint/2010/main" val="271420881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727614" cy="882143"/>
          </a:xfrm>
        </p:spPr>
        <p:txBody>
          <a:bodyPr/>
          <a:lstStyle/>
          <a:p>
            <a:pPr lvl="1"/>
            <a:r>
              <a:rPr lang="en-GB" b="1" dirty="0"/>
              <a:t>Chart B  </a:t>
            </a:r>
            <a:r>
              <a:rPr lang="en-GB" dirty="0"/>
              <a:t>The weight placed on inflation being above the target in two years’ time has receded since August </a:t>
            </a:r>
            <a:r>
              <a:rPr lang="en-GB" dirty="0" smtClean="0"/>
              <a:t> </a:t>
            </a:r>
          </a:p>
          <a:p>
            <a:pPr lvl="1"/>
            <a:r>
              <a:rPr lang="en-GB" sz="2000" dirty="0">
                <a:solidFill>
                  <a:schemeClr val="tx1"/>
                </a:solidFill>
              </a:rPr>
              <a:t>Average of forecasters’ probability distributions for CPI inflation in</a:t>
            </a:r>
          </a:p>
          <a:p>
            <a:pPr lvl="1"/>
            <a:r>
              <a:rPr lang="en-GB" sz="2000" dirty="0">
                <a:solidFill>
                  <a:schemeClr val="tx1"/>
                </a:solidFill>
              </a:rPr>
              <a:t>two years’ </a:t>
            </a:r>
            <a:r>
              <a:rPr lang="en-GB" sz="2000" dirty="0" smtClean="0">
                <a:solidFill>
                  <a:schemeClr val="tx1"/>
                </a:solidFill>
              </a:rPr>
              <a:t>time</a:t>
            </a:r>
            <a:r>
              <a:rPr lang="en-GB" sz="2000" baseline="30000" dirty="0" smtClean="0">
                <a:solidFill>
                  <a:schemeClr val="tx1"/>
                </a:solidFill>
              </a:rPr>
              <a:t>(a</a:t>
            </a:r>
            <a:r>
              <a:rPr lang="en-GB" sz="2000" baseline="30000" dirty="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a:t>Sources: </a:t>
            </a:r>
            <a:r>
              <a:rPr lang="en-GB" dirty="0" smtClean="0"/>
              <a:t> Projections </a:t>
            </a:r>
            <a:r>
              <a:rPr lang="en-GB" dirty="0"/>
              <a:t>of outside forecasters provided for </a:t>
            </a:r>
            <a:r>
              <a:rPr lang="en-GB" i="1" dirty="0"/>
              <a:t>Inflation Reports </a:t>
            </a:r>
            <a:r>
              <a:rPr lang="en-GB" dirty="0"/>
              <a:t>in August and November 2017. </a:t>
            </a:r>
            <a:endParaRPr lang="en-GB" dirty="0" smtClean="0"/>
          </a:p>
          <a:p>
            <a:endParaRPr lang="en-GB" dirty="0"/>
          </a:p>
          <a:p>
            <a:r>
              <a:rPr lang="en-GB" dirty="0"/>
              <a:t>(</a:t>
            </a:r>
            <a:r>
              <a:rPr lang="en-GB" dirty="0" smtClean="0"/>
              <a:t>a)	Projections </a:t>
            </a:r>
            <a:r>
              <a:rPr lang="en-GB" dirty="0"/>
              <a:t>on the boundary of these ranges are included in the upper range, for example a projection of inflation being 2.0% is in the 2.0% to 2.5% range</a:t>
            </a:r>
            <a:r>
              <a:rPr lang="en-GB" dirty="0" smtClean="0"/>
              <a:t>. </a:t>
            </a:r>
            <a:endParaRPr lang="en-GB" dirty="0"/>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668016"/>
            <a:ext cx="5191059" cy="4435763"/>
          </a:xfrm>
          <a:prstGeom prst="rect">
            <a:avLst/>
          </a:prstGeom>
        </p:spPr>
      </p:pic>
    </p:spTree>
    <p:extLst>
      <p:ext uri="{BB962C8B-B14F-4D97-AF65-F5344CB8AC3E}">
        <p14:creationId xmlns:p14="http://schemas.microsoft.com/office/powerpoint/2010/main" val="77466391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665470" cy="882143"/>
          </a:xfrm>
        </p:spPr>
        <p:txBody>
          <a:bodyPr/>
          <a:lstStyle/>
          <a:p>
            <a:pPr lvl="1"/>
            <a:r>
              <a:rPr lang="en-GB" b="1" dirty="0" smtClean="0"/>
              <a:t>Chart C  </a:t>
            </a:r>
            <a:r>
              <a:rPr lang="en-GB" dirty="0"/>
              <a:t>Expectations of Bank Rate are higher than in August </a:t>
            </a:r>
            <a:endParaRPr lang="en-GB" dirty="0" smtClean="0"/>
          </a:p>
          <a:p>
            <a:pPr lvl="1"/>
            <a:r>
              <a:rPr lang="en-GB" sz="2000" dirty="0">
                <a:solidFill>
                  <a:schemeClr val="tx1"/>
                </a:solidFill>
              </a:rPr>
              <a:t>Market interest rates and forecasters’ central projections </a:t>
            </a:r>
            <a:r>
              <a:rPr lang="en-GB" sz="2000" dirty="0" smtClean="0">
                <a:solidFill>
                  <a:schemeClr val="tx1"/>
                </a:solidFill>
              </a:rPr>
              <a:t>of Bank Rate</a:t>
            </a:r>
            <a:endParaRPr lang="en-GB" sz="2000" baseline="30000" dirty="0">
              <a:solidFill>
                <a:schemeClr val="tx1"/>
              </a:solidFill>
            </a:endParaRPr>
          </a:p>
        </p:txBody>
      </p:sp>
      <p:sp>
        <p:nvSpPr>
          <p:cNvPr id="5" name="Text Placeholder 4"/>
          <p:cNvSpPr>
            <a:spLocks noGrp="1"/>
          </p:cNvSpPr>
          <p:nvPr>
            <p:ph type="body" sz="quarter" idx="16"/>
          </p:nvPr>
        </p:nvSpPr>
        <p:spPr/>
        <p:txBody>
          <a:bodyPr/>
          <a:lstStyle/>
          <a:p>
            <a:r>
              <a:rPr lang="en-GB" dirty="0"/>
              <a:t>Sources: </a:t>
            </a:r>
            <a:r>
              <a:rPr lang="en-GB" dirty="0" smtClean="0"/>
              <a:t> Bloomberg</a:t>
            </a:r>
            <a:r>
              <a:rPr lang="en-GB" dirty="0"/>
              <a:t>, projections of outside forecasters provided for </a:t>
            </a:r>
            <a:r>
              <a:rPr lang="en-GB" i="1" dirty="0"/>
              <a:t>Inflation Reports </a:t>
            </a:r>
            <a:r>
              <a:rPr lang="en-GB" dirty="0"/>
              <a:t>in August and November 2017 and Bank calculations. </a:t>
            </a:r>
            <a:endParaRPr lang="en-GB" dirty="0" smtClean="0"/>
          </a:p>
          <a:p>
            <a:endParaRPr lang="en-GB" dirty="0"/>
          </a:p>
          <a:p>
            <a:r>
              <a:rPr lang="en-GB" dirty="0"/>
              <a:t>(</a:t>
            </a:r>
            <a:r>
              <a:rPr lang="en-GB" dirty="0" smtClean="0"/>
              <a:t>a)	Estimated </a:t>
            </a:r>
            <a:r>
              <a:rPr lang="en-GB" dirty="0"/>
              <a:t>using instantaneous forward overnight index swap rates in the fifteen working days to 26 July and 25 October. </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226437"/>
            <a:ext cx="5248667" cy="4250140"/>
          </a:xfrm>
          <a:prstGeom prst="rect">
            <a:avLst/>
          </a:prstGeom>
        </p:spPr>
      </p:pic>
    </p:spTree>
    <p:extLst>
      <p:ext uri="{BB962C8B-B14F-4D97-AF65-F5344CB8AC3E}">
        <p14:creationId xmlns:p14="http://schemas.microsoft.com/office/powerpoint/2010/main" val="23131245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Table 5.B  </a:t>
            </a:r>
            <a:r>
              <a:rPr lang="en-GB" dirty="0">
                <a:solidFill>
                  <a:schemeClr val="tx1"/>
                </a:solidFill>
              </a:rPr>
              <a:t>Conditioning path for Bank Rate implied by forward</a:t>
            </a:r>
          </a:p>
          <a:p>
            <a:pPr lvl="1"/>
            <a:r>
              <a:rPr lang="en-GB" dirty="0">
                <a:solidFill>
                  <a:schemeClr val="tx1"/>
                </a:solidFill>
              </a:rPr>
              <a:t>market interest </a:t>
            </a:r>
            <a:r>
              <a:rPr lang="en-GB" dirty="0" smtClean="0">
                <a:solidFill>
                  <a:schemeClr val="tx1"/>
                </a:solidFill>
              </a:rPr>
              <a:t>rates</a:t>
            </a:r>
            <a:r>
              <a:rPr lang="en-GB" baseline="30000" dirty="0" smtClean="0">
                <a:solidFill>
                  <a:schemeClr val="tx1"/>
                </a:solidFill>
              </a:rPr>
              <a:t>(a)</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endParaRPr lang="en-GB" dirty="0"/>
          </a:p>
          <a:p>
            <a:endParaRPr lang="en-GB" dirty="0"/>
          </a:p>
          <a:p>
            <a:r>
              <a:rPr lang="en-GB" dirty="0" smtClean="0"/>
              <a:t>(a)	The </a:t>
            </a:r>
            <a:r>
              <a:rPr lang="en-GB" dirty="0"/>
              <a:t>data are fifteen working day averages of one-day forward rates to 25 October 2017 and 26 July 2017 </a:t>
            </a:r>
            <a:r>
              <a:rPr lang="en-GB" dirty="0" smtClean="0"/>
              <a:t>respectively.  The </a:t>
            </a:r>
            <a:r>
              <a:rPr lang="en-GB" dirty="0"/>
              <a:t>curve is based on overnight index swap rates. </a:t>
            </a:r>
          </a:p>
          <a:p>
            <a:r>
              <a:rPr lang="en-GB" dirty="0"/>
              <a:t>(</a:t>
            </a:r>
            <a:r>
              <a:rPr lang="en-GB" dirty="0" smtClean="0"/>
              <a:t>b)	November </a:t>
            </a:r>
            <a:r>
              <a:rPr lang="en-GB" dirty="0"/>
              <a:t>figure for 2017 Q4 is an average of realised overnight rates to 25 October 2017, and forward rates thereafter. </a:t>
            </a:r>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2100" y="1981200"/>
            <a:ext cx="8718550" cy="22619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739540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5.1  </a:t>
            </a:r>
            <a:r>
              <a:rPr lang="en-GB" dirty="0">
                <a:solidFill>
                  <a:schemeClr val="tx1"/>
                </a:solidFill>
              </a:rPr>
              <a:t>GDP projection based on market interest rate expectations, other policy measures as </a:t>
            </a:r>
            <a:r>
              <a:rPr lang="en-GB" dirty="0" smtClean="0">
                <a:solidFill>
                  <a:schemeClr val="tx1"/>
                </a:solidFill>
              </a:rPr>
              <a:t>announced</a:t>
            </a:r>
            <a:endParaRPr lang="en-GB" dirty="0">
              <a:solidFill>
                <a:srgbClr val="FF0000"/>
              </a:solidFill>
            </a:endParaRPr>
          </a:p>
        </p:txBody>
      </p:sp>
      <p:sp>
        <p:nvSpPr>
          <p:cNvPr id="5" name="Text Placeholder 4"/>
          <p:cNvSpPr>
            <a:spLocks noGrp="1"/>
          </p:cNvSpPr>
          <p:nvPr>
            <p:ph type="body" sz="quarter" idx="16"/>
          </p:nvPr>
        </p:nvSpPr>
        <p:spPr/>
        <p:txBody>
          <a:bodyPr/>
          <a:lstStyle/>
          <a:p>
            <a:pPr lvl="3"/>
            <a:r>
              <a:rPr lang="en-GB" dirty="0"/>
              <a:t>The fan chart depicts the probability of various outcomes for GDP growth. </a:t>
            </a:r>
            <a:r>
              <a:rPr lang="en-GB" dirty="0" smtClean="0"/>
              <a:t> It </a:t>
            </a:r>
            <a:r>
              <a:rPr lang="en-GB" dirty="0"/>
              <a:t>has been conditioned on the assumptions in </a:t>
            </a:r>
            <a:r>
              <a:rPr lang="en-GB" b="1" dirty="0"/>
              <a:t>Table 5.A </a:t>
            </a:r>
            <a:r>
              <a:rPr lang="en-GB" dirty="0"/>
              <a:t>footnote (b). </a:t>
            </a:r>
            <a:r>
              <a:rPr lang="en-GB" dirty="0" smtClean="0"/>
              <a:t> To </a:t>
            </a:r>
            <a:r>
              <a:rPr lang="en-GB" dirty="0"/>
              <a:t>the left of the vertical dashed line, the distribution reflects the likelihood of revisions to the data over the past</a:t>
            </a:r>
            <a:r>
              <a:rPr lang="en-GB" dirty="0" smtClean="0"/>
              <a:t>;  </a:t>
            </a:r>
            <a:r>
              <a:rPr lang="en-GB" dirty="0"/>
              <a:t>to the right, it reflects uncertainty over the evolution of GDP growth in the future. </a:t>
            </a:r>
            <a:r>
              <a:rPr lang="en-GB" dirty="0" smtClean="0"/>
              <a:t> If </a:t>
            </a:r>
            <a:r>
              <a:rPr lang="en-GB" dirty="0"/>
              <a:t>economic circumstances identical to today’s were to prevail on 100 occasions, the MPC’s best collective judgement is that the mature estimate of GDP growth would lie within the darkest central band on only 30 of those occasions</a:t>
            </a:r>
            <a:r>
              <a:rPr lang="en-GB" dirty="0" smtClean="0"/>
              <a:t>.  </a:t>
            </a:r>
            <a:r>
              <a:rPr lang="en-GB" dirty="0"/>
              <a:t>The fan chart is constructed so that outturns are also expected to lie within each pair of the lighter green areas on 30 occasions. </a:t>
            </a:r>
            <a:r>
              <a:rPr lang="en-GB" dirty="0" smtClean="0"/>
              <a:t> In </a:t>
            </a:r>
            <a:r>
              <a:rPr lang="en-GB" dirty="0"/>
              <a:t>any particular quarter of the forecast period, GDP growth is therefore expected to lie somewhere within the fan on 90 out of 100 occasions</a:t>
            </a:r>
            <a:r>
              <a:rPr lang="en-GB" dirty="0" smtClean="0"/>
              <a:t>.  </a:t>
            </a:r>
            <a:r>
              <a:rPr lang="en-GB" dirty="0"/>
              <a:t>And on the remaining 10 out of 100 occasions GDP growth can fall anywhere outside the green area of the fan chart</a:t>
            </a:r>
            <a:r>
              <a:rPr lang="en-GB" dirty="0" smtClean="0"/>
              <a:t>.  </a:t>
            </a:r>
            <a:r>
              <a:rPr lang="en-GB" dirty="0"/>
              <a:t>Over the forecast period, this has been depicted by the light grey background</a:t>
            </a:r>
            <a:r>
              <a:rPr lang="en-GB" dirty="0" smtClean="0"/>
              <a:t>.  </a:t>
            </a:r>
            <a:r>
              <a:rPr lang="en-GB" dirty="0"/>
              <a:t>See the box on page 39 of the November 2007 </a:t>
            </a:r>
            <a:r>
              <a:rPr lang="en-GB" i="1" dirty="0"/>
              <a:t>Inflation Report </a:t>
            </a:r>
            <a:r>
              <a:rPr lang="en-GB" dirty="0"/>
              <a:t>for a fuller description of the fan chart and what it represents.</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1175" y="1371600"/>
            <a:ext cx="5095047" cy="4218136"/>
          </a:xfrm>
          <a:prstGeom prst="rect">
            <a:avLst/>
          </a:prstGeom>
        </p:spPr>
      </p:pic>
    </p:spTree>
    <p:extLst>
      <p:ext uri="{BB962C8B-B14F-4D97-AF65-F5344CB8AC3E}">
        <p14:creationId xmlns:p14="http://schemas.microsoft.com/office/powerpoint/2010/main" val="30224214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100" y="226221"/>
            <a:ext cx="4084592" cy="882143"/>
          </a:xfrm>
        </p:spPr>
        <p:txBody>
          <a:bodyPr/>
          <a:lstStyle/>
          <a:p>
            <a:pPr lvl="1"/>
            <a:r>
              <a:rPr lang="en-GB" sz="2000" b="1" dirty="0"/>
              <a:t>Chart </a:t>
            </a:r>
            <a:r>
              <a:rPr lang="en-GB" sz="2000" b="1" dirty="0" smtClean="0"/>
              <a:t>5.2  </a:t>
            </a:r>
            <a:r>
              <a:rPr lang="en-GB" sz="2000" dirty="0">
                <a:solidFill>
                  <a:schemeClr val="tx1"/>
                </a:solidFill>
              </a:rPr>
              <a:t>CPI inflation projection based on market interest rate expectations, other policy measures as </a:t>
            </a:r>
            <a:r>
              <a:rPr lang="en-GB" sz="2000" dirty="0" smtClean="0">
                <a:solidFill>
                  <a:schemeClr val="tx1"/>
                </a:solidFill>
              </a:rPr>
              <a:t>announced</a:t>
            </a:r>
            <a:endParaRPr lang="en-GB" sz="2000" dirty="0">
              <a:solidFill>
                <a:schemeClr val="tx1"/>
              </a:solidFill>
            </a:endParaRPr>
          </a:p>
        </p:txBody>
      </p:sp>
      <p:sp>
        <p:nvSpPr>
          <p:cNvPr id="5" name="Text Placeholder 4"/>
          <p:cNvSpPr>
            <a:spLocks noGrp="1"/>
          </p:cNvSpPr>
          <p:nvPr>
            <p:ph type="body" sz="quarter" idx="16"/>
          </p:nvPr>
        </p:nvSpPr>
        <p:spPr>
          <a:xfrm>
            <a:off x="292100" y="5810250"/>
            <a:ext cx="8661400" cy="1047751"/>
          </a:xfrm>
        </p:spPr>
        <p:txBody>
          <a:bodyPr/>
          <a:lstStyle/>
          <a:p>
            <a:pPr lvl="3"/>
            <a:r>
              <a:rPr lang="en-GB" b="1" dirty="0"/>
              <a:t>Charts 5.2 </a:t>
            </a:r>
            <a:r>
              <a:rPr lang="en-GB" dirty="0"/>
              <a:t>and </a:t>
            </a:r>
            <a:r>
              <a:rPr lang="en-GB" b="1" dirty="0"/>
              <a:t>5.3</a:t>
            </a:r>
            <a:r>
              <a:rPr lang="en-GB" dirty="0"/>
              <a:t> depict the probability of various outcomes for CPI inflation in the future. </a:t>
            </a:r>
            <a:r>
              <a:rPr lang="en-GB" dirty="0" smtClean="0"/>
              <a:t> They </a:t>
            </a:r>
            <a:r>
              <a:rPr lang="en-GB" dirty="0"/>
              <a:t>have been conditioned on the assumptions in </a:t>
            </a:r>
            <a:r>
              <a:rPr lang="en-GB" b="1" dirty="0"/>
              <a:t>Table 5.A </a:t>
            </a:r>
            <a:r>
              <a:rPr lang="en-GB" dirty="0"/>
              <a:t>footnote (b</a:t>
            </a:r>
            <a:r>
              <a:rPr lang="en-GB" dirty="0" smtClean="0"/>
              <a:t>).  </a:t>
            </a:r>
            <a:r>
              <a:rPr lang="en-GB" dirty="0"/>
              <a:t>If economic circumstances identical to today’s were to prevail on 100 occasions, the MPC’s best collective judgement is that inflation in any particular quarter would lie within the darkest central band on only 30 of those occasions. </a:t>
            </a:r>
            <a:r>
              <a:rPr lang="en-GB" dirty="0" smtClean="0"/>
              <a:t> The </a:t>
            </a:r>
            <a:r>
              <a:rPr lang="en-GB" dirty="0"/>
              <a:t>fan charts are constructed so that outturns of inflation are also expected to lie within each pair of the lighter red areas on 30 occasions. </a:t>
            </a:r>
            <a:r>
              <a:rPr lang="en-GB" dirty="0" smtClean="0"/>
              <a:t> In </a:t>
            </a:r>
            <a:r>
              <a:rPr lang="en-GB" dirty="0"/>
              <a:t>any particular quarter of the forecast period, inflation is therefore expected to lie somewhere within the fans on 90 out of 100 occasions. </a:t>
            </a:r>
            <a:r>
              <a:rPr lang="en-GB" dirty="0" smtClean="0"/>
              <a:t> And </a:t>
            </a:r>
            <a:r>
              <a:rPr lang="en-GB" dirty="0"/>
              <a:t>on the remaining 10 out of 100 occasions inflation can fall anywhere outside the red area of the fan chart. </a:t>
            </a:r>
            <a:r>
              <a:rPr lang="en-GB" dirty="0" smtClean="0"/>
              <a:t> Over </a:t>
            </a:r>
            <a:r>
              <a:rPr lang="en-GB" dirty="0"/>
              <a:t>the forecast period, this has been depicted by the light grey background</a:t>
            </a:r>
            <a:r>
              <a:rPr lang="en-GB" dirty="0" smtClean="0"/>
              <a:t>.  </a:t>
            </a:r>
            <a:r>
              <a:rPr lang="en-GB" dirty="0"/>
              <a:t>See the box on pages 48–49 of the May 2002 </a:t>
            </a:r>
            <a:r>
              <a:rPr lang="en-GB" i="1" dirty="0"/>
              <a:t>Inflation Report </a:t>
            </a:r>
            <a:r>
              <a:rPr lang="en-GB" dirty="0"/>
              <a:t>for a fuller description of the fan chart and what it represents. </a:t>
            </a:r>
          </a:p>
        </p:txBody>
      </p:sp>
      <p:sp>
        <p:nvSpPr>
          <p:cNvPr id="6" name="Text Placeholder 3"/>
          <p:cNvSpPr txBox="1">
            <a:spLocks/>
          </p:cNvSpPr>
          <p:nvPr/>
        </p:nvSpPr>
        <p:spPr bwMode="auto">
          <a:xfrm>
            <a:off x="4713179" y="226221"/>
            <a:ext cx="4084592" cy="882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1"/>
            <a:r>
              <a:rPr lang="en-GB" sz="2000" b="1" dirty="0"/>
              <a:t>Chart </a:t>
            </a:r>
            <a:r>
              <a:rPr lang="en-GB" sz="2000" b="1" dirty="0" smtClean="0"/>
              <a:t>5.3  </a:t>
            </a:r>
            <a:r>
              <a:rPr lang="en-GB" sz="2000" dirty="0">
                <a:solidFill>
                  <a:schemeClr val="tx1"/>
                </a:solidFill>
              </a:rPr>
              <a:t>CPI inflation projection in </a:t>
            </a:r>
            <a:r>
              <a:rPr lang="en-GB" sz="2000" dirty="0" smtClean="0">
                <a:solidFill>
                  <a:schemeClr val="tx1"/>
                </a:solidFill>
              </a:rPr>
              <a:t>August based </a:t>
            </a:r>
            <a:r>
              <a:rPr lang="en-GB" sz="2000" dirty="0">
                <a:solidFill>
                  <a:schemeClr val="tx1"/>
                </a:solidFill>
              </a:rPr>
              <a:t>on market interest rate expectations, other policy measures as announced</a:t>
            </a: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2099" y="1696591"/>
            <a:ext cx="3643892" cy="3054102"/>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17663" y="1744216"/>
            <a:ext cx="3643892" cy="3008382"/>
          </a:xfrm>
          <a:prstGeom prst="rect">
            <a:avLst/>
          </a:prstGeom>
        </p:spPr>
      </p:pic>
    </p:spTree>
    <p:extLst>
      <p:ext uri="{BB962C8B-B14F-4D97-AF65-F5344CB8AC3E}">
        <p14:creationId xmlns:p14="http://schemas.microsoft.com/office/powerpoint/2010/main" val="6596117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5.4  </a:t>
            </a:r>
            <a:r>
              <a:rPr lang="en-GB" dirty="0" smtClean="0">
                <a:solidFill>
                  <a:schemeClr val="tx1"/>
                </a:solidFill>
              </a:rPr>
              <a:t>Euro-area GDP</a:t>
            </a:r>
            <a:r>
              <a:rPr lang="en-GB" baseline="30000" dirty="0" smtClean="0">
                <a:solidFill>
                  <a:schemeClr val="tx1"/>
                </a:solidFill>
              </a:rPr>
              <a:t>(a)</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a:t>Sources: </a:t>
            </a:r>
            <a:r>
              <a:rPr lang="en-GB" dirty="0" smtClean="0"/>
              <a:t> Eurostat </a:t>
            </a:r>
            <a:r>
              <a:rPr lang="en-GB" dirty="0"/>
              <a:t>and Bank calculations. </a:t>
            </a:r>
            <a:endParaRPr lang="en-GB" dirty="0" smtClean="0"/>
          </a:p>
          <a:p>
            <a:endParaRPr lang="en-GB" dirty="0"/>
          </a:p>
          <a:p>
            <a:r>
              <a:rPr lang="en-GB" dirty="0"/>
              <a:t>(</a:t>
            </a:r>
            <a:r>
              <a:rPr lang="en-GB" dirty="0" smtClean="0"/>
              <a:t>a)	Calendar-year </a:t>
            </a:r>
            <a:r>
              <a:rPr lang="en-GB" dirty="0"/>
              <a:t>growth rates. </a:t>
            </a:r>
            <a:r>
              <a:rPr lang="en-GB" dirty="0" smtClean="0"/>
              <a:t> Chained-volume </a:t>
            </a:r>
            <a:r>
              <a:rPr lang="en-GB" dirty="0"/>
              <a:t>measure. </a:t>
            </a:r>
            <a:r>
              <a:rPr lang="en-GB" dirty="0" smtClean="0"/>
              <a:t> Projections </a:t>
            </a:r>
            <a:r>
              <a:rPr lang="en-GB" dirty="0"/>
              <a:t>were only available to 2019 at the time of the August </a:t>
            </a:r>
            <a:r>
              <a:rPr lang="en-GB" i="1" dirty="0"/>
              <a:t>Report</a:t>
            </a:r>
            <a:r>
              <a:rPr lang="en-GB" dirty="0"/>
              <a:t>.</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016040"/>
            <a:ext cx="5127051" cy="4794210"/>
          </a:xfrm>
          <a:prstGeom prst="rect">
            <a:avLst/>
          </a:prstGeom>
        </p:spPr>
      </p:pic>
    </p:spTree>
    <p:extLst>
      <p:ext uri="{BB962C8B-B14F-4D97-AF65-F5344CB8AC3E}">
        <p14:creationId xmlns:p14="http://schemas.microsoft.com/office/powerpoint/2010/main" val="183356181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a:t>
            </a:r>
            <a:r>
              <a:rPr lang="en-GB" b="1" dirty="0" smtClean="0"/>
              <a:t>5.C  </a:t>
            </a:r>
            <a:r>
              <a:rPr lang="en-GB" dirty="0">
                <a:solidFill>
                  <a:schemeClr val="tx1"/>
                </a:solidFill>
              </a:rPr>
              <a:t>MPC key judgements</a:t>
            </a:r>
            <a:r>
              <a:rPr lang="en-GB" baseline="30000" dirty="0">
                <a:solidFill>
                  <a:schemeClr val="tx1"/>
                </a:solidFill>
              </a:rPr>
              <a:t>(a)(b</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a:xfrm>
            <a:off x="5228949" y="817855"/>
            <a:ext cx="3684232" cy="5925846"/>
          </a:xfrm>
        </p:spPr>
        <p:txBody>
          <a:bodyPr anchor="t"/>
          <a:lstStyle/>
          <a:p>
            <a:pPr marL="0" indent="0"/>
            <a:r>
              <a:rPr lang="en-GB" dirty="0"/>
              <a:t>Sources: </a:t>
            </a:r>
            <a:r>
              <a:rPr lang="en-GB" dirty="0" smtClean="0"/>
              <a:t> Bank </a:t>
            </a:r>
            <a:r>
              <a:rPr lang="en-GB" dirty="0"/>
              <a:t>of America Merrill Lynch Global Research (used with permission</a:t>
            </a:r>
            <a:r>
              <a:rPr lang="en-GB" dirty="0" smtClean="0"/>
              <a:t>), Bank </a:t>
            </a:r>
            <a:r>
              <a:rPr lang="en-GB" dirty="0"/>
              <a:t>of England, BDRC Continental </a:t>
            </a:r>
            <a:r>
              <a:rPr lang="en-GB" i="1" dirty="0"/>
              <a:t>SME Finance Monitor</a:t>
            </a:r>
            <a:r>
              <a:rPr lang="en-GB" dirty="0"/>
              <a:t>, Bloomberg, British Household Panel Survey, Department for Business, Energy and Industrial Strategy, Eurostat, IMF </a:t>
            </a:r>
            <a:r>
              <a:rPr lang="en-GB" i="1" dirty="0"/>
              <a:t>World Economic Outlook </a:t>
            </a:r>
            <a:r>
              <a:rPr lang="en-GB" dirty="0"/>
              <a:t>(</a:t>
            </a:r>
            <a:r>
              <a:rPr lang="en-GB" i="1" dirty="0"/>
              <a:t>WEO</a:t>
            </a:r>
            <a:r>
              <a:rPr lang="en-GB" dirty="0"/>
              <a:t>), ONS, US Bureau of Economic Analysis and Bank calculations. </a:t>
            </a:r>
            <a:endParaRPr lang="en-GB" dirty="0" smtClean="0"/>
          </a:p>
          <a:p>
            <a:endParaRPr lang="en-GB" dirty="0"/>
          </a:p>
          <a:p>
            <a:r>
              <a:rPr lang="en-GB" dirty="0"/>
              <a:t>(</a:t>
            </a:r>
            <a:r>
              <a:rPr lang="en-GB" dirty="0" smtClean="0"/>
              <a:t>a)	The </a:t>
            </a:r>
            <a:r>
              <a:rPr lang="en-GB" dirty="0"/>
              <a:t>MPC’s projections for GDP growth, CPI inflation and unemployment (as presented in the fan charts) are underpinned by four key judgements</a:t>
            </a:r>
            <a:r>
              <a:rPr lang="en-GB" dirty="0" smtClean="0"/>
              <a:t>.  The </a:t>
            </a:r>
            <a:r>
              <a:rPr lang="en-GB" dirty="0"/>
              <a:t>mapping from the key judgements to individual variables is not precise, but the profiles in the table should be viewed as broadly consistent with the MPC’s key judgements. </a:t>
            </a:r>
          </a:p>
          <a:p>
            <a:r>
              <a:rPr lang="en-GB" dirty="0"/>
              <a:t>(b</a:t>
            </a:r>
            <a:r>
              <a:rPr lang="en-GB" dirty="0" smtClean="0"/>
              <a:t>)	Figures </a:t>
            </a:r>
            <a:r>
              <a:rPr lang="en-GB" dirty="0"/>
              <a:t>show calendar-year growth rates unless otherwise stated</a:t>
            </a:r>
            <a:r>
              <a:rPr lang="en-GB" dirty="0" smtClean="0"/>
              <a:t>.  </a:t>
            </a:r>
            <a:r>
              <a:rPr lang="en-GB" dirty="0"/>
              <a:t>Figures in parentheses show the corresponding projections in the August 2017 </a:t>
            </a:r>
            <a:r>
              <a:rPr lang="en-GB" i="1" dirty="0"/>
              <a:t>Inflation Report</a:t>
            </a:r>
            <a:r>
              <a:rPr lang="en-GB" dirty="0"/>
              <a:t>. </a:t>
            </a:r>
            <a:r>
              <a:rPr lang="en-GB" dirty="0" smtClean="0"/>
              <a:t> Projections </a:t>
            </a:r>
            <a:r>
              <a:rPr lang="en-GB" dirty="0"/>
              <a:t>were only available to 2019 at the time of the August </a:t>
            </a:r>
            <a:r>
              <a:rPr lang="en-GB" i="1" dirty="0"/>
              <a:t>Report</a:t>
            </a:r>
            <a:r>
              <a:rPr lang="en-GB" dirty="0" smtClean="0"/>
              <a:t>. </a:t>
            </a:r>
            <a:endParaRPr lang="en-GB" dirty="0"/>
          </a:p>
          <a:p>
            <a:r>
              <a:rPr lang="en-GB" dirty="0"/>
              <a:t>(c</a:t>
            </a:r>
            <a:r>
              <a:rPr lang="en-GB" dirty="0" smtClean="0"/>
              <a:t>)	Chained-volume measure.  Constructed </a:t>
            </a:r>
            <a:r>
              <a:rPr lang="en-GB" dirty="0"/>
              <a:t>using real GDP growth rates of </a:t>
            </a:r>
            <a:r>
              <a:rPr lang="en-GB" dirty="0" smtClean="0"/>
              <a:t/>
            </a:r>
            <a:br>
              <a:rPr lang="en-GB" dirty="0" smtClean="0"/>
            </a:br>
            <a:r>
              <a:rPr lang="en-GB" dirty="0" smtClean="0"/>
              <a:t>180 </a:t>
            </a:r>
            <a:r>
              <a:rPr lang="en-GB" dirty="0"/>
              <a:t>countries weighted according to their shares in UK exports. </a:t>
            </a:r>
          </a:p>
          <a:p>
            <a:r>
              <a:rPr lang="en-GB" dirty="0"/>
              <a:t>(d</a:t>
            </a:r>
            <a:r>
              <a:rPr lang="en-GB" dirty="0" smtClean="0"/>
              <a:t>)	Chained-volume </a:t>
            </a:r>
            <a:r>
              <a:rPr lang="en-GB" dirty="0"/>
              <a:t>measure. </a:t>
            </a:r>
            <a:r>
              <a:rPr lang="en-GB" dirty="0" smtClean="0"/>
              <a:t> Constructed </a:t>
            </a:r>
            <a:r>
              <a:rPr lang="en-GB" dirty="0"/>
              <a:t>using real GDP growth rates of </a:t>
            </a:r>
            <a:r>
              <a:rPr lang="en-GB" dirty="0" smtClean="0"/>
              <a:t/>
            </a:r>
            <a:br>
              <a:rPr lang="en-GB" dirty="0" smtClean="0"/>
            </a:br>
            <a:r>
              <a:rPr lang="en-GB" dirty="0" smtClean="0"/>
              <a:t>181 </a:t>
            </a:r>
            <a:r>
              <a:rPr lang="en-GB" dirty="0"/>
              <a:t>countries weighted according to their shares in world GDP using the IMF’s purchasing power parity (PPP) weights. </a:t>
            </a:r>
          </a:p>
          <a:p>
            <a:r>
              <a:rPr lang="en-GB" dirty="0"/>
              <a:t>(e</a:t>
            </a:r>
            <a:r>
              <a:rPr lang="en-GB" dirty="0" smtClean="0"/>
              <a:t>)	Chained-volume </a:t>
            </a:r>
            <a:r>
              <a:rPr lang="en-GB" dirty="0"/>
              <a:t>measure. </a:t>
            </a:r>
          </a:p>
          <a:p>
            <a:r>
              <a:rPr lang="en-GB" dirty="0"/>
              <a:t>(f</a:t>
            </a:r>
            <a:r>
              <a:rPr lang="en-GB" dirty="0" smtClean="0"/>
              <a:t>)	Chained-volume </a:t>
            </a:r>
            <a:r>
              <a:rPr lang="en-GB" dirty="0"/>
              <a:t>measure. </a:t>
            </a:r>
          </a:p>
          <a:p>
            <a:r>
              <a:rPr lang="en-GB" dirty="0"/>
              <a:t>(g</a:t>
            </a:r>
            <a:r>
              <a:rPr lang="en-GB" dirty="0" smtClean="0"/>
              <a:t>)	Calendar-year </a:t>
            </a:r>
            <a:r>
              <a:rPr lang="en-GB" dirty="0"/>
              <a:t>average</a:t>
            </a:r>
            <a:r>
              <a:rPr lang="en-GB" dirty="0" smtClean="0"/>
              <a:t>.  Chained-volume </a:t>
            </a:r>
            <a:r>
              <a:rPr lang="en-GB" dirty="0"/>
              <a:t>business investment as a percentage of GDP. </a:t>
            </a:r>
          </a:p>
          <a:p>
            <a:r>
              <a:rPr lang="en-GB" dirty="0"/>
              <a:t>(h</a:t>
            </a:r>
            <a:r>
              <a:rPr lang="en-GB" dirty="0" smtClean="0"/>
              <a:t>)	Level </a:t>
            </a:r>
            <a:r>
              <a:rPr lang="en-GB" dirty="0"/>
              <a:t>in Q4.  </a:t>
            </a:r>
            <a:r>
              <a:rPr lang="en-GB" dirty="0" smtClean="0"/>
              <a:t>Percentage </a:t>
            </a:r>
            <a:r>
              <a:rPr lang="en-GB" dirty="0"/>
              <a:t>point spread over reference rates</a:t>
            </a:r>
            <a:r>
              <a:rPr lang="en-GB" dirty="0" smtClean="0"/>
              <a:t>.  </a:t>
            </a:r>
            <a:r>
              <a:rPr lang="en-GB" dirty="0"/>
              <a:t>Based on a weighted average of household and corporate loan and deposit spreads over appropriate risk-free rates</a:t>
            </a:r>
            <a:r>
              <a:rPr lang="en-GB" dirty="0" smtClean="0"/>
              <a:t>.  </a:t>
            </a:r>
            <a:r>
              <a:rPr lang="en-GB" dirty="0"/>
              <a:t>Indexed to equal zero in 2007 Q3. </a:t>
            </a:r>
          </a:p>
          <a:p>
            <a:r>
              <a:rPr lang="en-GB" dirty="0"/>
              <a:t>(</a:t>
            </a:r>
            <a:r>
              <a:rPr lang="en-GB" dirty="0" err="1"/>
              <a:t>i</a:t>
            </a:r>
            <a:r>
              <a:rPr lang="en-GB" dirty="0" smtClean="0"/>
              <a:t>)	Based </a:t>
            </a:r>
            <a:r>
              <a:rPr lang="en-GB" dirty="0"/>
              <a:t>on the weighted average of spreads for households and large companies over 2003 and 2004 relative to the level in 2007 Q3. </a:t>
            </a:r>
            <a:r>
              <a:rPr lang="en-GB" dirty="0" smtClean="0"/>
              <a:t> Data </a:t>
            </a:r>
            <a:r>
              <a:rPr lang="en-GB" dirty="0"/>
              <a:t>used to construct the SME spread are not available for that period. </a:t>
            </a:r>
            <a:r>
              <a:rPr lang="en-GB" dirty="0" smtClean="0"/>
              <a:t> The </a:t>
            </a:r>
            <a:r>
              <a:rPr lang="en-GB" dirty="0"/>
              <a:t>period is chosen as broadly representative of one where spreads were neither unusually tight nor unusually loose. </a:t>
            </a:r>
          </a:p>
          <a:p>
            <a:r>
              <a:rPr lang="en-GB" dirty="0"/>
              <a:t>(j</a:t>
            </a:r>
            <a:r>
              <a:rPr lang="en-GB" dirty="0" smtClean="0"/>
              <a:t>)	Calendar-year </a:t>
            </a:r>
            <a:r>
              <a:rPr lang="en-GB" dirty="0"/>
              <a:t>average</a:t>
            </a:r>
            <a:r>
              <a:rPr lang="en-GB" dirty="0" smtClean="0"/>
              <a:t>.  </a:t>
            </a:r>
            <a:r>
              <a:rPr lang="en-GB" dirty="0"/>
              <a:t>Percentage of total available household resources. The ONS has revised the level of the saving ratio since the August </a:t>
            </a:r>
            <a:r>
              <a:rPr lang="en-GB" i="1" dirty="0"/>
              <a:t>Report </a:t>
            </a:r>
            <a:r>
              <a:rPr lang="en-GB" dirty="0"/>
              <a:t>(see the box on pages </a:t>
            </a:r>
            <a:r>
              <a:rPr lang="en-GB" dirty="0" smtClean="0"/>
              <a:t>12–13). </a:t>
            </a:r>
            <a:endParaRPr lang="en-GB" dirty="0"/>
          </a:p>
          <a:p>
            <a:r>
              <a:rPr lang="en-GB" dirty="0"/>
              <a:t>(k</a:t>
            </a:r>
            <a:r>
              <a:rPr lang="en-GB" dirty="0" smtClean="0"/>
              <a:t>)	GDP </a:t>
            </a:r>
            <a:r>
              <a:rPr lang="en-GB" dirty="0"/>
              <a:t>per hour worked. </a:t>
            </a:r>
            <a:r>
              <a:rPr lang="en-GB" dirty="0" smtClean="0"/>
              <a:t> GDP </a:t>
            </a:r>
            <a:r>
              <a:rPr lang="en-GB" dirty="0"/>
              <a:t>at market prices is based on the mode of the MPC’s </a:t>
            </a:r>
            <a:r>
              <a:rPr lang="en-GB" dirty="0" err="1"/>
              <a:t>backcast</a:t>
            </a:r>
            <a:r>
              <a:rPr lang="en-GB" dirty="0"/>
              <a:t>. </a:t>
            </a:r>
          </a:p>
          <a:p>
            <a:r>
              <a:rPr lang="en-GB" dirty="0"/>
              <a:t>(l</a:t>
            </a:r>
            <a:r>
              <a:rPr lang="en-GB" dirty="0" smtClean="0"/>
              <a:t>)	Level </a:t>
            </a:r>
            <a:r>
              <a:rPr lang="en-GB" dirty="0"/>
              <a:t>in Q4</a:t>
            </a:r>
            <a:r>
              <a:rPr lang="en-GB" dirty="0" smtClean="0"/>
              <a:t>.  </a:t>
            </a:r>
            <a:r>
              <a:rPr lang="en-GB" dirty="0"/>
              <a:t>Percentage of the 16+ population. </a:t>
            </a:r>
          </a:p>
          <a:p>
            <a:r>
              <a:rPr lang="en-GB" dirty="0"/>
              <a:t>(m</a:t>
            </a:r>
            <a:r>
              <a:rPr lang="en-GB" dirty="0" smtClean="0"/>
              <a:t>)	Level </a:t>
            </a:r>
            <a:r>
              <a:rPr lang="en-GB" dirty="0"/>
              <a:t>in Q4</a:t>
            </a:r>
            <a:r>
              <a:rPr lang="en-GB" dirty="0" smtClean="0"/>
              <a:t>.  </a:t>
            </a:r>
            <a:r>
              <a:rPr lang="en-GB" dirty="0"/>
              <a:t>Average weekly hours worked, in main job and second job. </a:t>
            </a:r>
          </a:p>
          <a:p>
            <a:r>
              <a:rPr lang="en-GB" dirty="0"/>
              <a:t>(n</a:t>
            </a:r>
            <a:r>
              <a:rPr lang="en-GB" dirty="0" smtClean="0"/>
              <a:t>)	Four-quarter </a:t>
            </a:r>
            <a:r>
              <a:rPr lang="en-GB" dirty="0"/>
              <a:t>inflation rate in Q4. </a:t>
            </a:r>
          </a:p>
          <a:p>
            <a:r>
              <a:rPr lang="en-GB" dirty="0"/>
              <a:t>(o</a:t>
            </a:r>
            <a:r>
              <a:rPr lang="en-GB" dirty="0" smtClean="0"/>
              <a:t>)	Average </a:t>
            </a:r>
            <a:r>
              <a:rPr lang="en-GB" dirty="0"/>
              <a:t>level in Q4. </a:t>
            </a:r>
            <a:r>
              <a:rPr lang="en-GB" dirty="0" smtClean="0"/>
              <a:t> Dollars </a:t>
            </a:r>
            <a:r>
              <a:rPr lang="en-GB" dirty="0"/>
              <a:t>per barrel</a:t>
            </a:r>
            <a:r>
              <a:rPr lang="en-GB" dirty="0" smtClean="0"/>
              <a:t>.  </a:t>
            </a:r>
            <a:r>
              <a:rPr lang="en-GB" dirty="0"/>
              <a:t>Projection based on monthly Brent futures prices. </a:t>
            </a:r>
          </a:p>
          <a:p>
            <a:r>
              <a:rPr lang="en-GB" dirty="0"/>
              <a:t>(p</a:t>
            </a:r>
            <a:r>
              <a:rPr lang="en-GB" dirty="0" smtClean="0"/>
              <a:t>)	Four-quarter </a:t>
            </a:r>
            <a:r>
              <a:rPr lang="en-GB" dirty="0"/>
              <a:t>growth in unit labour costs in Q4. </a:t>
            </a:r>
            <a:r>
              <a:rPr lang="en-GB" dirty="0" smtClean="0"/>
              <a:t> Whole-economy </a:t>
            </a:r>
            <a:r>
              <a:rPr lang="en-GB" dirty="0"/>
              <a:t>total labour costs divided by GDP at market prices, based on the mode of the MPC’s GDP </a:t>
            </a:r>
            <a:r>
              <a:rPr lang="en-GB" dirty="0" err="1"/>
              <a:t>backcast</a:t>
            </a:r>
            <a:r>
              <a:rPr lang="en-GB" dirty="0" smtClean="0"/>
              <a:t>.  </a:t>
            </a:r>
            <a:r>
              <a:rPr lang="en-GB" dirty="0"/>
              <a:t>Total labour costs comprise compensation of employees and the labour share multiplied by mixed income.</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3275" y="803994"/>
            <a:ext cx="3866943" cy="58158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1195565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a:t>
            </a:r>
            <a:r>
              <a:rPr lang="en-GB" b="1" dirty="0" smtClean="0"/>
              <a:t>5.D  </a:t>
            </a:r>
            <a:r>
              <a:rPr lang="en-GB" dirty="0">
                <a:solidFill>
                  <a:schemeClr val="tx1"/>
                </a:solidFill>
              </a:rPr>
              <a:t>Indicative projections consistent with the MPC’s modal projections</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smtClean="0"/>
              <a:t>(a)	These </a:t>
            </a:r>
            <a:r>
              <a:rPr lang="en-GB" dirty="0"/>
              <a:t>projections are produced by Bank staff for the MPC to be consistent with the MPC’s modal projections for GDP growth, CPI inflation and unemployment</a:t>
            </a:r>
            <a:r>
              <a:rPr lang="en-GB" dirty="0" smtClean="0"/>
              <a:t>.  Figures </a:t>
            </a:r>
            <a:r>
              <a:rPr lang="en-GB" dirty="0"/>
              <a:t>show calendar-year growth rates unless otherwise stated. </a:t>
            </a:r>
            <a:r>
              <a:rPr lang="en-GB" dirty="0" smtClean="0"/>
              <a:t> Figures </a:t>
            </a:r>
            <a:r>
              <a:rPr lang="en-GB" dirty="0"/>
              <a:t>in parentheses show the corresponding projections in the August 2017 </a:t>
            </a:r>
            <a:r>
              <a:rPr lang="en-GB" i="1" dirty="0"/>
              <a:t>Inflation Report</a:t>
            </a:r>
            <a:r>
              <a:rPr lang="en-GB" dirty="0" smtClean="0"/>
              <a:t>.  </a:t>
            </a:r>
            <a:r>
              <a:rPr lang="en-GB" dirty="0"/>
              <a:t>Projections were only available to 2019 at the time of the August </a:t>
            </a:r>
            <a:r>
              <a:rPr lang="en-GB" i="1" dirty="0"/>
              <a:t>Report</a:t>
            </a:r>
            <a:r>
              <a:rPr lang="en-GB" dirty="0"/>
              <a:t>. </a:t>
            </a:r>
          </a:p>
          <a:p>
            <a:r>
              <a:rPr lang="en-GB" dirty="0"/>
              <a:t>(</a:t>
            </a:r>
            <a:r>
              <a:rPr lang="en-GB" dirty="0" smtClean="0"/>
              <a:t>b)	Chained-volume </a:t>
            </a:r>
            <a:r>
              <a:rPr lang="en-GB" dirty="0"/>
              <a:t>measure. </a:t>
            </a:r>
            <a:r>
              <a:rPr lang="en-GB" dirty="0" smtClean="0"/>
              <a:t> Includes </a:t>
            </a:r>
            <a:r>
              <a:rPr lang="en-GB" dirty="0"/>
              <a:t>non-profit institutions serving households. </a:t>
            </a:r>
          </a:p>
          <a:p>
            <a:r>
              <a:rPr lang="en-GB" dirty="0"/>
              <a:t>(c</a:t>
            </a:r>
            <a:r>
              <a:rPr lang="en-GB" dirty="0" smtClean="0"/>
              <a:t>)	Chained-volume </a:t>
            </a:r>
            <a:r>
              <a:rPr lang="en-GB" dirty="0"/>
              <a:t>measure. </a:t>
            </a:r>
          </a:p>
          <a:p>
            <a:r>
              <a:rPr lang="en-GB" dirty="0"/>
              <a:t>(d</a:t>
            </a:r>
            <a:r>
              <a:rPr lang="en-GB" dirty="0" smtClean="0"/>
              <a:t>)	Chained-volume measure.  Whole-economy </a:t>
            </a:r>
            <a:r>
              <a:rPr lang="en-GB" dirty="0"/>
              <a:t>measure. </a:t>
            </a:r>
            <a:r>
              <a:rPr lang="en-GB" dirty="0" smtClean="0"/>
              <a:t> Includes </a:t>
            </a:r>
            <a:r>
              <a:rPr lang="en-GB" dirty="0"/>
              <a:t>new dwellings, improvements and spending on services associated with the sale and purchase of property. </a:t>
            </a:r>
          </a:p>
          <a:p>
            <a:r>
              <a:rPr lang="en-GB" dirty="0"/>
              <a:t>(e</a:t>
            </a:r>
            <a:r>
              <a:rPr lang="en-GB" dirty="0" smtClean="0"/>
              <a:t>)	Chained-volume </a:t>
            </a:r>
            <a:r>
              <a:rPr lang="en-GB" dirty="0"/>
              <a:t>measure. </a:t>
            </a:r>
            <a:r>
              <a:rPr lang="en-GB" dirty="0" smtClean="0"/>
              <a:t> The </a:t>
            </a:r>
            <a:r>
              <a:rPr lang="en-GB" dirty="0"/>
              <a:t>historical data exclude the impact of missing trader intra-community (MTIC) fraud. </a:t>
            </a:r>
          </a:p>
          <a:p>
            <a:r>
              <a:rPr lang="en-GB" dirty="0"/>
              <a:t>(f</a:t>
            </a:r>
            <a:r>
              <a:rPr lang="en-GB" dirty="0" smtClean="0"/>
              <a:t>)	Total </a:t>
            </a:r>
            <a:r>
              <a:rPr lang="en-GB" dirty="0"/>
              <a:t>available household resources deflated by the consumer expenditure deflator. </a:t>
            </a:r>
          </a:p>
          <a:p>
            <a:r>
              <a:rPr lang="en-GB" dirty="0"/>
              <a:t>(g</a:t>
            </a:r>
            <a:r>
              <a:rPr lang="en-GB" dirty="0" smtClean="0"/>
              <a:t>)	Four-quarter </a:t>
            </a:r>
            <a:r>
              <a:rPr lang="en-GB" dirty="0"/>
              <a:t>growth rate in Q4. </a:t>
            </a:r>
          </a:p>
          <a:p>
            <a:r>
              <a:rPr lang="en-GB" dirty="0"/>
              <a:t>(h</a:t>
            </a:r>
            <a:r>
              <a:rPr lang="en-GB" dirty="0" smtClean="0"/>
              <a:t>)	Four-quarter </a:t>
            </a:r>
            <a:r>
              <a:rPr lang="en-GB" dirty="0"/>
              <a:t>growth in Q4 in whole-economy total pay. </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442" y="1138289"/>
            <a:ext cx="8025990" cy="40302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2645871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5.5  </a:t>
            </a:r>
            <a:r>
              <a:rPr lang="en-GB" dirty="0">
                <a:solidFill>
                  <a:schemeClr val="tx1"/>
                </a:solidFill>
              </a:rPr>
              <a:t>H</a:t>
            </a:r>
            <a:r>
              <a:rPr lang="en-GB" dirty="0" smtClean="0">
                <a:solidFill>
                  <a:schemeClr val="tx1"/>
                </a:solidFill>
              </a:rPr>
              <a:t>ousehold saving rate</a:t>
            </a:r>
            <a:r>
              <a:rPr lang="en-GB" baseline="30000" dirty="0" smtClean="0">
                <a:solidFill>
                  <a:schemeClr val="tx1"/>
                </a:solidFill>
              </a:rPr>
              <a:t>(a)</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a:t>Sources: </a:t>
            </a:r>
            <a:r>
              <a:rPr lang="en-GB" dirty="0" smtClean="0"/>
              <a:t> ONS </a:t>
            </a:r>
            <a:r>
              <a:rPr lang="en-GB" dirty="0"/>
              <a:t>and Bank calculations. </a:t>
            </a:r>
            <a:endParaRPr lang="en-GB" dirty="0" smtClean="0"/>
          </a:p>
          <a:p>
            <a:endParaRPr lang="en-GB" dirty="0"/>
          </a:p>
          <a:p>
            <a:r>
              <a:rPr lang="en-GB" dirty="0"/>
              <a:t>(</a:t>
            </a:r>
            <a:r>
              <a:rPr lang="en-GB" dirty="0" smtClean="0"/>
              <a:t>a)	Calendar-year </a:t>
            </a:r>
            <a:r>
              <a:rPr lang="en-GB" dirty="0"/>
              <a:t>average</a:t>
            </a:r>
            <a:r>
              <a:rPr lang="en-GB" dirty="0" smtClean="0"/>
              <a:t>.  </a:t>
            </a:r>
            <a:r>
              <a:rPr lang="en-GB" dirty="0"/>
              <a:t>Percentage of total available household resources. </a:t>
            </a:r>
            <a:r>
              <a:rPr lang="en-GB" dirty="0" smtClean="0"/>
              <a:t> The </a:t>
            </a:r>
            <a:r>
              <a:rPr lang="en-GB" dirty="0"/>
              <a:t>ONS has revised the level of the saving ratio since the August </a:t>
            </a:r>
            <a:r>
              <a:rPr lang="en-GB" i="1" dirty="0"/>
              <a:t>Report </a:t>
            </a:r>
            <a:r>
              <a:rPr lang="en-GB" dirty="0"/>
              <a:t>(see the box on </a:t>
            </a:r>
            <a:r>
              <a:rPr lang="en-GB" dirty="0" smtClean="0"/>
              <a:t/>
            </a:r>
            <a:br>
              <a:rPr lang="en-GB" dirty="0" smtClean="0"/>
            </a:br>
            <a:r>
              <a:rPr lang="en-GB" dirty="0" smtClean="0"/>
              <a:t>pages 12–13).  Projections </a:t>
            </a:r>
            <a:r>
              <a:rPr lang="en-GB" dirty="0"/>
              <a:t>were only available to 2019 at the time of the August </a:t>
            </a:r>
            <a:r>
              <a:rPr lang="en-GB" i="1" dirty="0"/>
              <a:t>Report</a:t>
            </a:r>
            <a:r>
              <a:rPr lang="en-GB" dirty="0"/>
              <a:t>.</a:t>
            </a:r>
          </a:p>
        </p:txBody>
      </p:sp>
      <p:pic>
        <p:nvPicPr>
          <p:cNvPr id="1026" name="Picture 2" descr="Y:\Current publications\IR November 2017\Section 5\Section 5\City economists charts\Chart 5.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981792"/>
            <a:ext cx="5404725" cy="50560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098830"/>
      </p:ext>
    </p:extLst>
  </p:cSld>
  <p:clrMapOvr>
    <a:masterClrMapping/>
  </p:clrMapOvr>
  <p:timing>
    <p:tnLst>
      <p:par>
        <p:cTn id="1" dur="indefinite" restart="never" nodeType="tmRoot"/>
      </p:par>
    </p:tnLst>
  </p:timing>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BOEReplicationFlag xmlns="http://schemas.microsoft.com/sharepoint/v3">0</BOEReplicationFlag>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5c80c2f4-886d-4955-b2ec-35ac269431e4</TermId>
        </TermInfo>
      </Terms>
    </BOETaxonomyFieldTaxHTField0>
    <BOEReplicateBackwardLinksOnDeployFlag xmlns="http://schemas.microsoft.com/sharepoint/v3">false</BOEReplicateBackwardLinksOnDeployFlag>
    <PublishDate xmlns="http://schemas.microsoft.com/sharepoint/v3">2017-11-02T00:00:00+00:00</PublishDate>
    <PublishingExpirationDate xmlns="http://schemas.microsoft.com/sharepoint/v3" xsi:nil="true"/>
    <IncludeContentsInIndex xmlns="http://schemas.microsoft.com/sharepoint/v3">true</IncludeContentsInIndex>
    <PublishingStartDate xmlns="http://schemas.microsoft.com/sharepoint/v3" xsi:nil="true"/>
    <BOEKeywords xmlns="http://schemas.microsoft.com/sharepoint/v3/fields" xsi:nil="true"/>
    <OwnerGroup xmlns="http://schemas.microsoft.com/sharepoint/v3">
      <UserInfo>
        <DisplayName/>
        <AccountId>177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ContentReviewDate xmlns="http://schemas.microsoft.com/sharepoint/v3">1900-01-01T00:00:00+00:00</ContentReviewDate>
    <TaxCatchAll xmlns="a5edd0e9-353e-4089-bcbc-d9218926e91f">
      <Value>15</Value>
    </TaxCatchAll>
    <BOETwoLevelApprovalUnapprovedUrls xmlns="3093D571-876B-405D-9D29-9CB9268274E1"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LongProperties xmlns="http://schemas.microsoft.com/office/2006/metadata/longProperties"/>
</file>

<file path=customXml/item4.xml><?xml version="1.0" encoding="utf-8"?>
<ct:contentTypeSchema xmlns:ct="http://schemas.microsoft.com/office/2006/metadata/contentType" xmlns:ma="http://schemas.microsoft.com/office/2006/metadata/properties/metaAttributes" ct:_="" ma:_="" ma:contentTypeName="Document" ma:contentTypeID="0x010100AF4F16183EA9C0468BCF653F37E8E49E" ma:contentTypeVersion="876" ma:contentTypeDescription="Create a new document." ma:contentTypeScope="" ma:versionID="827ab49393bb548537e6230f99c7eb51">
  <xsd:schema xmlns:xsd="http://www.w3.org/2001/XMLSchema" xmlns:xs="http://www.w3.org/2001/XMLSchema" xmlns:p="http://schemas.microsoft.com/office/2006/metadata/properties" xmlns:ns1="http://schemas.microsoft.com/sharepoint/v3" xmlns:ns2="b67fa5cd-9f58-4c91-ae17-33c31eed239f" xmlns:ns3="a5edd0e9-353e-4089-bcbc-d9218926e91f" xmlns:ns4="A5EDD0E9-353E-4089-BCBC-D9218926E91F" xmlns:ns5="http://schemas.microsoft.com/sharepoint/v3/fields" xmlns:ns6="3093D571-876B-405D-9D29-9CB9268274E1" targetNamespace="http://schemas.microsoft.com/office/2006/metadata/properties" ma:root="true" ma:fieldsID="ad249d56aec574803c3683d2923876f8" ns1:_="" ns2:_="" ns3:_="" ns4:_="" ns5:_="" ns6:_="">
    <xsd:import namespace="http://schemas.microsoft.com/sharepoint/v3"/>
    <xsd:import namespace="b67fa5cd-9f58-4c91-ae17-33c31eed239f"/>
    <xsd:import namespace="a5edd0e9-353e-4089-bcbc-d9218926e91f"/>
    <xsd:import namespace="A5EDD0E9-353E-4089-BCBC-D9218926E91F"/>
    <xsd:import namespace="http://schemas.microsoft.com/sharepoint/v3/fields"/>
    <xsd:import namespace="3093D571-876B-405D-9D29-9CB9268274E1"/>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ArchivalChoice"/>
                <xsd:element ref="ns1:BOEReplicationFlag" minOccurs="0"/>
                <xsd:element ref="ns1:BOEReplicateBackwardLinksOnDeployFlag" minOccurs="0"/>
                <xsd:element ref="ns1:ContentReviewDate"/>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ArchivalChoice" ma:index="24"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BOEReplicationFlag" ma:index="26" nillable="true" ma:displayName="Replicated" ma:default="1" ma:internalName="Replicated" ma:readOnly="false">
      <xsd:simpleType>
        <xsd:restriction base="dms:Text"/>
      </xsd:simpleType>
    </xsd:element>
    <xsd:element name="BOEReplicateBackwardLinksOnDeployFlag" ma:index="27" nillable="true" ma:displayName="Replicate Backward Links On Deploy" ma:default="0" ma:internalName="Replicate_x0020_Backward_x0020_Links_x0020_On_x0020_Deploy" ma:readOnly="false">
      <xsd:simpleType>
        <xsd:restriction base="dms:Boolean"/>
      </xsd:simpleType>
    </xsd:element>
    <xsd:element name="ContentReviewDate" ma:index="28" ma:displayName="Content Review Date" ma:internalName="ContentReview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8879b917-e261-45cf-a9d8-7a379b5709b9" ma:termSetId="f722e845-53bc-4304-a021-71ff68974382"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a5edd0e9-353e-4089-bcbc-d9218926e91f"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24e5fe3a-2481-4c14-85cb-2566c1d518d1}" ma:internalName="TaxCatchAll" ma:showField="CatchAllData" ma:web="a5edd0e9-353e-4089-bcbc-d9218926e9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A5EDD0E9-353E-4089-BCBC-D9218926E91F"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24e5fe3a-2481-4c14-85cb-2566c1d518d1}" ma:internalName="TaxCatchAllLabel" ma:readOnly="true" ma:showField="CatchAllDataLabel" ma:web="a5edd0e9-353e-4089-bcbc-d9218926e9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093D571-876B-405D-9D29-9CB9268274E1"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4A39AD9-F0DF-4C49-B8DC-4830BAFEA464}"/>
</file>

<file path=customXml/itemProps2.xml><?xml version="1.0" encoding="utf-8"?>
<ds:datastoreItem xmlns:ds="http://schemas.openxmlformats.org/officeDocument/2006/customXml" ds:itemID="{4F2BA893-CFF4-4AF1-9D1D-0600F4183E19}"/>
</file>

<file path=customXml/itemProps3.xml><?xml version="1.0" encoding="utf-8"?>
<ds:datastoreItem xmlns:ds="http://schemas.openxmlformats.org/officeDocument/2006/customXml" ds:itemID="{5A747499-D055-4494-BECF-CC0DD689BDE0}"/>
</file>

<file path=customXml/itemProps4.xml><?xml version="1.0" encoding="utf-8"?>
<ds:datastoreItem xmlns:ds="http://schemas.openxmlformats.org/officeDocument/2006/customXml" ds:itemID="{2215E97E-2412-45EA-92D2-B9DF56EDF5F8}"/>
</file>

<file path=docProps/app.xml><?xml version="1.0" encoding="utf-8"?>
<Properties xmlns="http://schemas.openxmlformats.org/officeDocument/2006/extended-properties" xmlns:vt="http://schemas.openxmlformats.org/officeDocument/2006/docPropsVTypes">
  <Template>IR POWERPOINT TEMPLATE</Template>
  <TotalTime>804</TotalTime>
  <Words>1224</Words>
  <Application>Microsoft Office PowerPoint</Application>
  <PresentationFormat>On-screen Show (4:3)</PresentationFormat>
  <Paragraphs>106</Paragraphs>
  <Slides>25</Slides>
  <Notes>2</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IR POWERPOINT TEMPLATE</vt:lpstr>
      <vt:lpstr>Inflation Report November 2017</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5: Prospects for inflation</dc:title>
  <dc:subject>Section 5: Prospects for inflation</dc:subject>
  <dc:creator>Bank of England</dc:creator>
  <cp:keywords/>
  <dc:description/>
  <cp:lastModifiedBy>Cobbin, Jon</cp:lastModifiedBy>
  <cp:revision>157</cp:revision>
  <cp:lastPrinted>2017-05-11T06:28:38Z</cp:lastPrinted>
  <dcterms:created xsi:type="dcterms:W3CDTF">2017-02-01T17:37:54Z</dcterms:created>
  <dcterms:modified xsi:type="dcterms:W3CDTF">2017-11-02T10:14:31Z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15;#Inflation Report|5c80c2f4-886d-4955-b2ec-35ac269431e4</vt:lpwstr>
  </property>
  <property fmtid="{D5CDD505-2E9C-101B-9397-08002B2CF9AE}" pid="4" name="TemplateUrl">
    <vt:lpwstr/>
  </property>
  <property fmtid="{D5CDD505-2E9C-101B-9397-08002B2CF9AE}" pid="5" name="Order">
    <vt:r8>591000</vt:r8>
  </property>
  <property fmtid="{D5CDD505-2E9C-101B-9397-08002B2CF9AE}" pid="6" name="xd_ProgID">
    <vt:lpwstr/>
  </property>
  <property fmtid="{D5CDD505-2E9C-101B-9397-08002B2CF9AE}" pid="7" name="ContentTypeId">
    <vt:lpwstr>0x010100AF4F16183EA9C0468BCF653F37E8E49E</vt:lpwstr>
  </property>
  <property fmtid="{D5CDD505-2E9C-101B-9397-08002B2CF9AE}" pid="8" name="_SourceUrl">
    <vt:lpwstr/>
  </property>
  <property fmtid="{D5CDD505-2E9C-101B-9397-08002B2CF9AE}" pid="9" name="_SharedFileIndex">
    <vt:lpwstr/>
  </property>
</Properties>
</file>