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1"/>
  </p:notesMasterIdLst>
  <p:sldIdLst>
    <p:sldId id="314" r:id="rId6"/>
    <p:sldId id="317" r:id="rId7"/>
    <p:sldId id="318" r:id="rId8"/>
    <p:sldId id="316" r:id="rId9"/>
    <p:sldId id="319" r:id="rId10"/>
    <p:sldId id="320" r:id="rId11"/>
    <p:sldId id="321" r:id="rId12"/>
    <p:sldId id="322" r:id="rId13"/>
    <p:sldId id="323" r:id="rId14"/>
    <p:sldId id="324" r:id="rId15"/>
    <p:sldId id="325" r:id="rId16"/>
    <p:sldId id="309" r:id="rId17"/>
    <p:sldId id="326" r:id="rId18"/>
    <p:sldId id="327" r:id="rId19"/>
    <p:sldId id="328" r:id="rId2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1860" y="-24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01/11/2017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2017</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Output and supply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72002" cy="882143"/>
          </a:xfrm>
        </p:spPr>
        <p:txBody>
          <a:bodyPr/>
          <a:lstStyle/>
          <a:p>
            <a:pPr lvl="1"/>
            <a:r>
              <a:rPr lang="en-GB" b="1" dirty="0"/>
              <a:t>Chart 3.9  </a:t>
            </a:r>
            <a:r>
              <a:rPr lang="en-GB" dirty="0"/>
              <a:t>Productivity growth has been weak</a:t>
            </a:r>
          </a:p>
          <a:p>
            <a:pPr lvl="2"/>
            <a:r>
              <a:rPr lang="en-GB" dirty="0"/>
              <a:t>Contributions to four-quarter whole-economy hourly labour productivity </a:t>
            </a:r>
            <a:r>
              <a:rPr lang="en-GB" dirty="0" smtClean="0"/>
              <a:t>growth</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Output per hour is based on the </a:t>
            </a:r>
            <a:r>
              <a:rPr lang="en-GB" dirty="0" err="1"/>
              <a:t>backcast</a:t>
            </a:r>
            <a:r>
              <a:rPr lang="en-GB" dirty="0"/>
              <a:t> for the final estimate of GDP.  Percentage change on a year earlier.  The diamond shows Bank staff’s projection for 2017 Q3. </a:t>
            </a:r>
          </a:p>
          <a:p>
            <a:r>
              <a:rPr lang="en-GB" dirty="0"/>
              <a:t>(b)	Fixed capital stock, including structure, machinery, vehicles, computers, purchased software, own-account software, mineral exploration, artistic originals and R&amp;D.  </a:t>
            </a:r>
            <a:r>
              <a:rPr lang="en-GB" dirty="0" smtClean="0"/>
              <a:t/>
            </a:r>
            <a:br>
              <a:rPr lang="en-GB" dirty="0" smtClean="0"/>
            </a:br>
            <a:r>
              <a:rPr lang="en-GB" dirty="0" smtClean="0"/>
              <a:t>Calculations </a:t>
            </a:r>
            <a:r>
              <a:rPr lang="en-GB" dirty="0"/>
              <a:t>are based on Oulton, N and Wallis, G (2015), ‘Integrated estimates of capital stocks and services for the United Kingdom:  1950–2013’, </a:t>
            </a:r>
            <a:r>
              <a:rPr lang="en-GB" i="1" dirty="0"/>
              <a:t>Centre for Economic </a:t>
            </a:r>
            <a:r>
              <a:rPr lang="en-GB" i="1" dirty="0" smtClean="0"/>
              <a:t/>
            </a:r>
            <a:br>
              <a:rPr lang="en-GB" i="1" dirty="0" smtClean="0"/>
            </a:br>
            <a:r>
              <a:rPr lang="en-GB" i="1" dirty="0" smtClean="0"/>
              <a:t>Performance </a:t>
            </a:r>
            <a:r>
              <a:rPr lang="en-GB" i="1" dirty="0"/>
              <a:t>Discussion Paper No. 1342</a:t>
            </a:r>
            <a:r>
              <a:rPr lang="en-GB" dirty="0"/>
              <a:t>.  Final observation shows Bank staff’s projection for 2017 Q3.  </a:t>
            </a:r>
          </a:p>
          <a:p>
            <a:r>
              <a:rPr lang="en-GB" dirty="0"/>
              <a:t>(c)	Calculated as a residual. </a:t>
            </a:r>
          </a:p>
        </p:txBody>
      </p:sp>
      <p:pic>
        <p:nvPicPr>
          <p:cNvPr id="10242" name="Picture 2" descr="Q:\Current publications\IR November 2017\Section 3\PNGS\Chart 3.9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7406"/>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518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3.10  </a:t>
            </a:r>
            <a:r>
              <a:rPr lang="en-GB" dirty="0"/>
              <a:t>Productivity has barely risen over the past decade</a:t>
            </a:r>
          </a:p>
          <a:p>
            <a:pPr lvl="2"/>
            <a:r>
              <a:rPr lang="en-GB" dirty="0"/>
              <a:t>Whole-economy hourly labour productivity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Output per hour is based on the </a:t>
            </a:r>
            <a:r>
              <a:rPr lang="en-GB" dirty="0" err="1"/>
              <a:t>backcast</a:t>
            </a:r>
            <a:r>
              <a:rPr lang="en-GB" dirty="0"/>
              <a:t> for the final estimate of GDP. </a:t>
            </a:r>
          </a:p>
        </p:txBody>
      </p:sp>
      <p:pic>
        <p:nvPicPr>
          <p:cNvPr id="11266" name="Picture 2" descr="Q:\Current publications\IR November 2017\Section 3\PNGS\Chart 3.10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2189"/>
            <a:ext cx="5458369"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8087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3.A  </a:t>
            </a:r>
            <a:r>
              <a:rPr lang="en-GB" dirty="0"/>
              <a:t>Employment growth was robust in 2017 H1</a:t>
            </a:r>
          </a:p>
          <a:p>
            <a:pPr lvl="2"/>
            <a:r>
              <a:rPr lang="en-GB" dirty="0"/>
              <a:t>Changes in employment</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(a)	Changes relative to the previous quarter.  Figure for 2017 Q3 is Bank staff’s projection, based on data </a:t>
            </a:r>
            <a:r>
              <a:rPr lang="en-GB" dirty="0" smtClean="0"/>
              <a:t>to </a:t>
            </a:r>
            <a:r>
              <a:rPr lang="en-GB" dirty="0"/>
              <a:t>August.</a:t>
            </a:r>
          </a:p>
          <a:p>
            <a:r>
              <a:rPr lang="en-GB" dirty="0"/>
              <a:t>(b)	Other comprises unpaid family workers and those on government-supported training and employment programmes classified as being in employment</a:t>
            </a:r>
            <a:r>
              <a:rPr lang="en-GB" dirty="0" smtClean="0"/>
              <a:t>.</a:t>
            </a:r>
            <a:endParaRPr lang="en-GB" dirty="0"/>
          </a:p>
        </p:txBody>
      </p:sp>
      <p:pic>
        <p:nvPicPr>
          <p:cNvPr id="12290" name="Picture 2" descr="Q:\Current publications\IR November 2017\Section 3\PNGS\Table 3.A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269" y="1278939"/>
            <a:ext cx="7383463" cy="2486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686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3.B  </a:t>
            </a:r>
            <a:r>
              <a:rPr lang="en-GB" dirty="0"/>
              <a:t>Growth in labour demand remains robust</a:t>
            </a:r>
          </a:p>
          <a:p>
            <a:pPr lvl="2"/>
            <a:r>
              <a:rPr lang="en-GB" dirty="0"/>
              <a:t>Vacancies, redundancies and survey indicators of employment intentions and recruitment </a:t>
            </a:r>
            <a:r>
              <a:rPr lang="en-GB" dirty="0" smtClean="0"/>
              <a:t>difficulties</a:t>
            </a:r>
            <a:endParaRPr lang="en-GB" dirty="0"/>
          </a:p>
        </p:txBody>
      </p:sp>
      <p:sp>
        <p:nvSpPr>
          <p:cNvPr id="5" name="Text Placeholder 4"/>
          <p:cNvSpPr>
            <a:spLocks noGrp="1"/>
          </p:cNvSpPr>
          <p:nvPr>
            <p:ph type="body" sz="quarter" idx="16"/>
          </p:nvPr>
        </p:nvSpPr>
        <p:spPr>
          <a:xfrm>
            <a:off x="6143347" y="1371600"/>
            <a:ext cx="2769833" cy="5486401"/>
          </a:xfrm>
        </p:spPr>
        <p:txBody>
          <a:bodyPr/>
          <a:lstStyle/>
          <a:p>
            <a:pPr marL="0" indent="0"/>
            <a:r>
              <a:rPr lang="en-GB" dirty="0"/>
              <a:t>Sources:  Bank of England, BCC, CBI, CBI/PwC, KPMG/REC/IHS </a:t>
            </a:r>
            <a:r>
              <a:rPr lang="en-GB" dirty="0" err="1"/>
              <a:t>Markit</a:t>
            </a:r>
            <a:r>
              <a:rPr lang="en-GB" dirty="0"/>
              <a:t>, Labour Force Survey (LFS), ONS and </a:t>
            </a:r>
            <a:r>
              <a:rPr lang="en-GB" dirty="0" smtClean="0"/>
              <a:t>Bank </a:t>
            </a:r>
            <a:r>
              <a:rPr lang="en-GB" dirty="0"/>
              <a:t>calculations</a:t>
            </a:r>
            <a:r>
              <a:rPr lang="en-GB" dirty="0" smtClean="0"/>
              <a:t>.</a:t>
            </a:r>
          </a:p>
          <a:p>
            <a:endParaRPr lang="en-GB" dirty="0"/>
          </a:p>
          <a:p>
            <a:r>
              <a:rPr lang="en-GB" dirty="0"/>
              <a:t>(a)	Measures for the Bank’s Agents (manufacturing and services), the BCC (non-services and services) and </a:t>
            </a:r>
            <a:r>
              <a:rPr lang="en-GB" dirty="0" smtClean="0"/>
              <a:t/>
            </a:r>
            <a:br>
              <a:rPr lang="en-GB" dirty="0" smtClean="0"/>
            </a:br>
            <a:r>
              <a:rPr lang="en-GB" dirty="0" smtClean="0"/>
              <a:t>CBI </a:t>
            </a:r>
            <a:r>
              <a:rPr lang="en-GB" dirty="0"/>
              <a:t>(manufacturing, financial services, business/consumer/professional services and, for employment intentions, distributive trades) are weighted together using employee job shares from Workforce Jobs.  </a:t>
            </a:r>
            <a:r>
              <a:rPr lang="en-GB" dirty="0" smtClean="0"/>
              <a:t>The </a:t>
            </a:r>
            <a:r>
              <a:rPr lang="en-GB" dirty="0"/>
              <a:t>REC data cover the whole economy. </a:t>
            </a:r>
          </a:p>
          <a:p>
            <a:r>
              <a:rPr lang="en-GB" dirty="0"/>
              <a:t>(b)	The scores are on a scale of -5 to +5, with positive scores indicating stronger employment intentions over the next six months, and greater recruitment difficulties in the most recent three months relative to normal.  </a:t>
            </a:r>
            <a:r>
              <a:rPr lang="en-GB" dirty="0" smtClean="0"/>
              <a:t/>
            </a:r>
            <a:br>
              <a:rPr lang="en-GB" dirty="0" smtClean="0"/>
            </a:br>
            <a:r>
              <a:rPr lang="en-GB" dirty="0" smtClean="0"/>
              <a:t>Last </a:t>
            </a:r>
            <a:r>
              <a:rPr lang="en-GB" dirty="0"/>
              <a:t>available observation for each quarter.</a:t>
            </a:r>
          </a:p>
          <a:p>
            <a:r>
              <a:rPr lang="en-GB" dirty="0"/>
              <a:t>(c)	Net percentage balance of companies expecting their workforce to increase over the next three months, or percentage of respondents reporting recruitment difficulties over the past three months.  Data are </a:t>
            </a:r>
            <a:r>
              <a:rPr lang="en-GB" dirty="0" smtClean="0"/>
              <a:t>not </a:t>
            </a:r>
            <a:r>
              <a:rPr lang="en-GB" dirty="0"/>
              <a:t>seasonally adjusted.</a:t>
            </a:r>
          </a:p>
          <a:p>
            <a:r>
              <a:rPr lang="en-GB" dirty="0"/>
              <a:t>(d)	Net percentage balance of companies expecting their workforce to increase over the next three months.</a:t>
            </a:r>
          </a:p>
          <a:p>
            <a:r>
              <a:rPr lang="en-GB" dirty="0"/>
              <a:t>(e)	Quarterly average.  Recruitment agencies’ reports on the demand for staff placements compared with the previous month.  A reading above 50 indicates growth on the previous month and below 50 indicates a decrease.</a:t>
            </a:r>
          </a:p>
          <a:p>
            <a:r>
              <a:rPr lang="en-GB" dirty="0"/>
              <a:t>(f)	Vacancies as a percentage of the workforce, calculated using rolling three-month measures.  Excludes vacancies in agriculture, forestry and fishing.  Figure for 2017 Q3 shows vacancies in the three months to September relative to the size of the labour force in the three months to August. </a:t>
            </a:r>
          </a:p>
          <a:p>
            <a:r>
              <a:rPr lang="en-GB" dirty="0"/>
              <a:t>(g)	Redundancies as a percentage of total LFS employees, calculated using rolling three-month measures.  Figure for 2017 Q3 is for the three months to August. </a:t>
            </a:r>
          </a:p>
          <a:p>
            <a:r>
              <a:rPr lang="en-GB" dirty="0"/>
              <a:t>(h)	Net percentage balance of respondents expecting skilled or other labour to limit output/business over the next three months (in the manufacturing sector) or over the next twelve months (in the financial services and business/consumer/professional services sectors).  </a:t>
            </a:r>
          </a:p>
        </p:txBody>
      </p:sp>
      <p:pic>
        <p:nvPicPr>
          <p:cNvPr id="13314" name="Picture 2" descr="Q:\Current publications\IR November 2017\Section 3\PNGS\Table 3.B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076" y="1513642"/>
            <a:ext cx="5496141" cy="4158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422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3.C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sp>
        <p:nvSpPr>
          <p:cNvPr id="5" name="Text Placeholder 4"/>
          <p:cNvSpPr>
            <a:spLocks noGrp="1"/>
          </p:cNvSpPr>
          <p:nvPr>
            <p:ph type="body" sz="quarter" idx="16"/>
          </p:nvPr>
        </p:nvSpPr>
        <p:spPr/>
        <p:txBody>
          <a:bodyPr/>
          <a:lstStyle/>
          <a:p>
            <a:endParaRPr lang="en-GB"/>
          </a:p>
        </p:txBody>
      </p:sp>
      <p:pic>
        <p:nvPicPr>
          <p:cNvPr id="14338" name="Picture 2" descr="Q:\Current publications\IR November 2017\Section 3\PNGS\Table 3.C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981" y="1318332"/>
            <a:ext cx="7412038" cy="4552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700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  </a:t>
            </a:r>
            <a:r>
              <a:rPr lang="en-GB" dirty="0"/>
              <a:t>Output growth has been driven mainly by growth in hours worked rather than productivity</a:t>
            </a:r>
          </a:p>
          <a:p>
            <a:pPr lvl="2"/>
            <a:r>
              <a:rPr lang="en-GB" dirty="0"/>
              <a:t>Decomposition of four-quarter GDP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Diamond and light bars on the right-hand panel chart are Bank staff’s projections for 2017 Q3, based on the </a:t>
            </a:r>
            <a:r>
              <a:rPr lang="en-GB" dirty="0" err="1"/>
              <a:t>backcast</a:t>
            </a:r>
            <a:r>
              <a:rPr lang="en-GB" dirty="0"/>
              <a:t> for the final estimate of GDP and labour market data to August. </a:t>
            </a:r>
          </a:p>
          <a:p>
            <a:r>
              <a:rPr lang="en-GB" dirty="0"/>
              <a:t>(b)	Chained-volume measure, based on the </a:t>
            </a:r>
            <a:r>
              <a:rPr lang="en-GB" dirty="0" err="1"/>
              <a:t>backcast</a:t>
            </a:r>
            <a:r>
              <a:rPr lang="en-GB" dirty="0"/>
              <a:t> for the final estimate of GDP.  Percentage change on a year </a:t>
            </a:r>
            <a:r>
              <a:rPr lang="en-GB" dirty="0" smtClean="0"/>
              <a:t>earlier.</a:t>
            </a:r>
            <a:endParaRPr lang="en-GB" dirty="0"/>
          </a:p>
        </p:txBody>
      </p:sp>
      <p:pic>
        <p:nvPicPr>
          <p:cNvPr id="2050" name="Picture 2" descr="Q:\Current publications\IR November 2017\Section 3\PNGS\Chart 3.1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27" y="1469258"/>
            <a:ext cx="5552248" cy="4519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17853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3.2  </a:t>
            </a:r>
            <a:r>
              <a:rPr lang="en-GB" dirty="0"/>
              <a:t>GDP growth remained modest in Q3</a:t>
            </a:r>
          </a:p>
          <a:p>
            <a:pPr lvl="2"/>
            <a:r>
              <a:rPr lang="en-GB" dirty="0"/>
              <a:t>Output growth and Bank staff’s near-term projection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r>
              <a:rPr lang="en-GB" dirty="0" smtClean="0"/>
              <a:t> </a:t>
            </a:r>
            <a:endParaRPr lang="en-GB" dirty="0"/>
          </a:p>
          <a:p>
            <a:r>
              <a:rPr lang="en-GB" dirty="0"/>
              <a:t>(a)	Chained-volume measures.  GDP is at market prices.</a:t>
            </a:r>
          </a:p>
          <a:p>
            <a:r>
              <a:rPr lang="en-GB" dirty="0"/>
              <a:t>(b)	The latest </a:t>
            </a:r>
            <a:r>
              <a:rPr lang="en-GB" dirty="0" err="1"/>
              <a:t>backcast</a:t>
            </a:r>
            <a:r>
              <a:rPr lang="en-GB" dirty="0"/>
              <a:t>, shown to the left of the vertical line, is a judgement about the path for GDP in the final estimate of the data.  The observation for 2017 Q4, to the right of the vertical line, is consistent with the MPC’s central projection. </a:t>
            </a:r>
          </a:p>
          <a:p>
            <a:r>
              <a:rPr lang="en-GB" dirty="0"/>
              <a:t>(c)	The blue diamond shows Bank staff’s projection for preliminary GDP growth in 2017 Q4.  The bands on either side of the diamonds show uncertainty around the projections based on one root mean squared error of past Bank staff forecasts for quarterly GDP growth made since 2004</a:t>
            </a:r>
            <a:r>
              <a:rPr lang="en-GB" dirty="0" smtClean="0"/>
              <a:t>.</a:t>
            </a:r>
            <a:endParaRPr lang="en-GB" dirty="0"/>
          </a:p>
        </p:txBody>
      </p:sp>
      <p:pic>
        <p:nvPicPr>
          <p:cNvPr id="3074" name="Picture 2" descr="Q:\Current publications\IR November 2017\Section 3\PNGS\Chart 3.2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58536"/>
            <a:ext cx="543154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6378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3.3  </a:t>
            </a:r>
            <a:r>
              <a:rPr lang="en-GB" dirty="0"/>
              <a:t>The slowing in output growth has been mainly due to the service sector</a:t>
            </a:r>
          </a:p>
          <a:p>
            <a:pPr lvl="2"/>
            <a:r>
              <a:rPr lang="en-GB" dirty="0"/>
              <a:t>Contributions to average quarterly GVA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	Chained-volume measures at basic prices.  Figures in parentheses are weights in nominal GDP in 2015.  Components may not sum to the total due to chain-linking.  Note that growth in GVA can differ from growth in GDP, shown in </a:t>
            </a:r>
            <a:r>
              <a:rPr lang="en-GB" b="1" dirty="0"/>
              <a:t>Chart 3.2</a:t>
            </a:r>
            <a:r>
              <a:rPr lang="en-GB" dirty="0"/>
              <a:t>.  The difference between the two results from the basic price adjustment, statistical discrepancy and alignment adjustment. </a:t>
            </a:r>
          </a:p>
          <a:p>
            <a:r>
              <a:rPr lang="en-GB" dirty="0"/>
              <a:t>(b)	Other production includes utilities, extraction and agriculture</a:t>
            </a:r>
            <a:r>
              <a:rPr lang="en-GB" dirty="0" smtClean="0"/>
              <a:t>.</a:t>
            </a:r>
            <a:endParaRPr lang="en-GB" dirty="0"/>
          </a:p>
        </p:txBody>
      </p:sp>
      <p:pic>
        <p:nvPicPr>
          <p:cNvPr id="4098" name="Picture 2" descr="Q:\Current publications\IR November 2017\Section 3\PNGS\Chart 3.3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6" y="1497106"/>
            <a:ext cx="4730666" cy="4433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3.4  </a:t>
            </a:r>
            <a:r>
              <a:rPr lang="en-GB" dirty="0"/>
              <a:t>Growth in total hours worked has been driven by robust employment growth</a:t>
            </a:r>
          </a:p>
          <a:p>
            <a:pPr lvl="2"/>
            <a:r>
              <a:rPr lang="en-GB" dirty="0"/>
              <a:t>Contributions to four-quarter growth in total hours worked</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Labour Force Survey and Bank calculations</a:t>
            </a:r>
            <a:r>
              <a:rPr lang="en-GB" dirty="0" smtClean="0"/>
              <a:t>.</a:t>
            </a:r>
          </a:p>
          <a:p>
            <a:endParaRPr lang="en-GB" dirty="0"/>
          </a:p>
          <a:p>
            <a:r>
              <a:rPr lang="en-GB" dirty="0"/>
              <a:t>(a)	Diamond and light bars are Bank staff’s projections for 2017 Q3, based on data to August. </a:t>
            </a:r>
          </a:p>
        </p:txBody>
      </p:sp>
      <p:pic>
        <p:nvPicPr>
          <p:cNvPr id="5122" name="Picture 2" descr="Q:\Current publications\IR November 2017\Section 3\PNGS\Chart 3.4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24868"/>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53234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3.5  </a:t>
            </a:r>
            <a:r>
              <a:rPr lang="en-GB" dirty="0"/>
              <a:t>The rate at which workers are leaving employment has fallen</a:t>
            </a:r>
          </a:p>
          <a:p>
            <a:pPr lvl="2"/>
            <a:r>
              <a:rPr lang="en-GB" dirty="0"/>
              <a:t>Flows into and out of </a:t>
            </a:r>
            <a:r>
              <a:rPr lang="en-GB" dirty="0" smtClean="0"/>
              <a:t>employment</a:t>
            </a:r>
            <a:endParaRPr lang="en-GB" dirty="0"/>
          </a:p>
        </p:txBody>
      </p:sp>
      <p:sp>
        <p:nvSpPr>
          <p:cNvPr id="5" name="Text Placeholder 4"/>
          <p:cNvSpPr>
            <a:spLocks noGrp="1"/>
          </p:cNvSpPr>
          <p:nvPr>
            <p:ph type="body" sz="quarter" idx="16"/>
          </p:nvPr>
        </p:nvSpPr>
        <p:spPr/>
        <p:txBody>
          <a:bodyPr/>
          <a:lstStyle/>
          <a:p>
            <a:r>
              <a:rPr lang="en-GB" dirty="0"/>
              <a:t>Sources:  Labour Force Survey and Bank calculations</a:t>
            </a:r>
            <a:r>
              <a:rPr lang="en-GB" dirty="0" smtClean="0"/>
              <a:t>.</a:t>
            </a:r>
          </a:p>
          <a:p>
            <a:endParaRPr lang="en-GB" dirty="0"/>
          </a:p>
          <a:p>
            <a:r>
              <a:rPr lang="en-GB" dirty="0"/>
              <a:t>(a)	Number of people who reported having moved to employment from either unemployment or inactivity in the past three months.  Excludes job-to-job moves.  Seasonally adjusted by Bank staff.  Two-quarter moving average.</a:t>
            </a:r>
          </a:p>
          <a:p>
            <a:r>
              <a:rPr lang="en-GB" dirty="0"/>
              <a:t>(b)	Number of people who reported having moved from employment to either unemployment or inactivity in the past three months.  Excludes job-to-job moves.  Seasonally adjusted by Bank staff.  Two-quarter moving average</a:t>
            </a:r>
            <a:r>
              <a:rPr lang="en-GB" dirty="0" smtClean="0"/>
              <a:t>.</a:t>
            </a:r>
            <a:endParaRPr lang="en-GB" dirty="0"/>
          </a:p>
        </p:txBody>
      </p:sp>
      <p:pic>
        <p:nvPicPr>
          <p:cNvPr id="6146" name="Picture 2" descr="Q:\Current publications\IR November 2017\Section 3\PNGS\Chart 3.5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46861"/>
            <a:ext cx="5444958"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651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3.6  </a:t>
            </a:r>
            <a:r>
              <a:rPr lang="en-GB" dirty="0"/>
              <a:t>The unemployment rate has fallen further </a:t>
            </a:r>
          </a:p>
          <a:p>
            <a:pPr lvl="2"/>
            <a:r>
              <a:rPr lang="en-GB" dirty="0"/>
              <a:t>Unemployment rate and Bank staff’s near-term projection</a:t>
            </a:r>
            <a:r>
              <a:rPr lang="en-GB" baseline="30000" dirty="0"/>
              <a:t>(a)</a:t>
            </a:r>
          </a:p>
          <a:p>
            <a:endParaRPr lang="en-GB" dirty="0"/>
          </a:p>
        </p:txBody>
      </p:sp>
      <p:sp>
        <p:nvSpPr>
          <p:cNvPr id="5" name="Text Placeholder 4"/>
          <p:cNvSpPr>
            <a:spLocks noGrp="1"/>
          </p:cNvSpPr>
          <p:nvPr>
            <p:ph type="body" sz="quarter" idx="16"/>
          </p:nvPr>
        </p:nvSpPr>
        <p:spPr/>
        <p:txBody>
          <a:bodyPr/>
          <a:lstStyle/>
          <a:p>
            <a:r>
              <a:rPr lang="en-GB" dirty="0"/>
              <a:t>(a)	The beige diamonds show Bank staff’s central projections for the headline unemployment rate for the three months to June, July, August and September 2017, at the time of the August </a:t>
            </a:r>
            <a:r>
              <a:rPr lang="en-GB" i="1" dirty="0"/>
              <a:t>Report</a:t>
            </a:r>
            <a:r>
              <a:rPr lang="en-GB" dirty="0"/>
              <a:t>.  The red diamonds show the current staff projections for the headline unemployment rate for the three months to September, October, November and December 2017.  The bands on either side of the diamonds show uncertainty around those projections based on one root mean squared error of past Bank staff forecasts for the three-month headline unemployment rate</a:t>
            </a:r>
            <a:r>
              <a:rPr lang="en-GB" dirty="0" smtClean="0"/>
              <a:t>.</a:t>
            </a:r>
            <a:endParaRPr lang="en-GB" dirty="0"/>
          </a:p>
        </p:txBody>
      </p:sp>
      <p:pic>
        <p:nvPicPr>
          <p:cNvPr id="7170" name="Picture 2" descr="Q:\Current publications\IR November 2017\Section 3\PNGS\Chart 3.6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4" y="1167413"/>
            <a:ext cx="543154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420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3.7  </a:t>
            </a:r>
            <a:r>
              <a:rPr lang="en-GB" dirty="0"/>
              <a:t>The participation rate is expected to have fallen back in Q3</a:t>
            </a:r>
          </a:p>
          <a:p>
            <a:pPr lvl="2"/>
            <a:r>
              <a:rPr lang="en-GB" dirty="0"/>
              <a:t>Labour force participation rate</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Labour Force Survey and Bank calculations</a:t>
            </a:r>
            <a:r>
              <a:rPr lang="en-GB" dirty="0" smtClean="0"/>
              <a:t>.</a:t>
            </a:r>
          </a:p>
          <a:p>
            <a:endParaRPr lang="en-GB" dirty="0"/>
          </a:p>
          <a:p>
            <a:r>
              <a:rPr lang="en-GB" dirty="0"/>
              <a:t>(a)	Percentage of 16+ population.  The diamond shows Bank staff’s projection for 2017 Q3, based on data to August</a:t>
            </a:r>
            <a:r>
              <a:rPr lang="en-GB" dirty="0" smtClean="0"/>
              <a:t>.</a:t>
            </a:r>
            <a:endParaRPr lang="en-GB" dirty="0"/>
          </a:p>
        </p:txBody>
      </p:sp>
      <p:pic>
        <p:nvPicPr>
          <p:cNvPr id="8194" name="Picture 2" descr="Q:\Current publications\IR November 2017\Section 3\PNGS\Chart 3.7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53844"/>
            <a:ext cx="5532131"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2071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3.8  </a:t>
            </a:r>
            <a:r>
              <a:rPr lang="en-GB" dirty="0"/>
              <a:t>Net inward migration has fallen</a:t>
            </a:r>
          </a:p>
          <a:p>
            <a:pPr lvl="2"/>
            <a:r>
              <a:rPr lang="en-GB" dirty="0"/>
              <a:t>Net inward migration by nationality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Rolling four-quarter flows.  Data are half-yearly to December 2009 and quarterly thereafter, unless otherwise stated.  Figures by nationality do not sum to the total prior to 2012. </a:t>
            </a:r>
          </a:p>
          <a:p>
            <a:r>
              <a:rPr lang="en-GB" dirty="0"/>
              <a:t>(b)	Data are half-yearly to December 2011 and quarterly thereafter. </a:t>
            </a:r>
          </a:p>
        </p:txBody>
      </p:sp>
      <p:pic>
        <p:nvPicPr>
          <p:cNvPr id="9218" name="Picture 2" descr="Q:\Current publications\IR November 2017\Section 3\PNGS\Chart 3.8 - Nov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7413"/>
            <a:ext cx="5512014"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54000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5A747499-D055-4494-BECF-CC0DD689BDE0}"/>
</file>

<file path=customXml/itemProps4.xml><?xml version="1.0" encoding="utf-8"?>
<ds:datastoreItem xmlns:ds="http://schemas.openxmlformats.org/officeDocument/2006/customXml" ds:itemID="{B7AF5C6B-CC02-4150-81A4-96788685EDE5}"/>
</file>

<file path=docProps/app.xml><?xml version="1.0" encoding="utf-8"?>
<Properties xmlns="http://schemas.openxmlformats.org/officeDocument/2006/extended-properties" xmlns:vt="http://schemas.openxmlformats.org/officeDocument/2006/docPropsVTypes">
  <Template>IR POWERPOINT TEMPLATE</Template>
  <TotalTime>49</TotalTime>
  <Words>356</Words>
  <Application>Microsoft Office PowerPoint</Application>
  <PresentationFormat>On-screen Show (4:3)</PresentationFormat>
  <Paragraphs>76</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IR POWERPOINT TEMPLATE</vt:lpstr>
      <vt:lpstr>Inflation Report November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 Supply and the labour market</dc:title>
  <dc:subject>Section 3: Output and supply</dc:subject>
  <dc:creator>Bank of England</dc:creator>
  <cp:keywords/>
  <dc:description/>
  <cp:lastModifiedBy>Chapman, Wayne</cp:lastModifiedBy>
  <cp:revision>6</cp:revision>
  <cp:lastPrinted>2014-02-11T15:04:13Z</cp:lastPrinted>
  <dcterms:created xsi:type="dcterms:W3CDTF">2017-11-01T10:59:12Z</dcterms:created>
  <dcterms:modified xsi:type="dcterms:W3CDTF">2017-11-01T13:00:50Z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