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6"/>
  </p:notesMasterIdLst>
  <p:sldIdLst>
    <p:sldId id="367" r:id="rId3"/>
    <p:sldId id="370" r:id="rId4"/>
    <p:sldId id="37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85601" autoAdjust="0"/>
  </p:normalViewPr>
  <p:slideViewPr>
    <p:cSldViewPr snapToGrid="0" showGuides="1">
      <p:cViewPr varScale="1">
        <p:scale>
          <a:sx n="57" d="100"/>
          <a:sy n="57" d="100"/>
        </p:scale>
        <p:origin x="96" y="8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294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Bank of England, Bloomberg Finance L.P, Board of Governors of the Federal Reserve System (US), Refinitiv Eikon from London Stock Exchange Group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The gilt yield, US Treasury yield, corporate bond, and equity back data start from 1 January 2000.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The increase in yields on US Treasuries is similar to that applied to all non-UK advanced economy government debt of similar maturity. This chart displays yields on 10-year US Treasury notes for indicative purposes.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SWES Round 1 submissions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The chart shows immediate liquidity demands faced by NBFIs (excluding MMFs) and immediate actions taken in response. </a:t>
            </a: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Actions undertaken for other reasons (including to restore buffers, reduce leverage, or following investment decisions) are not shown.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301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26/06/2024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boxc_chta_a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5.png"/><Relationship Id="rId4" Type="http://schemas.openxmlformats.org/officeDocument/2006/relationships/hyperlink" Target="#boxc_chta_b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#boxc_chtb_a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June 2024</a:t>
            </a:r>
          </a:p>
          <a:p>
            <a:r>
              <a:rPr lang="en-GB" dirty="0"/>
              <a:t> Box C: The system-wide exploratory scenario</a:t>
            </a:r>
          </a:p>
        </p:txBody>
      </p:sp>
    </p:spTree>
    <p:extLst>
      <p:ext uri="{BB962C8B-B14F-4D97-AF65-F5344CB8AC3E}">
        <p14:creationId xmlns:p14="http://schemas.microsoft.com/office/powerpoint/2010/main" val="19787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032" y="556533"/>
            <a:ext cx="11070836" cy="3721768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r>
              <a:rPr lang="en-GB" sz="2400" dirty="0"/>
              <a:t>Chart A: The SWES hypothetical scenario combines shocks to rates and risky asset prices</a:t>
            </a:r>
            <a:br>
              <a:rPr lang="en-GB" sz="2400" dirty="0"/>
            </a:br>
            <a:r>
              <a:rPr lang="en-GB" sz="2000" b="0" dirty="0"/>
              <a:t>Comparison of 10-day moves in selected SWES variables against the largest observed since 2001, and those observed during the dash for cash and LDI episodes </a:t>
            </a:r>
            <a:r>
              <a:rPr lang="en-GB" sz="2000" b="0" baseline="30000" dirty="0"/>
              <a:t>(</a:t>
            </a:r>
            <a:r>
              <a:rPr lang="en-GB" sz="2000" b="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000" b="0" baseline="30000" dirty="0"/>
              <a:t>)</a:t>
            </a:r>
            <a:r>
              <a:rPr lang="en-GB" sz="2000" b="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(b</a:t>
            </a:r>
            <a:r>
              <a:rPr lang="en-GB" sz="2000" b="0" baseline="30000" dirty="0"/>
              <a:t>) </a:t>
            </a:r>
            <a:br>
              <a:rPr lang="en-GB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sz="2400" dirty="0"/>
            </a:br>
            <a:br>
              <a:rPr lang="en-GB" sz="2400" baseline="30000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pic>
        <p:nvPicPr>
          <p:cNvPr id="2" name="Picture 1" descr="A screenshot of a graph&#10;&#10;Description automatically generated">
            <a:extLst>
              <a:ext uri="{FF2B5EF4-FFF2-40B4-BE49-F238E27FC236}">
                <a16:creationId xmlns:a16="http://schemas.microsoft.com/office/drawing/2014/main" id="{5CE50D23-7963-F4DF-55DD-048E5A819E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67" y="2193017"/>
            <a:ext cx="8252888" cy="437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032" y="556533"/>
            <a:ext cx="11070836" cy="3721768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r>
              <a:rPr lang="en-GB" sz="2400" dirty="0"/>
              <a:t>Chart B: NBFIs expected most of their liquidity needs to arise from margin calls, and to meet most of them by pledging assets </a:t>
            </a:r>
            <a:br>
              <a:rPr lang="en-GB" sz="2400" dirty="0"/>
            </a:br>
            <a:r>
              <a:rPr lang="en-GB" sz="2000" b="0" dirty="0"/>
              <a:t>NBFIs’ reported liquidity demand and actions in Round 1 of the SWES </a:t>
            </a:r>
            <a:r>
              <a:rPr lang="en-GB" sz="2000" b="0" baseline="30000" dirty="0"/>
              <a:t>(</a:t>
            </a:r>
            <a:r>
              <a:rPr lang="en-GB" sz="2000" b="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000" b="0" baseline="30000" dirty="0"/>
              <a:t>) </a:t>
            </a:r>
            <a:br>
              <a:rPr lang="en-GB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sz="2400" dirty="0"/>
            </a:br>
            <a:br>
              <a:rPr lang="en-GB" sz="2400" baseline="30000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pic>
        <p:nvPicPr>
          <p:cNvPr id="3" name="Picture 2" descr="A screen shot of a video game&#10;&#10;Description automatically generated">
            <a:extLst>
              <a:ext uri="{FF2B5EF4-FFF2-40B4-BE49-F238E27FC236}">
                <a16:creationId xmlns:a16="http://schemas.microsoft.com/office/drawing/2014/main" id="{7D3B93E6-F5D3-D48E-AB0F-B42F293589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32" y="2113615"/>
            <a:ext cx="11361467" cy="340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64986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1052</TotalTime>
  <Words>274</Words>
  <Application>Microsoft Office PowerPoint</Application>
  <PresentationFormat>Widescreen</PresentationFormat>
  <Paragraphs>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Century Gothic</vt:lpstr>
      <vt:lpstr>Bank LINKS Template</vt:lpstr>
      <vt:lpstr>1_Bank LINKS Template</vt:lpstr>
      <vt:lpstr>PowerPoint Presentation</vt:lpstr>
      <vt:lpstr>Chart A: The SWES hypothetical scenario combines shocks to rates and risky asset prices Comparison of 10-day moves in selected SWES variables against the largest observed since 2001, and those observed during the dash for cash and LDI episodes (a)(b)      </vt:lpstr>
      <vt:lpstr>Chart B: NBFIs expected most of their liquidity needs to arise from margin calls, and to meet most of them by pledging assets  NBFIs’ reported liquidity demand and actions in Round 1 of the SWES (a)       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Faulds, Patsy</cp:lastModifiedBy>
  <cp:revision>257</cp:revision>
  <dcterms:created xsi:type="dcterms:W3CDTF">2019-04-05T13:20:41Z</dcterms:created>
  <dcterms:modified xsi:type="dcterms:W3CDTF">2024-06-26T14:51:54Z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  <property fmtid="{D5CDD505-2E9C-101B-9397-08002B2CF9AE}" pid="7" name="MSIP_Label_7020817f-35a1-46f5-8886-e0d7225f8c08_Enabled">
    <vt:lpwstr>true</vt:lpwstr>
  </property>
  <property fmtid="{D5CDD505-2E9C-101B-9397-08002B2CF9AE}" pid="8" name="MSIP_Label_7020817f-35a1-46f5-8886-e0d7225f8c08_SetDate">
    <vt:lpwstr>2024-06-18T12:35:43Z</vt:lpwstr>
  </property>
  <property fmtid="{D5CDD505-2E9C-101B-9397-08002B2CF9AE}" pid="9" name="MSIP_Label_7020817f-35a1-46f5-8886-e0d7225f8c08_Method">
    <vt:lpwstr>Privileged</vt:lpwstr>
  </property>
  <property fmtid="{D5CDD505-2E9C-101B-9397-08002B2CF9AE}" pid="10" name="MSIP_Label_7020817f-35a1-46f5-8886-e0d7225f8c08_Name">
    <vt:lpwstr>Red_MarketSensitive</vt:lpwstr>
  </property>
  <property fmtid="{D5CDD505-2E9C-101B-9397-08002B2CF9AE}" pid="11" name="MSIP_Label_7020817f-35a1-46f5-8886-e0d7225f8c08_SiteId">
    <vt:lpwstr>4b845bdd-4872-4d8c-8b5e-077db08774cc</vt:lpwstr>
  </property>
  <property fmtid="{D5CDD505-2E9C-101B-9397-08002B2CF9AE}" pid="12" name="MSIP_Label_7020817f-35a1-46f5-8886-e0d7225f8c08_ActionId">
    <vt:lpwstr>d2758ade-7bd9-4e01-bad7-2c2fc0b71394</vt:lpwstr>
  </property>
  <property fmtid="{D5CDD505-2E9C-101B-9397-08002B2CF9AE}" pid="13" name="MSIP_Label_7020817f-35a1-46f5-8886-e0d7225f8c08_ContentBits">
    <vt:lpwstr>5</vt:lpwstr>
  </property>
</Properties>
</file>