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7"/>
  </p:notesMasterIdLst>
  <p:sldIdLst>
    <p:sldId id="367" r:id="rId3"/>
    <p:sldId id="369" r:id="rId4"/>
    <p:sldId id="370" r:id="rId5"/>
    <p:sldId id="371"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43" d="100"/>
          <a:sy n="43" d="100"/>
        </p:scale>
        <p:origin x="66" y="1194"/>
      </p:cViewPr>
      <p:guideLst/>
    </p:cSldViewPr>
  </p:slideViewPr>
  <p:outlineViewPr>
    <p:cViewPr>
      <p:scale>
        <a:sx n="33" d="100"/>
        <a:sy n="33" d="100"/>
      </p:scale>
      <p:origin x="0" y="0"/>
    </p:cViewPr>
  </p:outlineViewPr>
  <p:notesTextViewPr>
    <p:cViewPr>
      <p:scale>
        <a:sx n="3" d="2"/>
        <a:sy n="3" d="2"/>
      </p:scale>
      <p:origin x="0" y="-798"/>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notesMaster" Target="notesMasters/notesMaster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26/06/2024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European Central Bank, Federal Reserve Board, MSCI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Data used are latest available as at 10 June. More recent data are available for the UK than for the US or euro area. </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20309968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 Refinitiv Eikon from LSEG.</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21268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 Refinitiv Eikon from LSEG.</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These data show the Sales Price Indices of residential buildings in 70 large and medium-sized cities.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New homes comprise the majority of residential property sales in China, but this market is subject to tighter restrictions on price adjustments. </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8701536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26/06/2024</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26/06/2024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26/06/2024</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0.xml"/><Relationship Id="rId1" Type="http://schemas.openxmlformats.org/officeDocument/2006/relationships/themeOverride" Target="../theme/themeOverride1.xml"/><Relationship Id="rId5" Type="http://schemas.openxmlformats.org/officeDocument/2006/relationships/image" Target="../media/image15.png"/><Relationship Id="rId4" Type="http://schemas.openxmlformats.org/officeDocument/2006/relationships/hyperlink" Target="#Ch2_1FnA"/></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2.xml"/><Relationship Id="rId1" Type="http://schemas.openxmlformats.org/officeDocument/2006/relationships/themeOverride" Target="../theme/themeOverride2.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2.xml"/><Relationship Id="rId1" Type="http://schemas.openxmlformats.org/officeDocument/2006/relationships/themeOverride" Target="../theme/themeOverride3.xml"/><Relationship Id="rId6" Type="http://schemas.openxmlformats.org/officeDocument/2006/relationships/image" Target="../media/image17.png"/><Relationship Id="rId5" Type="http://schemas.openxmlformats.org/officeDocument/2006/relationships/hyperlink" Target="#Ch2_3FnB"/><Relationship Id="rId4" Type="http://schemas.openxmlformats.org/officeDocument/2006/relationships/hyperlink" Target="#Ch2_3FnA"/></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a:xfrm>
            <a:off x="457200" y="1752600"/>
            <a:ext cx="7108372" cy="5203371"/>
          </a:xfrm>
        </p:spPr>
        <p:txBody>
          <a:bodyPr vert="horz" lIns="0" tIns="0" rIns="457200" bIns="0" rtlCol="0">
            <a:noAutofit/>
          </a:bodyPr>
          <a:lstStyle/>
          <a:p>
            <a:r>
              <a:rPr lang="en-GB" dirty="0"/>
              <a:t>Financial Stability Report June 2024 </a:t>
            </a:r>
          </a:p>
          <a:p>
            <a:r>
              <a:rPr lang="en-GB" sz="3600" dirty="0"/>
              <a:t>Global vulnerabilities </a:t>
            </a:r>
          </a:p>
          <a:p>
            <a:endParaRPr lang="en-GB" dirty="0"/>
          </a:p>
        </p:txBody>
      </p:sp>
    </p:spTree>
    <p:extLst>
      <p:ext uri="{BB962C8B-B14F-4D97-AF65-F5344CB8AC3E}">
        <p14:creationId xmlns:p14="http://schemas.microsoft.com/office/powerpoint/2010/main" val="1978776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49179" y="315693"/>
            <a:ext cx="10586682" cy="1215634"/>
          </a:xfrm>
        </p:spPr>
        <p:txBody>
          <a:bodyPr/>
          <a:lstStyle/>
          <a:p>
            <a:pPr marL="28575" marR="25400" indent="208915">
              <a:spcAft>
                <a:spcPts val="0"/>
              </a:spcAft>
            </a:pPr>
            <a:br>
              <a:rPr lang="en-GB" dirty="0"/>
            </a:br>
            <a:r>
              <a:rPr lang="en-GB" dirty="0"/>
              <a:t>Chart 2.1: CRE prices continue to fall across regions</a:t>
            </a:r>
            <a:r>
              <a:rPr lang="en-GB" b="0" dirty="0"/>
              <a:t>              </a:t>
            </a:r>
            <a:r>
              <a:rPr lang="en-GB" sz="2400" b="0" dirty="0"/>
              <a:t>Indexed CRE prices in the UK, euro area and US </a:t>
            </a:r>
            <a:r>
              <a:rPr lang="en-GB" sz="2400" b="0" baseline="30000" dirty="0"/>
              <a:t>(</a:t>
            </a:r>
            <a:r>
              <a:rPr lang="en-GB" sz="2400" b="0" baseline="30000" dirty="0">
                <a:hlinkClick r:id="rId4" action="ppaction://hlinkfile">
                  <a:extLst>
                    <a:ext uri="{A12FA001-AC4F-418D-AE19-62706E023703}">
                      <ahyp:hlinkClr xmlns:ahyp="http://schemas.microsoft.com/office/drawing/2018/hyperlinkcolor" val="tx"/>
                    </a:ext>
                  </a:extLst>
                </a:hlinkClick>
              </a:rPr>
              <a:t>a</a:t>
            </a:r>
            <a:r>
              <a:rPr lang="en-GB" sz="2400" b="0" baseline="30000" dirty="0"/>
              <a:t>)</a:t>
            </a:r>
            <a:br>
              <a:rPr lang="en-GB" sz="1800" dirty="0">
                <a:solidFill>
                  <a:srgbClr val="FFFFFF"/>
                </a:solidFill>
                <a:effectLst/>
                <a:latin typeface="Arial" panose="020B0604020202020204" pitchFamily="34" charset="0"/>
                <a:ea typeface="Times New Roman" panose="02020603050405020304" pitchFamily="18" charset="0"/>
              </a:rPr>
            </a:br>
            <a:br>
              <a:rPr lang="en-GB" sz="1800" dirty="0">
                <a:solidFill>
                  <a:srgbClr val="FFFFFF"/>
                </a:solidFill>
                <a:effectLst/>
                <a:latin typeface="Arial" panose="020B0604020202020204" pitchFamily="34" charset="0"/>
                <a:ea typeface="Times New Roman" panose="02020603050405020304" pitchFamily="18" charset="0"/>
              </a:rPr>
            </a:br>
            <a:endParaRPr lang="en-GB" dirty="0"/>
          </a:p>
        </p:txBody>
      </p:sp>
      <p:pic>
        <p:nvPicPr>
          <p:cNvPr id="3" name="Picture 2" descr="The chart shows the UK, euro area and US CRE price indices rise slowly to a point in 2022, then all three lines fall sharply. ">
            <a:extLst>
              <a:ext uri="{FF2B5EF4-FFF2-40B4-BE49-F238E27FC236}">
                <a16:creationId xmlns:a16="http://schemas.microsoft.com/office/drawing/2014/main" id="{EF3E7397-1FCA-1701-8B71-69E7484425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2659" y="1531327"/>
            <a:ext cx="10586682" cy="4903340"/>
          </a:xfrm>
          <a:prstGeom prst="rect">
            <a:avLst/>
          </a:prstGeom>
        </p:spPr>
      </p:pic>
    </p:spTree>
    <p:extLst>
      <p:ext uri="{BB962C8B-B14F-4D97-AF65-F5344CB8AC3E}">
        <p14:creationId xmlns:p14="http://schemas.microsoft.com/office/powerpoint/2010/main" val="3963389378"/>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1">
            <a:extLst>
              <a:ext uri="{FF2B5EF4-FFF2-40B4-BE49-F238E27FC236}">
                <a16:creationId xmlns:a16="http://schemas.microsoft.com/office/drawing/2014/main" id="{10ADF933-6EA5-BAE2-80ED-5448C56177FD}"/>
              </a:ext>
            </a:extLst>
          </p:cNvPr>
          <p:cNvSpPr>
            <a:spLocks noGrp="1"/>
          </p:cNvSpPr>
          <p:nvPr>
            <p:ph type="ftr" sz="quarter" idx="11"/>
          </p:nvPr>
        </p:nvSpPr>
        <p:spPr>
          <a:xfrm>
            <a:off x="3051174" y="6381751"/>
            <a:ext cx="6096001" cy="382270"/>
          </a:xfrm>
        </p:spPr>
        <p:txBody>
          <a:bodyPr/>
          <a:lstStyle/>
          <a:p>
            <a:pPr>
              <a:spcAft>
                <a:spcPts val="600"/>
              </a:spcAft>
            </a:pPr>
            <a:r>
              <a:rPr lang="en-GB"/>
              <a:t>Insert document classification (edit via 'Header &amp; Footer')</a:t>
            </a:r>
          </a:p>
        </p:txBody>
      </p:sp>
      <p:sp>
        <p:nvSpPr>
          <p:cNvPr id="2" name="Title 1"/>
          <p:cNvSpPr>
            <a:spLocks noGrp="1"/>
          </p:cNvSpPr>
          <p:nvPr>
            <p:ph type="title"/>
          </p:nvPr>
        </p:nvSpPr>
        <p:spPr>
          <a:xfrm>
            <a:off x="457200" y="392871"/>
            <a:ext cx="11277600" cy="912814"/>
          </a:xfrm>
        </p:spPr>
        <p:txBody>
          <a:bodyPr wrap="square" anchor="ctr">
            <a:normAutofit fontScale="90000"/>
          </a:bodyPr>
          <a:lstStyle/>
          <a:p>
            <a:pPr marL="28575" marR="25400" indent="208915">
              <a:lnSpc>
                <a:spcPct val="90000"/>
              </a:lnSpc>
              <a:spcAft>
                <a:spcPts val="0"/>
              </a:spcAft>
            </a:pPr>
            <a:br>
              <a:rPr lang="en-GB" dirty="0"/>
            </a:br>
            <a:r>
              <a:rPr lang="en-GB" dirty="0"/>
              <a:t>Chart 2.2: Smaller US banks’ deposit levels have returned to levels seen before March 2023</a:t>
            </a:r>
            <a:br>
              <a:rPr lang="en-GB" dirty="0"/>
            </a:br>
            <a:r>
              <a:rPr lang="en-GB" b="0" dirty="0"/>
              <a:t>Deposit levels at US banks, seasonally adjusted</a:t>
            </a:r>
            <a:br>
              <a:rPr lang="en-GB" sz="1500" dirty="0">
                <a:effectLst/>
              </a:rPr>
            </a:br>
            <a:br>
              <a:rPr lang="en-GB" sz="1500" dirty="0"/>
            </a:br>
            <a:endParaRPr lang="en-GB" sz="1500" dirty="0"/>
          </a:p>
        </p:txBody>
      </p:sp>
      <p:pic>
        <p:nvPicPr>
          <p:cNvPr id="5" name="Picture 4" descr="The chart shows a line representing the largest 25 US banks, which steadily falls then levels out around June 2025. Another line shows the total deposits held by all other US banks, which drops sharply in March 2023, but then climbs to a level above those shown before March 2023.">
            <a:extLst>
              <a:ext uri="{FF2B5EF4-FFF2-40B4-BE49-F238E27FC236}">
                <a16:creationId xmlns:a16="http://schemas.microsoft.com/office/drawing/2014/main" id="{0470286C-BE1D-252E-4DAB-9633B395272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330" y="1963175"/>
            <a:ext cx="11182470" cy="4045547"/>
          </a:xfrm>
          <a:prstGeom prst="rect">
            <a:avLst/>
          </a:prstGeom>
        </p:spPr>
      </p:pic>
    </p:spTree>
    <p:extLst>
      <p:ext uri="{BB962C8B-B14F-4D97-AF65-F5344CB8AC3E}">
        <p14:creationId xmlns:p14="http://schemas.microsoft.com/office/powerpoint/2010/main" val="26597377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1">
            <a:extLst>
              <a:ext uri="{FF2B5EF4-FFF2-40B4-BE49-F238E27FC236}">
                <a16:creationId xmlns:a16="http://schemas.microsoft.com/office/drawing/2014/main" id="{10ADF933-6EA5-BAE2-80ED-5448C56177FD}"/>
              </a:ext>
            </a:extLst>
          </p:cNvPr>
          <p:cNvSpPr>
            <a:spLocks noGrp="1"/>
          </p:cNvSpPr>
          <p:nvPr>
            <p:ph type="ftr" sz="quarter" idx="11"/>
          </p:nvPr>
        </p:nvSpPr>
        <p:spPr>
          <a:xfrm>
            <a:off x="3051174" y="6381751"/>
            <a:ext cx="6096001" cy="382270"/>
          </a:xfrm>
        </p:spPr>
        <p:txBody>
          <a:bodyPr/>
          <a:lstStyle/>
          <a:p>
            <a:pPr>
              <a:spcAft>
                <a:spcPts val="600"/>
              </a:spcAft>
            </a:pPr>
            <a:r>
              <a:rPr lang="en-GB"/>
              <a:t>Insert document classification (edit via 'Header &amp; Footer')</a:t>
            </a:r>
          </a:p>
        </p:txBody>
      </p:sp>
      <p:sp>
        <p:nvSpPr>
          <p:cNvPr id="2" name="Title 1"/>
          <p:cNvSpPr>
            <a:spLocks noGrp="1"/>
          </p:cNvSpPr>
          <p:nvPr>
            <p:ph type="title"/>
          </p:nvPr>
        </p:nvSpPr>
        <p:spPr>
          <a:xfrm>
            <a:off x="457200" y="741131"/>
            <a:ext cx="11277600" cy="912814"/>
          </a:xfrm>
        </p:spPr>
        <p:txBody>
          <a:bodyPr wrap="square" anchor="ctr">
            <a:normAutofit fontScale="90000"/>
          </a:bodyPr>
          <a:lstStyle/>
          <a:p>
            <a:pPr marL="28575" marR="25400" indent="208915">
              <a:lnSpc>
                <a:spcPct val="125000"/>
              </a:lnSpc>
              <a:spcAft>
                <a:spcPts val="0"/>
              </a:spcAft>
            </a:pPr>
            <a:br>
              <a:rPr lang="en-GB" sz="2200" dirty="0"/>
            </a:br>
            <a:r>
              <a:rPr lang="en-GB" sz="2200" dirty="0"/>
              <a:t>Chart 2.3: Residential property prices in mainland China have continued to decline over 2024</a:t>
            </a:r>
            <a:br>
              <a:rPr lang="en-GB" sz="2200" dirty="0"/>
            </a:br>
            <a:r>
              <a:rPr lang="en-GB" sz="2200" b="0" dirty="0"/>
              <a:t>Year-on-year, and month-on-month, changes in new (left panel) and existing (right panel) residential property prices in mainland China </a:t>
            </a:r>
            <a:r>
              <a:rPr lang="en-GB" sz="2200" b="0" baseline="30000" dirty="0"/>
              <a:t>(</a:t>
            </a:r>
            <a:r>
              <a:rPr lang="en-GB" sz="2200" b="0" baseline="30000" dirty="0">
                <a:hlinkClick r:id="rId4" action="ppaction://hlinkfile">
                  <a:extLst>
                    <a:ext uri="{A12FA001-AC4F-418D-AE19-62706E023703}">
                      <ahyp:hlinkClr xmlns:ahyp="http://schemas.microsoft.com/office/drawing/2018/hyperlinkcolor" val="tx"/>
                    </a:ext>
                  </a:extLst>
                </a:hlinkClick>
              </a:rPr>
              <a:t>a</a:t>
            </a:r>
            <a:r>
              <a:rPr lang="en-GB" sz="2200" b="0" baseline="30000" dirty="0"/>
              <a:t>)(</a:t>
            </a:r>
            <a:r>
              <a:rPr lang="en-GB" sz="2200" b="0" baseline="30000" dirty="0">
                <a:hlinkClick r:id="rId5" action="ppaction://hlinkfile">
                  <a:extLst>
                    <a:ext uri="{A12FA001-AC4F-418D-AE19-62706E023703}">
                      <ahyp:hlinkClr xmlns:ahyp="http://schemas.microsoft.com/office/drawing/2018/hyperlinkcolor" val="tx"/>
                    </a:ext>
                  </a:extLst>
                </a:hlinkClick>
              </a:rPr>
              <a:t>b</a:t>
            </a:r>
            <a:r>
              <a:rPr lang="en-GB" sz="2200" b="0" baseline="30000" dirty="0"/>
              <a:t>) </a:t>
            </a:r>
            <a:br>
              <a:rPr lang="en-GB" sz="1800" dirty="0">
                <a:solidFill>
                  <a:srgbClr val="FFFFFF"/>
                </a:solidFill>
                <a:effectLst/>
                <a:latin typeface="Arial" panose="020B0604020202020204" pitchFamily="34" charset="0"/>
                <a:ea typeface="Times New Roman" panose="02020603050405020304" pitchFamily="18" charset="0"/>
              </a:rPr>
            </a:br>
            <a:br>
              <a:rPr lang="en-GB" sz="1500" dirty="0">
                <a:effectLst/>
              </a:rPr>
            </a:br>
            <a:br>
              <a:rPr lang="en-GB" sz="1500" dirty="0"/>
            </a:br>
            <a:endParaRPr lang="en-GB" sz="1500" dirty="0"/>
          </a:p>
        </p:txBody>
      </p:sp>
      <p:pic>
        <p:nvPicPr>
          <p:cNvPr id="3" name="Picture 2" descr="The chart shows a panel for new houses and a panel for existing houses. Both panels show a line falling from 2019 to 2024, showing year-on-year changes in property prices. Bars show month-by-month changes, with the most recent month (April 2024) showing a further sharp drop.">
            <a:extLst>
              <a:ext uri="{FF2B5EF4-FFF2-40B4-BE49-F238E27FC236}">
                <a16:creationId xmlns:a16="http://schemas.microsoft.com/office/drawing/2014/main" id="{E61E8908-EEB8-C17F-39ED-F6C9666DC15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20028" y="1899272"/>
            <a:ext cx="8276646" cy="4438013"/>
          </a:xfrm>
          <a:prstGeom prst="rect">
            <a:avLst/>
          </a:prstGeom>
        </p:spPr>
      </p:pic>
    </p:spTree>
    <p:extLst>
      <p:ext uri="{BB962C8B-B14F-4D97-AF65-F5344CB8AC3E}">
        <p14:creationId xmlns:p14="http://schemas.microsoft.com/office/powerpoint/2010/main" val="4282652738"/>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themeOverride>
</file>

<file path=ppt/theme/themeOverride2.xml><?xml version="1.0" encoding="utf-8"?>
<a:themeOverride xmlns:a="http://schemas.openxmlformats.org/drawingml/2006/main">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themeOverride>
</file>

<file path=ppt/theme/themeOverride3.xml><?xml version="1.0" encoding="utf-8"?>
<a:themeOverride xmlns:a="http://schemas.openxmlformats.org/drawingml/2006/main">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themeOverride>
</file>

<file path=docProps/app.xml><?xml version="1.0" encoding="utf-8"?>
<Properties xmlns="http://schemas.openxmlformats.org/officeDocument/2006/extended-properties" xmlns:vt="http://schemas.openxmlformats.org/officeDocument/2006/docPropsVTypes">
  <Template>Bank_Std_Template_01_Bank_Blue</Template>
  <TotalTime>1073</TotalTime>
  <Words>245</Words>
  <Application>Microsoft Office PowerPoint</Application>
  <PresentationFormat>Widescreen</PresentationFormat>
  <Paragraphs>13</Paragraphs>
  <Slides>4</Slides>
  <Notes>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4</vt:i4>
      </vt:variant>
    </vt:vector>
  </HeadingPairs>
  <TitlesOfParts>
    <vt:vector size="9" baseType="lpstr">
      <vt:lpstr>Arial</vt:lpstr>
      <vt:lpstr>Calibri</vt:lpstr>
      <vt:lpstr>Century Gothic</vt:lpstr>
      <vt:lpstr>Bank LINKS Template</vt:lpstr>
      <vt:lpstr>1_Bank LINKS Template</vt:lpstr>
      <vt:lpstr>PowerPoint Presentation</vt:lpstr>
      <vt:lpstr> Chart 2.1: CRE prices continue to fall across regions              Indexed CRE prices in the UK, euro area and US (a)  </vt:lpstr>
      <vt:lpstr> Chart 2.2: Smaller US banks’ deposit levels have returned to levels seen before March 2023 Deposit levels at US banks, seasonally adjusted  </vt:lpstr>
      <vt:lpstr> Chart 2.3: Residential property prices in mainland China have continued to decline over 2024 Year-on-year, and month-on-month, changes in new (left panel) and existing (right panel) residential property prices in mainland China (a)(b)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Horton, Rebecca</cp:lastModifiedBy>
  <cp:revision>255</cp:revision>
  <dcterms:created xsi:type="dcterms:W3CDTF">2019-04-05T13:20:41Z</dcterms:created>
  <dcterms:modified xsi:type="dcterms:W3CDTF">2024-06-26T14:38:41Z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y fmtid="{D5CDD505-2E9C-101B-9397-08002B2CF9AE}" pid="7" name="MSIP_Label_7020817f-35a1-46f5-8886-e0d7225f8c08_Enabled">
    <vt:lpwstr>true</vt:lpwstr>
  </property>
  <property fmtid="{D5CDD505-2E9C-101B-9397-08002B2CF9AE}" pid="8" name="MSIP_Label_7020817f-35a1-46f5-8886-e0d7225f8c08_SetDate">
    <vt:lpwstr>2024-06-18T10:37:18Z</vt:lpwstr>
  </property>
  <property fmtid="{D5CDD505-2E9C-101B-9397-08002B2CF9AE}" pid="9" name="MSIP_Label_7020817f-35a1-46f5-8886-e0d7225f8c08_Method">
    <vt:lpwstr>Privileged</vt:lpwstr>
  </property>
  <property fmtid="{D5CDD505-2E9C-101B-9397-08002B2CF9AE}" pid="10" name="MSIP_Label_7020817f-35a1-46f5-8886-e0d7225f8c08_Name">
    <vt:lpwstr>Red_MarketSensitive</vt:lpwstr>
  </property>
  <property fmtid="{D5CDD505-2E9C-101B-9397-08002B2CF9AE}" pid="11" name="MSIP_Label_7020817f-35a1-46f5-8886-e0d7225f8c08_SiteId">
    <vt:lpwstr>4b845bdd-4872-4d8c-8b5e-077db08774cc</vt:lpwstr>
  </property>
  <property fmtid="{D5CDD505-2E9C-101B-9397-08002B2CF9AE}" pid="12" name="MSIP_Label_7020817f-35a1-46f5-8886-e0d7225f8c08_ActionId">
    <vt:lpwstr>82b7efcd-b3fa-4250-9c3b-afcaf5196d56</vt:lpwstr>
  </property>
  <property fmtid="{D5CDD505-2E9C-101B-9397-08002B2CF9AE}" pid="13" name="MSIP_Label_7020817f-35a1-46f5-8886-e0d7225f8c08_ContentBits">
    <vt:lpwstr>5</vt:lpwstr>
  </property>
</Properties>
</file>