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7"/>
  </p:notesMasterIdLst>
  <p:sldIdLst>
    <p:sldId id="367" r:id="rId3"/>
    <p:sldId id="370" r:id="rId4"/>
    <p:sldId id="371" r:id="rId5"/>
    <p:sldId id="37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57" d="100"/>
          <a:sy n="57" d="100"/>
        </p:scale>
        <p:origin x="96" y="8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858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Refinitiv Eikon from LSEG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Preqin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To calculate the stock of private credit, the average maturity of private credit is assumed to be five years.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(b)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data sample includes around 9,000 UK privately backed corporates with funding from private equity, private credit, and venture capital, with some year-on-year variations in the time series based on company accounts submissions. It does not capture the entire universe of UK PE-backed companies. Certain subsidiaries of consolidated groups may be included in the number for the group and separately.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Refinitiv Eikon from LSEG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Preqin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Moody’s Bureau van Dijk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These lines represent the liability weighted share of UK corporates that simultaneously breach the three thresholds associated with the highest likelihood of firm failure: whether a company’s interest coverage ratio, calculated by dividing its earnings before interest and tax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by its interest expense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is below 2.5; whether its liquidity ratios (current ratio, quick ratio, and cash ratio) are below 1.1; and whether its return on assets is negative.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The data sample includes around 9,000 UK privately backed corporates with funding from private equity, private credit, and venture capital, with some year-on-year variations in the time series based on company accounts submissions. It does not capture the entire universe of UK PE-backed companies. Certain subsidiaries of consolidated groups may be included in the number for the group and separately.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191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Refinitiv Eikon from LSEG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Preqin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 average maturity of private credit is assumed to be five years.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The data sample includes around 9,000 UK privately backed corporates with funding from private equity, private credit, and venture capital, with some year-on-year variations in the time series based on company accounts submissions. It does not capture the entire universe of UK PE-backed companies. Certain subsidiaries of consolidated groups may be included in the number for the group and separately.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41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cht6_1_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5.png"/><Relationship Id="rId4" Type="http://schemas.openxmlformats.org/officeDocument/2006/relationships/hyperlink" Target="#cht6_1_b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cht6_2_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6.png"/><Relationship Id="rId4" Type="http://schemas.openxmlformats.org/officeDocument/2006/relationships/hyperlink" Target="#cht6_2_b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#cht6_3_a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7.png"/><Relationship Id="rId4" Type="http://schemas.openxmlformats.org/officeDocument/2006/relationships/hyperlink" Target="#cht6_3_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June 2024</a:t>
            </a:r>
          </a:p>
          <a:p>
            <a:r>
              <a:rPr lang="en-GB" dirty="0"/>
              <a:t>In focus – Vulnerabilities in private equity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032" y="0"/>
            <a:ext cx="11405936" cy="3721768"/>
          </a:xfrm>
        </p:spPr>
        <p:txBody>
          <a:bodyPr/>
          <a:lstStyle/>
          <a:p>
            <a:r>
              <a:rPr lang="en-GB" dirty="0"/>
              <a:t>Chart 6.1: A large proportion of UK market-based finance debt for PE-backed firms is from riskier sources </a:t>
            </a:r>
            <a:br>
              <a:rPr lang="en-GB" dirty="0"/>
            </a:br>
            <a:r>
              <a:rPr lang="en-GB" sz="2400" b="0" dirty="0"/>
              <a:t>Market-based finance debt by type </a:t>
            </a:r>
            <a:r>
              <a:rPr lang="en-GB" sz="2400" b="0" baseline="30000" dirty="0"/>
              <a:t>(</a:t>
            </a:r>
            <a:r>
              <a:rPr lang="en-GB" sz="24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="0" baseline="30000" dirty="0"/>
              <a:t>) (</a:t>
            </a:r>
            <a:r>
              <a:rPr lang="en-GB" sz="24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b="0" baseline="30000" dirty="0"/>
              <a:t>)</a:t>
            </a: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2400" dirty="0"/>
            </a:br>
            <a:br>
              <a:rPr lang="en-GB" sz="2400" baseline="30000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pic>
        <p:nvPicPr>
          <p:cNvPr id="2" name="Picture 1" descr="A graph showing different colored columns&#10;&#10;Description automatically generated">
            <a:extLst>
              <a:ext uri="{FF2B5EF4-FFF2-40B4-BE49-F238E27FC236}">
                <a16:creationId xmlns:a16="http://schemas.microsoft.com/office/drawing/2014/main" id="{7AAA59BD-765D-2F7E-90A9-1FC1794C7F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425" y="1612209"/>
            <a:ext cx="8435150" cy="488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032" y="180739"/>
            <a:ext cx="11405936" cy="3721768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r>
              <a:rPr lang="en-GB" sz="2400" dirty="0"/>
              <a:t>Chart 6.2: The share of PE-backed firms at higher risk of default is similar to the share of leveraged loan issuers that are vulnerable but higher than proportion of vulnerable high-yield bond issuers </a:t>
            </a:r>
            <a:br>
              <a:rPr lang="en-GB" sz="1800" b="1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000" b="0" dirty="0"/>
              <a:t>Percentage of firms crossing interest coverage ratio, return on assets, and liquidity thresholds (liabilities weighted) </a:t>
            </a:r>
            <a:r>
              <a:rPr lang="en-GB" sz="2000" b="0" baseline="30000" dirty="0"/>
              <a:t>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 (</a:t>
            </a:r>
            <a:r>
              <a:rPr lang="en-GB" sz="20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000" b="0" baseline="30000" dirty="0"/>
              <a:t>)</a:t>
            </a:r>
            <a:br>
              <a:rPr lang="en-GB" sz="2000" dirty="0"/>
            </a:br>
            <a:br>
              <a:rPr lang="en-GB" sz="2000" baseline="30000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pic>
        <p:nvPicPr>
          <p:cNvPr id="3" name="Picture 2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4882E635-97D0-26B5-E1B1-0BFA6383F1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940" y="2525733"/>
            <a:ext cx="9302119" cy="415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83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032" y="-425380"/>
            <a:ext cx="11405936" cy="3721768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r>
              <a:rPr lang="en-GB" sz="2700" dirty="0"/>
              <a:t>Chart 6.3: Almost a quarter of debt in riskier MBF markets maturing over the next five years is related to PE activity </a:t>
            </a:r>
            <a:br>
              <a:rPr lang="en-GB" sz="1800" b="1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000" b="0" dirty="0"/>
              <a:t>Proportion of risky debt (leveraged loans, high-yield bonds, and private credit) maturing in PE-backed firms versus all firms, as a percentage of risky MBF debt </a:t>
            </a:r>
            <a:r>
              <a:rPr lang="en-GB" sz="2000" b="0" baseline="30000" dirty="0"/>
              <a:t>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 (</a:t>
            </a:r>
            <a:r>
              <a:rPr lang="en-GB" sz="20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000" b="0" baseline="30000" dirty="0"/>
              <a:t>)</a:t>
            </a:r>
            <a:br>
              <a:rPr lang="en-GB" sz="2000" b="0" dirty="0"/>
            </a:br>
            <a:br>
              <a:rPr lang="en-GB" dirty="0"/>
            </a:br>
            <a:endParaRPr lang="en-GB" dirty="0"/>
          </a:p>
        </p:txBody>
      </p:sp>
      <p:pic>
        <p:nvPicPr>
          <p:cNvPr id="3" name="Picture 2" descr="A graph with blue and orange bars&#10;&#10;Description automatically generated">
            <a:extLst>
              <a:ext uri="{FF2B5EF4-FFF2-40B4-BE49-F238E27FC236}">
                <a16:creationId xmlns:a16="http://schemas.microsoft.com/office/drawing/2014/main" id="{AD9BC7D5-CCB3-A6DE-F0F3-92C970CC24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39" y="2132003"/>
            <a:ext cx="9677420" cy="446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58412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1054</TotalTime>
  <Words>557</Words>
  <Application>Microsoft Office PowerPoint</Application>
  <PresentationFormat>Widescreen</PresentationFormat>
  <Paragraphs>11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Chart 6.1: A large proportion of UK market-based finance debt for PE-backed firms is from riskier sources  Market-based finance debt by type (a) (b)     </vt:lpstr>
      <vt:lpstr> Chart 6.2: The share of PE-backed firms at higher risk of default is similar to the share of leveraged loan issuers that are vulnerable but higher than proportion of vulnerable high-yield bond issuers  Percentage of firms crossing interest coverage ratio, return on assets, and liquidity thresholds (liabilities weighted) (a) (b)    </vt:lpstr>
      <vt:lpstr> Chart 6.3: Almost a quarter of debt in riskier MBF markets maturing over the next five years is related to PE activity  Proportion of risky debt (leveraged loans, high-yield bonds, and private credit) maturing in PE-backed firms versus all firms, as a percentage of risky MBF debt (a) (b) 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Faulds, Patsy</cp:lastModifiedBy>
  <cp:revision>256</cp:revision>
  <dcterms:created xsi:type="dcterms:W3CDTF">2019-04-05T13:20:41Z</dcterms:created>
  <dcterms:modified xsi:type="dcterms:W3CDTF">2024-06-26T15:03:04Z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2024-06-18T12:35:43Z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d2758ade-7bd9-4e01-bad7-2c2fc0b71394</vt:lpwstr>
  </property>
  <property fmtid="{D5CDD505-2E9C-101B-9397-08002B2CF9AE}" pid="13" name="MSIP_Label_7020817f-35a1-46f5-8886-e0d7225f8c08_ContentBits">
    <vt:lpwstr>5</vt:lpwstr>
  </property>
</Properties>
</file>