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10"/>
  </p:notesMasterIdLst>
  <p:sldIdLst>
    <p:sldId id="367" r:id="rId3"/>
    <p:sldId id="369" r:id="rId4"/>
    <p:sldId id="370" r:id="rId5"/>
    <p:sldId id="371" r:id="rId6"/>
    <p:sldId id="372" r:id="rId7"/>
    <p:sldId id="373" r:id="rId8"/>
    <p:sldId id="37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5601" autoAdjust="0"/>
  </p:normalViewPr>
  <p:slideViewPr>
    <p:cSldViewPr snapToGrid="0" showGuides="1">
      <p:cViewPr varScale="1">
        <p:scale>
          <a:sx n="60" d="100"/>
          <a:sy n="60" d="100"/>
        </p:scale>
        <p:origin x="84" y="83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26/06/2024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bankofengland.co.uk/monetary-policy-report/2024/may-2024"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bankunderground.co.uk/2024/02/21/stressed-or-in-distress-how-best-to-measure-corporate-vulnerability/"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FCA Product Sales Data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projection uses the overnight index swap (OIS) curve as at 10 June 2024 and the latest available data (end-2023) on the stock of outstanding mortgages.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Changes in payments on variable-rate mortgages are calculated using the implied change in the OIS curve, and changes in payment on fixed-rate mortgages are calculated by assuming that mortgagors refinance onto a typical fixed rate implied by the OIS curve at the point that their fixed-rate contract ends.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Mortgages with less than £1,000 outstanding are excluded. These data do not include buy-to-let mortgages or mortgages that are off balance sheet of authorised lenders, such as securitised loans or loan books sold to third parties.</a:t>
            </a: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056168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FCA Product Sales Data,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Calculated as mortgage interest payments plus principal repayments as a proportion of nominal household post-tax income. Household income is defined as disposable (post-tax) income adjusted for changes in pension entitlements, which is adjusted to exclude gross operating surplus and the effects of financial intermediation services indirectly measured, and to add back in interest paid. Mortgage interest payments before 2000 are adjusted to remove the effect of mortgage interest relief at source.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For the illustrative projections to mid-2027, projections for household post‑tax income consistent with the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May 2024 MPR.</a:t>
            </a:r>
            <a:r>
              <a:rPr lang="en-GB" sz="1800" dirty="0">
                <a:effectLst/>
                <a:latin typeface="Arial" panose="020B0604020202020204" pitchFamily="34" charset="0"/>
                <a:ea typeface="Calibri" panose="020F0502020204030204" pitchFamily="34" charset="0"/>
                <a:cs typeface="Calibri" panose="020F0502020204030204" pitchFamily="34" charset="0"/>
              </a:rPr>
              <a:t> Payment increases are projected using market expectations for Bank Rate based on the OIS curve as at 10 June 2024, taking into account the distribution of fixed-deal terms from the FCA Product Sales Data and assuming the aggregate mortgage debt to income ratio remains constant.</a:t>
            </a: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978800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Association of British Insurers, Bank of England, Bayes CRE Lending Report (Bayes Business School (formerly Cass)), Deloitte, Finance &amp; Leasing Association, firm public disclosures, Integer Advisors estimates, LCD an offering of Morningstar London Stock Exchange, LSEG Eikon, ONS, Peer-to-Peer Finance Association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These data are for private non-financial </a:t>
            </a: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corporations</a:t>
            </a:r>
            <a:r>
              <a:rPr lang="en-GB" sz="1800" dirty="0">
                <a:effectLst/>
                <a:latin typeface="Arial" panose="020B0604020202020204" pitchFamily="34" charset="0"/>
                <a:ea typeface="Calibri" panose="020F0502020204030204" pitchFamily="34" charset="0"/>
                <a:cs typeface="Calibri" panose="020F0502020204030204" pitchFamily="34" charset="0"/>
              </a:rPr>
              <a:t> (PNFCs), which exclude public, financial and unincorporated businesses. Earnings are defined as businesses’ aggregate gross operating surplus, adjusting for financial intermediation services indirectly measured.</a:t>
            </a: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304940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Moody’s: Bureau van Dijk, S&amp;P Capital IQ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These data refer to UK PNFCs only.</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projection uses the expected pass-through of higher interest rates to the stock of corporate debt and the increase in Bank Rate over 2023. These assumptions are applied to latest (end-2022) published balance sheet data</a:t>
            </a:r>
            <a:r>
              <a:rPr lang="en-GB" sz="1800" dirty="0">
                <a:effectLst/>
                <a:latin typeface="Arial" panose="020B0604020202020204" pitchFamily="34" charset="0"/>
                <a:ea typeface="Calibri" panose="020F0502020204030204" pitchFamily="34" charset="0"/>
                <a:cs typeface="Arial" panose="020B0604020202020204" pitchFamily="34" charset="0"/>
              </a:rPr>
              <a:t> to produce estimates for end-2023 and end-2025</a:t>
            </a:r>
            <a:r>
              <a:rPr lang="en-GB" sz="1800" dirty="0">
                <a:effectLst/>
                <a:latin typeface="Arial" panose="020B0604020202020204" pitchFamily="34" charset="0"/>
                <a:ea typeface="Calibri" panose="020F0502020204030204" pitchFamily="34" charset="0"/>
                <a:cs typeface="Calibri" panose="020F0502020204030204" pitchFamily="34" charset="0"/>
              </a:rPr>
              <a:t>.</a:t>
            </a: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212510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Moody’s: Bureau van Dijk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orange line represents the debt-weighted share of UK corporates that simultaneously breach the three thresholds associated with the highest likelihood of firm failure: whether a company’s interest coverage ratio, calculated by dividing its earnings before interest and tax, is below 1.5; whether its liquidity ratio (current ratio) is below 1.1; and whether its return on assets is negative.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a:t>
            </a:r>
            <a:r>
              <a:rPr lang="en-GB" sz="1800" dirty="0">
                <a:solidFill>
                  <a:srgbClr val="000000"/>
                </a:solidFill>
                <a:effectLst/>
                <a:highlight>
                  <a:srgbClr val="FFFFFF"/>
                </a:highlight>
                <a:latin typeface="Arial" panose="020B0604020202020204" pitchFamily="34" charset="0"/>
                <a:ea typeface="Calibri" panose="020F0502020204030204" pitchFamily="34" charset="0"/>
                <a:cs typeface="Arial" panose="020B0604020202020204" pitchFamily="34" charset="0"/>
              </a:rPr>
              <a:t>Alternative projections of debt at risk within the aqua swathe capture firms that</a:t>
            </a:r>
            <a:r>
              <a:rPr lang="en-GB" sz="1800" dirty="0">
                <a:effectLst/>
                <a:latin typeface="Arial" panose="020B0604020202020204" pitchFamily="34" charset="0"/>
                <a:ea typeface="Calibri" panose="020F0502020204030204" pitchFamily="34" charset="0"/>
                <a:cs typeface="Calibri" panose="020F0502020204030204" pitchFamily="34" charset="0"/>
              </a:rPr>
              <a:t> breach any three thresholds within six factors (the three set out in (a), as well as turnover growth less than -5%, leverage growth greater than 5% and leverage less than 1) and breach the thresholds with the highest marginal effects. See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Stressed or in distress? How best to measure corporate vulnerability</a:t>
            </a:r>
            <a:r>
              <a:rPr lang="en-GB" sz="1800" dirty="0">
                <a:effectLst/>
                <a:latin typeface="Arial" panose="020B0604020202020204" pitchFamily="34" charset="0"/>
                <a:ea typeface="Calibri" panose="020F0502020204030204" pitchFamily="34" charset="0"/>
                <a:cs typeface="Calibri" panose="020F0502020204030204" pitchFamily="34" charset="0"/>
              </a:rPr>
              <a:t> for further details.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This chart includes available data from end-2023 balance sheets. But not all firms have submitted end-2023 balance sheets, so the partial coverage beyond 2022 is represented in the chart as a dotted line. </a:t>
            </a: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698297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Refinitiv Eikon from LSEG and Bank calculations.</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chart captures</a:t>
            </a:r>
            <a:r>
              <a:rPr lang="en-GB" sz="1800" dirty="0">
                <a:effectLst/>
                <a:latin typeface="Arial" panose="020B0604020202020204" pitchFamily="34" charset="0"/>
                <a:ea typeface="Calibri" panose="020F0502020204030204" pitchFamily="34" charset="0"/>
                <a:cs typeface="Arial" panose="020B0604020202020204" pitchFamily="34" charset="0"/>
              </a:rPr>
              <a:t> market-based finance debt issued in all currencies by UK corporates, both UK issuer with a UK parent and UK issuer with a non-UK parent. Annual estimates.</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31487330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26/06/2024</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26/06/2024</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 Id="rId6" Type="http://schemas.openxmlformats.org/officeDocument/2006/relationships/hyperlink" Target="#chart31c"/><Relationship Id="rId5" Type="http://schemas.openxmlformats.org/officeDocument/2006/relationships/hyperlink" Target="#chart31b"/><Relationship Id="rId4" Type="http://schemas.openxmlformats.org/officeDocument/2006/relationships/hyperlink" Target="#chart31a"/></Relationships>
</file>

<file path=ppt/slides/_rels/slide3.xml.rels><?xml version="1.0" encoding="UTF-8" standalone="yes"?>
<Relationships xmlns="http://schemas.openxmlformats.org/package/2006/relationships"><Relationship Id="rId3" Type="http://schemas.openxmlformats.org/officeDocument/2006/relationships/hyperlink" Target="#chart32a"/><Relationship Id="rId2" Type="http://schemas.openxmlformats.org/officeDocument/2006/relationships/notesSlide" Target="../notesSlides/notesSlide2.xml"/><Relationship Id="rId1" Type="http://schemas.openxmlformats.org/officeDocument/2006/relationships/slideLayout" Target="../slideLayouts/slideLayout30.xml"/><Relationship Id="rId5" Type="http://schemas.openxmlformats.org/officeDocument/2006/relationships/image" Target="../media/image16.png"/><Relationship Id="rId4" Type="http://schemas.openxmlformats.org/officeDocument/2006/relationships/hyperlink" Target="#chart32b"/></Relationships>
</file>

<file path=ppt/slides/_rels/slide4.xml.rels><?xml version="1.0" encoding="UTF-8" standalone="yes"?>
<Relationships xmlns="http://schemas.openxmlformats.org/package/2006/relationships"><Relationship Id="rId3" Type="http://schemas.openxmlformats.org/officeDocument/2006/relationships/hyperlink" Target="#chart33a"/><Relationship Id="rId2" Type="http://schemas.openxmlformats.org/officeDocument/2006/relationships/notesSlide" Target="../notesSlides/notesSlide3.xml"/><Relationship Id="rId1" Type="http://schemas.openxmlformats.org/officeDocument/2006/relationships/slideLayout" Target="../slideLayouts/slideLayout30.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hyperlink" Target="#chart34a"/><Relationship Id="rId2" Type="http://schemas.openxmlformats.org/officeDocument/2006/relationships/notesSlide" Target="../notesSlides/notesSlide4.xml"/><Relationship Id="rId1" Type="http://schemas.openxmlformats.org/officeDocument/2006/relationships/slideLayout" Target="../slideLayouts/slideLayout30.xml"/><Relationship Id="rId5" Type="http://schemas.openxmlformats.org/officeDocument/2006/relationships/image" Target="../media/image18.png"/><Relationship Id="rId4" Type="http://schemas.openxmlformats.org/officeDocument/2006/relationships/hyperlink" Target="#chart34b"/></Relationships>
</file>

<file path=ppt/slides/_rels/slide6.xml.rels><?xml version="1.0" encoding="UTF-8" standalone="yes"?>
<Relationships xmlns="http://schemas.openxmlformats.org/package/2006/relationships"><Relationship Id="rId3" Type="http://schemas.openxmlformats.org/officeDocument/2006/relationships/hyperlink" Target="#chart35a"/><Relationship Id="rId2" Type="http://schemas.openxmlformats.org/officeDocument/2006/relationships/notesSlide" Target="../notesSlides/notesSlide5.xml"/><Relationship Id="rId1" Type="http://schemas.openxmlformats.org/officeDocument/2006/relationships/slideLayout" Target="../slideLayouts/slideLayout30.xml"/><Relationship Id="rId6" Type="http://schemas.openxmlformats.org/officeDocument/2006/relationships/image" Target="../media/image19.png"/><Relationship Id="rId5" Type="http://schemas.openxmlformats.org/officeDocument/2006/relationships/hyperlink" Target="#chart35c"/><Relationship Id="rId4" Type="http://schemas.openxmlformats.org/officeDocument/2006/relationships/hyperlink" Target="#chart35b"/></Relationships>
</file>

<file path=ppt/slides/_rels/slide7.xml.rels><?xml version="1.0" encoding="UTF-8" standalone="yes"?>
<Relationships xmlns="http://schemas.openxmlformats.org/package/2006/relationships"><Relationship Id="rId3" Type="http://schemas.openxmlformats.org/officeDocument/2006/relationships/hyperlink" Target="#chart36a"/><Relationship Id="rId2" Type="http://schemas.openxmlformats.org/officeDocument/2006/relationships/notesSlide" Target="../notesSlides/notesSlide6.xml"/><Relationship Id="rId1" Type="http://schemas.openxmlformats.org/officeDocument/2006/relationships/slideLayout" Target="../slideLayouts/slideLayout30.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dirty="0"/>
              <a:t>Financial Stability Report</a:t>
            </a:r>
            <a:br>
              <a:rPr lang="en-GB" dirty="0"/>
            </a:br>
            <a:r>
              <a:rPr lang="en-GB" dirty="0"/>
              <a:t>June 2024</a:t>
            </a:r>
          </a:p>
          <a:p>
            <a:r>
              <a:rPr lang="en-GB" dirty="0"/>
              <a:t>UK household and corporate vulnerabilities</a:t>
            </a:r>
          </a:p>
          <a:p>
            <a:endParaRPr lang="en-GB" dirty="0"/>
          </a:p>
          <a:p>
            <a:endParaRPr lang="en-GB" dirty="0"/>
          </a:p>
          <a:p>
            <a:endParaRPr lang="en-GB" dirty="0"/>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aph of a graph with numbers and text&#10;&#10;Description automatically generated with medium confidence">
            <a:extLst>
              <a:ext uri="{FF2B5EF4-FFF2-40B4-BE49-F238E27FC236}">
                <a16:creationId xmlns:a16="http://schemas.microsoft.com/office/drawing/2014/main" id="{983F58CE-D1DA-498E-52B7-532E4A9E78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4274" y="2101516"/>
            <a:ext cx="10483452" cy="4074341"/>
          </a:xfrm>
          <a:prstGeom prst="rect">
            <a:avLst/>
          </a:prstGeom>
        </p:spPr>
      </p:pic>
      <p:sp>
        <p:nvSpPr>
          <p:cNvPr id="3" name="Title 3">
            <a:extLst>
              <a:ext uri="{FF2B5EF4-FFF2-40B4-BE49-F238E27FC236}">
                <a16:creationId xmlns:a16="http://schemas.microsoft.com/office/drawing/2014/main" id="{8CE7C74B-7C4C-427C-028E-4E95812D9114}"/>
              </a:ext>
            </a:extLst>
          </p:cNvPr>
          <p:cNvSpPr txBox="1">
            <a:spLocks/>
          </p:cNvSpPr>
          <p:nvPr/>
        </p:nvSpPr>
        <p:spPr>
          <a:xfrm>
            <a:off x="457200" y="1001045"/>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spcAft>
                <a:spcPts val="0"/>
              </a:spcAft>
            </a:pPr>
            <a:br>
              <a:rPr lang="en-GB" dirty="0"/>
            </a:br>
            <a:br>
              <a:rPr lang="en-GB" dirty="0"/>
            </a:br>
            <a:r>
              <a:rPr lang="en-GB" sz="2400" dirty="0"/>
              <a:t>Chart 3.1: Around 30% of mortgagors are likely to see mortgage costs rise by more than £100 a month by end 2026                                                   </a:t>
            </a:r>
            <a:r>
              <a:rPr lang="en-GB" sz="2000" b="0" dirty="0"/>
              <a:t>Number of owner-occupier mortgages by estimated change in monthly mortgage costs, by December 2024 and December 2026 </a:t>
            </a:r>
            <a:r>
              <a:rPr lang="en-GB" sz="2000" b="0" baseline="30000" dirty="0"/>
              <a:t>(</a:t>
            </a:r>
            <a:r>
              <a:rPr lang="en-GB" sz="2000" b="0" baseline="30000" dirty="0">
                <a:hlinkClick r:id="rId4" action="ppaction://hlinkfile">
                  <a:extLst>
                    <a:ext uri="{A12FA001-AC4F-418D-AE19-62706E023703}">
                      <ahyp:hlinkClr xmlns:ahyp="http://schemas.microsoft.com/office/drawing/2018/hyperlinkcolor" val="tx"/>
                    </a:ext>
                  </a:extLst>
                </a:hlinkClick>
              </a:rPr>
              <a:t>a</a:t>
            </a:r>
            <a:r>
              <a:rPr lang="en-GB" sz="2000" b="0" baseline="30000" dirty="0"/>
              <a:t>) (</a:t>
            </a:r>
            <a:r>
              <a:rPr lang="en-GB" sz="2000" b="0" baseline="30000" dirty="0">
                <a:hlinkClick r:id="rId5" action="ppaction://hlinkfile">
                  <a:extLst>
                    <a:ext uri="{A12FA001-AC4F-418D-AE19-62706E023703}">
                      <ahyp:hlinkClr xmlns:ahyp="http://schemas.microsoft.com/office/drawing/2018/hyperlinkcolor" val="tx"/>
                    </a:ext>
                  </a:extLst>
                </a:hlinkClick>
              </a:rPr>
              <a:t>b</a:t>
            </a:r>
            <a:r>
              <a:rPr lang="en-GB" sz="2000" b="0" baseline="30000" dirty="0"/>
              <a:t>) (</a:t>
            </a:r>
            <a:r>
              <a:rPr lang="en-GB" sz="2000" b="0" baseline="30000" dirty="0">
                <a:hlinkClick r:id="rId6" action="ppaction://hlinkfile">
                  <a:extLst>
                    <a:ext uri="{A12FA001-AC4F-418D-AE19-62706E023703}">
                      <ahyp:hlinkClr xmlns:ahyp="http://schemas.microsoft.com/office/drawing/2018/hyperlinkcolor" val="tx"/>
                    </a:ext>
                  </a:extLst>
                </a:hlinkClick>
              </a:rPr>
              <a:t>c</a:t>
            </a:r>
            <a:r>
              <a:rPr lang="en-GB" sz="2000" b="0" baseline="30000" dirty="0"/>
              <a:t>)</a:t>
            </a:r>
          </a:p>
          <a:p>
            <a:pPr marL="28575" marR="25400" indent="208915">
              <a:lnSpc>
                <a:spcPct val="125000"/>
              </a:lnSpc>
            </a:pPr>
            <a:br>
              <a:rPr lang="en-GB" sz="2400" dirty="0"/>
            </a:b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spTree>
    <p:extLst>
      <p:ext uri="{BB962C8B-B14F-4D97-AF65-F5344CB8AC3E}">
        <p14:creationId xmlns:p14="http://schemas.microsoft.com/office/powerpoint/2010/main" val="4219339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57200" y="1049171"/>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spcAft>
                <a:spcPts val="0"/>
              </a:spcAft>
            </a:pPr>
            <a:br>
              <a:rPr lang="en-GB" dirty="0"/>
            </a:br>
            <a:br>
              <a:rPr lang="en-GB" dirty="0"/>
            </a:br>
            <a:r>
              <a:rPr lang="en-GB" sz="2400" dirty="0"/>
              <a:t>Chart 3.2: The aggregate debt-servicing burden for mortgagors is expected to increase by less than at the time of the December FSR and remain below past peaks                                                                                                      </a:t>
            </a:r>
            <a:r>
              <a:rPr lang="en-GB" sz="2000" b="0" dirty="0"/>
              <a:t>Aggregate household mortgage debt-servicing ratio (DSR) and staff projections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 (</a:t>
            </a:r>
            <a:r>
              <a:rPr lang="en-GB" sz="2000" b="0" baseline="30000" dirty="0">
                <a:hlinkClick r:id="rId4" action="ppaction://hlinkfile">
                  <a:extLst>
                    <a:ext uri="{A12FA001-AC4F-418D-AE19-62706E023703}">
                      <ahyp:hlinkClr xmlns:ahyp="http://schemas.microsoft.com/office/drawing/2018/hyperlinkcolor" val="tx"/>
                    </a:ext>
                  </a:extLst>
                </a:hlinkClick>
              </a:rPr>
              <a:t>b</a:t>
            </a:r>
            <a:r>
              <a:rPr lang="en-GB" sz="2000" b="0" baseline="30000" dirty="0"/>
              <a:t>) </a:t>
            </a:r>
          </a:p>
          <a:p>
            <a:pPr marL="28575" marR="25400" indent="208915">
              <a:lnSpc>
                <a:spcPct val="125000"/>
              </a:lnSpc>
              <a:spcAft>
                <a:spcPts val="0"/>
              </a:spcAft>
            </a:pPr>
            <a:endParaRPr lang="en-GB" sz="2400" dirty="0"/>
          </a:p>
          <a:p>
            <a:pPr marL="28575" marR="25400" indent="208915">
              <a:lnSpc>
                <a:spcPct val="125000"/>
              </a:lnSpc>
              <a:spcAft>
                <a:spcPts val="0"/>
              </a:spcAft>
            </a:pP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4" name="Picture 3" descr="A graph with blue lines and white text&#10;&#10;Description automatically generated">
            <a:extLst>
              <a:ext uri="{FF2B5EF4-FFF2-40B4-BE49-F238E27FC236}">
                <a16:creationId xmlns:a16="http://schemas.microsoft.com/office/drawing/2014/main" id="{5D6A62BE-E3F2-9A94-52B7-4B70110282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381" y="2367149"/>
            <a:ext cx="10809238" cy="3953441"/>
          </a:xfrm>
          <a:prstGeom prst="rect">
            <a:avLst/>
          </a:prstGeom>
        </p:spPr>
      </p:pic>
    </p:spTree>
    <p:extLst>
      <p:ext uri="{BB962C8B-B14F-4D97-AF65-F5344CB8AC3E}">
        <p14:creationId xmlns:p14="http://schemas.microsoft.com/office/powerpoint/2010/main" val="1041129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57200" y="1049171"/>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spcAft>
                <a:spcPts val="0"/>
              </a:spcAft>
            </a:pPr>
            <a:br>
              <a:rPr lang="en-GB" dirty="0"/>
            </a:br>
            <a:br>
              <a:rPr lang="en-GB" dirty="0"/>
            </a:br>
            <a:r>
              <a:rPr lang="en-GB" sz="2400" dirty="0"/>
              <a:t>Chart 3.3: The aggregate net corporate debt to earnings ratio has continued to fall                                                                                                               </a:t>
            </a:r>
            <a:r>
              <a:rPr lang="en-GB" sz="2000" b="0" dirty="0"/>
              <a:t>Aggregate debt of UK corporates split into bank and market-based debt (left axis). Aggregate net debt to earnings ratio of UK corporates (right axis)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a:t>
            </a:r>
          </a:p>
          <a:p>
            <a:pPr marL="28575" marR="25400" indent="208915">
              <a:lnSpc>
                <a:spcPct val="125000"/>
              </a:lnSpc>
              <a:spcAft>
                <a:spcPts val="0"/>
              </a:spcAft>
            </a:pPr>
            <a:endParaRPr lang="en-GB" sz="2400" dirty="0"/>
          </a:p>
          <a:p>
            <a:pPr marL="28575" marR="25400" indent="208915">
              <a:lnSpc>
                <a:spcPct val="125000"/>
              </a:lnSpc>
              <a:spcAft>
                <a:spcPts val="0"/>
              </a:spcAft>
            </a:pP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4" name="Picture 3" descr="A graph with lines and text&#10;&#10;Description automatically generated">
            <a:extLst>
              <a:ext uri="{FF2B5EF4-FFF2-40B4-BE49-F238E27FC236}">
                <a16:creationId xmlns:a16="http://schemas.microsoft.com/office/drawing/2014/main" id="{89D0E643-2DFF-8F03-7C72-F31165EE77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83253" y="2266590"/>
            <a:ext cx="8825494" cy="4297969"/>
          </a:xfrm>
          <a:prstGeom prst="rect">
            <a:avLst/>
          </a:prstGeom>
        </p:spPr>
      </p:pic>
    </p:spTree>
    <p:extLst>
      <p:ext uri="{BB962C8B-B14F-4D97-AF65-F5344CB8AC3E}">
        <p14:creationId xmlns:p14="http://schemas.microsoft.com/office/powerpoint/2010/main" val="4138572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57199" y="794084"/>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spcAft>
                <a:spcPts val="0"/>
              </a:spcAft>
            </a:pPr>
            <a:br>
              <a:rPr lang="en-GB" dirty="0"/>
            </a:br>
            <a:br>
              <a:rPr lang="en-GB" dirty="0"/>
            </a:br>
            <a:r>
              <a:rPr lang="en-GB" sz="2400" dirty="0"/>
              <a:t>Chart 3.4: The debt-weighted share of vulnerable UK companies is projected to remain below past peaks                                                         </a:t>
            </a:r>
            <a:r>
              <a:rPr lang="en-GB" sz="2000" b="0" dirty="0"/>
              <a:t>Debt-weighted share of UK corporates with ICRs below 2.5 versus GFC peak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 (</a:t>
            </a:r>
            <a:r>
              <a:rPr lang="en-GB" sz="2000" b="0" baseline="30000" dirty="0">
                <a:hlinkClick r:id="rId4" action="ppaction://hlinkfile">
                  <a:extLst>
                    <a:ext uri="{A12FA001-AC4F-418D-AE19-62706E023703}">
                      <ahyp:hlinkClr xmlns:ahyp="http://schemas.microsoft.com/office/drawing/2018/hyperlinkcolor" val="tx"/>
                    </a:ext>
                  </a:extLst>
                </a:hlinkClick>
              </a:rPr>
              <a:t>b</a:t>
            </a:r>
            <a:r>
              <a:rPr lang="en-GB" sz="2000" b="0" baseline="30000" dirty="0"/>
              <a:t>) </a:t>
            </a:r>
          </a:p>
          <a:p>
            <a:pPr marL="28575" marR="25400" indent="208915">
              <a:lnSpc>
                <a:spcPct val="125000"/>
              </a:lnSpc>
              <a:spcAft>
                <a:spcPts val="0"/>
              </a:spcAft>
            </a:pPr>
            <a:endParaRPr lang="en-GB" sz="2400" dirty="0"/>
          </a:p>
          <a:p>
            <a:pPr marL="28575" marR="25400" indent="208915">
              <a:lnSpc>
                <a:spcPct val="125000"/>
              </a:lnSpc>
              <a:spcAft>
                <a:spcPts val="0"/>
              </a:spcAft>
            </a:pP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2" name="Picture 1" descr="A graph with blue lines and orange text&#10;&#10;Description automatically generated">
            <a:extLst>
              <a:ext uri="{FF2B5EF4-FFF2-40B4-BE49-F238E27FC236}">
                <a16:creationId xmlns:a16="http://schemas.microsoft.com/office/drawing/2014/main" id="{AB57DABD-F0CF-0987-ED36-5FAB089AFDC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9681" y="1897818"/>
            <a:ext cx="11012636" cy="4032553"/>
          </a:xfrm>
          <a:prstGeom prst="rect">
            <a:avLst/>
          </a:prstGeom>
        </p:spPr>
      </p:pic>
    </p:spTree>
    <p:extLst>
      <p:ext uri="{BB962C8B-B14F-4D97-AF65-F5344CB8AC3E}">
        <p14:creationId xmlns:p14="http://schemas.microsoft.com/office/powerpoint/2010/main" val="743372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57199" y="745958"/>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spcAft>
                <a:spcPts val="0"/>
              </a:spcAft>
            </a:pPr>
            <a:br>
              <a:rPr lang="en-GB" dirty="0"/>
            </a:br>
            <a:br>
              <a:rPr lang="en-GB" dirty="0"/>
            </a:br>
            <a:r>
              <a:rPr lang="en-GB" sz="2400" dirty="0"/>
              <a:t>Chart 3.5: The share of UK corporate debt at risk remains well below past peaks                                                                                                                           </a:t>
            </a:r>
            <a:r>
              <a:rPr lang="en-GB" sz="2000" b="0" dirty="0"/>
              <a:t>Debt-weighted share of UK corporates at higher risk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 (</a:t>
            </a:r>
            <a:r>
              <a:rPr lang="en-GB" sz="2000" b="0" baseline="30000" dirty="0">
                <a:hlinkClick r:id="rId4" action="ppaction://hlinkfile">
                  <a:extLst>
                    <a:ext uri="{A12FA001-AC4F-418D-AE19-62706E023703}">
                      <ahyp:hlinkClr xmlns:ahyp="http://schemas.microsoft.com/office/drawing/2018/hyperlinkcolor" val="tx"/>
                    </a:ext>
                  </a:extLst>
                </a:hlinkClick>
              </a:rPr>
              <a:t>b</a:t>
            </a:r>
            <a:r>
              <a:rPr lang="en-GB" sz="2000" b="0" baseline="30000" dirty="0"/>
              <a:t>) (</a:t>
            </a:r>
            <a:r>
              <a:rPr lang="en-GB" sz="2000" b="0" baseline="30000" dirty="0">
                <a:hlinkClick r:id="rId5" action="ppaction://hlinkfile">
                  <a:extLst>
                    <a:ext uri="{A12FA001-AC4F-418D-AE19-62706E023703}">
                      <ahyp:hlinkClr xmlns:ahyp="http://schemas.microsoft.com/office/drawing/2018/hyperlinkcolor" val="tx"/>
                    </a:ext>
                  </a:extLst>
                </a:hlinkClick>
              </a:rPr>
              <a:t>c</a:t>
            </a:r>
            <a:r>
              <a:rPr lang="en-GB" sz="2000" b="0" baseline="30000" dirty="0"/>
              <a:t>)</a:t>
            </a:r>
          </a:p>
          <a:p>
            <a:pPr marL="28575" marR="25400" indent="208915">
              <a:lnSpc>
                <a:spcPct val="125000"/>
              </a:lnSpc>
              <a:spcAft>
                <a:spcPts val="0"/>
              </a:spcAft>
            </a:pPr>
            <a:endParaRPr lang="en-GB" sz="2400" dirty="0"/>
          </a:p>
          <a:p>
            <a:pPr marL="28575" marR="25400" indent="208915">
              <a:lnSpc>
                <a:spcPct val="125000"/>
              </a:lnSpc>
              <a:spcAft>
                <a:spcPts val="0"/>
              </a:spcAft>
            </a:pP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4" name="Picture 3" descr="A graph with blue and orange lines&#10;&#10;Description automatically generated">
            <a:extLst>
              <a:ext uri="{FF2B5EF4-FFF2-40B4-BE49-F238E27FC236}">
                <a16:creationId xmlns:a16="http://schemas.microsoft.com/office/drawing/2014/main" id="{72727A7A-E93C-3D58-68E3-25A1AC1C5C8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0980" y="1837438"/>
            <a:ext cx="10693231" cy="4274604"/>
          </a:xfrm>
          <a:prstGeom prst="rect">
            <a:avLst/>
          </a:prstGeom>
        </p:spPr>
      </p:pic>
    </p:spTree>
    <p:extLst>
      <p:ext uri="{BB962C8B-B14F-4D97-AF65-F5344CB8AC3E}">
        <p14:creationId xmlns:p14="http://schemas.microsoft.com/office/powerpoint/2010/main" val="1520222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57199" y="745958"/>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spcAft>
                <a:spcPts val="0"/>
              </a:spcAft>
            </a:pPr>
            <a:br>
              <a:rPr lang="en-GB" dirty="0"/>
            </a:br>
            <a:br>
              <a:rPr lang="en-GB" dirty="0"/>
            </a:br>
            <a:r>
              <a:rPr lang="en-GB" sz="2400" dirty="0"/>
              <a:t>Chart 3.6: A large proportion of higher-risk fixed-term market-based debt used by UK firms is due to be refinanced in the coming years                         </a:t>
            </a:r>
            <a:r>
              <a:rPr lang="en-GB" sz="2000" b="0" dirty="0"/>
              <a:t>Cumulative share of debt maturing by type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a:t>
            </a:r>
          </a:p>
          <a:p>
            <a:pPr marL="28575" marR="25400" indent="208915">
              <a:lnSpc>
                <a:spcPct val="125000"/>
              </a:lnSpc>
              <a:spcAft>
                <a:spcPts val="0"/>
              </a:spcAft>
            </a:pPr>
            <a:endParaRPr lang="en-GB" sz="2400" dirty="0"/>
          </a:p>
          <a:p>
            <a:pPr marL="28575" marR="25400" indent="208915">
              <a:lnSpc>
                <a:spcPct val="125000"/>
              </a:lnSpc>
              <a:spcAft>
                <a:spcPts val="0"/>
              </a:spcAft>
            </a:pP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2" name="Picture 1" descr="A graph of a graph showing the value of a stock market&#10;&#10;Description automatically generated with medium confidence">
            <a:extLst>
              <a:ext uri="{FF2B5EF4-FFF2-40B4-BE49-F238E27FC236}">
                <a16:creationId xmlns:a16="http://schemas.microsoft.com/office/drawing/2014/main" id="{637CDE89-4AB8-4288-4868-F819C987B31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9038" y="1658772"/>
            <a:ext cx="10232224" cy="4453270"/>
          </a:xfrm>
          <a:prstGeom prst="rect">
            <a:avLst/>
          </a:prstGeom>
        </p:spPr>
      </p:pic>
    </p:spTree>
    <p:extLst>
      <p:ext uri="{BB962C8B-B14F-4D97-AF65-F5344CB8AC3E}">
        <p14:creationId xmlns:p14="http://schemas.microsoft.com/office/powerpoint/2010/main" val="1998672400"/>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1078</TotalTime>
  <Words>1045</Words>
  <Application>Microsoft Office PowerPoint</Application>
  <PresentationFormat>Widescreen</PresentationFormat>
  <Paragraphs>33</Paragraphs>
  <Slides>7</Slides>
  <Notes>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vt:i4>
      </vt:variant>
    </vt:vector>
  </HeadingPairs>
  <TitlesOfParts>
    <vt:vector size="12" baseType="lpstr">
      <vt:lpstr>Arial</vt:lpstr>
      <vt:lpstr>Calibri</vt:lpstr>
      <vt:lpstr>Century Gothic</vt:lpstr>
      <vt:lpstr>Bank LINKS Template</vt:lpstr>
      <vt:lpstr>1_Bank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Horton, Rebecca</cp:lastModifiedBy>
  <cp:revision>254</cp:revision>
  <dcterms:created xsi:type="dcterms:W3CDTF">2019-04-05T13:20:41Z</dcterms:created>
  <dcterms:modified xsi:type="dcterms:W3CDTF">2024-06-26T14:14:37Z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y fmtid="{D5CDD505-2E9C-101B-9397-08002B2CF9AE}" pid="7" name="MSIP_Label_7020817f-35a1-46f5-8886-e0d7225f8c08_Enabled">
    <vt:lpwstr>true</vt:lpwstr>
  </property>
  <property fmtid="{D5CDD505-2E9C-101B-9397-08002B2CF9AE}" pid="8" name="MSIP_Label_7020817f-35a1-46f5-8886-e0d7225f8c08_SetDate">
    <vt:lpwstr>2024-06-18T10:38:22Z</vt:lpwstr>
  </property>
  <property fmtid="{D5CDD505-2E9C-101B-9397-08002B2CF9AE}" pid="9" name="MSIP_Label_7020817f-35a1-46f5-8886-e0d7225f8c08_Method">
    <vt:lpwstr>Privileged</vt:lpwstr>
  </property>
  <property fmtid="{D5CDD505-2E9C-101B-9397-08002B2CF9AE}" pid="10" name="MSIP_Label_7020817f-35a1-46f5-8886-e0d7225f8c08_Name">
    <vt:lpwstr>Red_MarketSensitive</vt:lpwstr>
  </property>
  <property fmtid="{D5CDD505-2E9C-101B-9397-08002B2CF9AE}" pid="11" name="MSIP_Label_7020817f-35a1-46f5-8886-e0d7225f8c08_SiteId">
    <vt:lpwstr>4b845bdd-4872-4d8c-8b5e-077db08774cc</vt:lpwstr>
  </property>
  <property fmtid="{D5CDD505-2E9C-101B-9397-08002B2CF9AE}" pid="12" name="MSIP_Label_7020817f-35a1-46f5-8886-e0d7225f8c08_ActionId">
    <vt:lpwstr>674f1a93-9d75-402e-8576-2c7c06e122d7</vt:lpwstr>
  </property>
  <property fmtid="{D5CDD505-2E9C-101B-9397-08002B2CF9AE}" pid="13" name="MSIP_Label_7020817f-35a1-46f5-8886-e0d7225f8c08_ContentBits">
    <vt:lpwstr>5</vt:lpwstr>
  </property>
</Properties>
</file>