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2"/>
  </p:notesMasterIdLst>
  <p:sldIdLst>
    <p:sldId id="367" r:id="rId3"/>
    <p:sldId id="370" r:id="rId4"/>
    <p:sldId id="371" r:id="rId5"/>
    <p:sldId id="376" r:id="rId6"/>
    <p:sldId id="374" r:id="rId7"/>
    <p:sldId id="380" r:id="rId8"/>
    <p:sldId id="381" r:id="rId9"/>
    <p:sldId id="377" r:id="rId10"/>
    <p:sldId id="3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95" d="100"/>
          <a:sy n="95" d="100"/>
        </p:scale>
        <p:origin x="1164" y="7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26/06/2024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published accounts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Loan margin is calculated as net interest income divided by total lending. Loan margins in this chart are calculated across all currencies. Net interest income is interest income minus interest expense.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Figures between 2000 and 2019 exclude Virgin Money UK, and figures before 2006 exclude Standard Chartered.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Consensus estimates are scaled based on analysts’ expectations of loan margins for Barclays, HSBC, Lloyds Banking Group, NatWest Group, Standard Chartered and Virgin Money UK. Purple diamonds are the forecasts for 2024, 2025 and 2026.</a:t>
            </a:r>
          </a:p>
        </p:txBody>
      </p:sp>
      <p:sp>
        <p:nvSpPr>
          <p:cNvPr id="4" name="Slide Number Placeholder 3"/>
          <p:cNvSpPr>
            <a:spLocks noGrp="1"/>
          </p:cNvSpPr>
          <p:nvPr>
            <p:ph type="sldNum" sz="quarter" idx="5"/>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427815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SMEs are defined as businesses with annual debit account turnover on the main business account up to £25 million. Large businesses are those with annual debit account turnover on the main business account of over £25 million.</a:t>
            </a:r>
          </a:p>
        </p:txBody>
      </p:sp>
      <p:sp>
        <p:nvSpPr>
          <p:cNvPr id="4" name="Slide Number Placeholder 3"/>
          <p:cNvSpPr>
            <a:spLocks noGrp="1"/>
          </p:cNvSpPr>
          <p:nvPr>
            <p:ph type="sldNum" sz="quarter" idx="5"/>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4047362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044448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UK series is a weighted average (by book value) of Barclays, Lloyds Banking Group, HSBC, NatWest Group and (from 2016) Standard Chartered.</a:t>
            </a:r>
          </a:p>
        </p:txBody>
      </p:sp>
      <p:sp>
        <p:nvSpPr>
          <p:cNvPr id="4" name="Slide Number Placeholder 3"/>
          <p:cNvSpPr>
            <a:spLocks noGrp="1"/>
          </p:cNvSpPr>
          <p:nvPr>
            <p:ph type="sldNum" sz="quarter" idx="5"/>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512409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analysis covers the largest five UK and largest five US banks. The discount for other sectors is for the FTSE 350 (excluding banks) relative to the US S&amp;P 500 (excluding banks and information technology). The impact of the information technology sector on the S&amp;P 500 has been stripped out, given its significantly larger impact on the US index than the UK.</a:t>
            </a:r>
          </a:p>
        </p:txBody>
      </p:sp>
      <p:sp>
        <p:nvSpPr>
          <p:cNvPr id="4" name="Slide Number Placeholder 3"/>
          <p:cNvSpPr>
            <a:spLocks noGrp="1"/>
          </p:cNvSpPr>
          <p:nvPr>
            <p:ph type="sldNum" sz="quarter" idx="5"/>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2385270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Bloomberg Finance L.P., LSEG Eikon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Expected </a:t>
            </a:r>
            <a:r>
              <a:rPr lang="en-GB" sz="1800" dirty="0" err="1">
                <a:effectLst/>
                <a:latin typeface="Arial" panose="020B0604020202020204" pitchFamily="34" charset="0"/>
                <a:ea typeface="Calibri" panose="020F0502020204030204" pitchFamily="34" charset="0"/>
                <a:cs typeface="Calibri" panose="020F0502020204030204" pitchFamily="34" charset="0"/>
              </a:rPr>
              <a:t>RoTE</a:t>
            </a:r>
            <a:r>
              <a:rPr lang="en-GB" sz="1800" dirty="0">
                <a:effectLst/>
                <a:latin typeface="Arial" panose="020B0604020202020204" pitchFamily="34" charset="0"/>
                <a:ea typeface="Calibri" panose="020F0502020204030204" pitchFamily="34" charset="0"/>
                <a:cs typeface="Calibri" panose="020F0502020204030204" pitchFamily="34" charset="0"/>
              </a:rPr>
              <a:t> is an average of equity market analyst estimates.</a:t>
            </a:r>
          </a:p>
        </p:txBody>
      </p:sp>
      <p:sp>
        <p:nvSpPr>
          <p:cNvPr id="4" name="Slide Number Placeholder 3"/>
          <p:cNvSpPr>
            <a:spLocks noGrp="1"/>
          </p:cNvSpPr>
          <p:nvPr>
            <p:ph type="sldNum" sz="quarter" idx="5"/>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05162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839531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2954295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26/06/2024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26/06/2024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June 2024</a:t>
            </a:r>
          </a:p>
          <a:p>
            <a:r>
              <a:rPr lang="en-GB" dirty="0"/>
              <a:t>UK banking sector resilience inc. Box A: UK banks’ price to tangible book ratios and Box B: The 2024 desk-based stress test</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6C6B96-4E31-FD47-3247-AA94BDDA97D4}"/>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65B2BBDA-8275-8C4F-7BE4-9305DE632327}"/>
              </a:ext>
            </a:extLst>
          </p:cNvPr>
          <p:cNvSpPr>
            <a:spLocks noGrp="1"/>
          </p:cNvSpPr>
          <p:nvPr>
            <p:ph type="title"/>
          </p:nvPr>
        </p:nvSpPr>
        <p:spPr>
          <a:xfrm>
            <a:off x="468000" y="576000"/>
            <a:ext cx="11277600" cy="1062305"/>
          </a:xfrm>
        </p:spPr>
        <p:txBody>
          <a:bodyPr anchor="t" anchorCtr="0"/>
          <a:lstStyle/>
          <a:p>
            <a:r>
              <a:rPr lang="en-GB" sz="2000" dirty="0"/>
              <a:t>Chart 4.1: Major UK banks’ average loan margins are down on recent peaks but expected to stabilise around their long-run average</a:t>
            </a:r>
            <a:br>
              <a:rPr lang="en-GB" sz="2000" dirty="0"/>
            </a:br>
            <a:r>
              <a:rPr lang="en-GB" sz="2000" b="0" dirty="0" err="1"/>
              <a:t>Average</a:t>
            </a:r>
            <a:r>
              <a:rPr lang="en-GB" sz="2000" b="0" dirty="0"/>
              <a:t> margin on major UK banks’ lending since 2000 </a:t>
            </a:r>
            <a:r>
              <a:rPr lang="en-GB" sz="2000" b="0" baseline="30000" dirty="0"/>
              <a:t>(a) (b) (c)</a:t>
            </a:r>
            <a:endParaRPr lang="en-GB" baseline="30000" dirty="0"/>
          </a:p>
        </p:txBody>
      </p:sp>
      <p:pic>
        <p:nvPicPr>
          <p:cNvPr id="6" name="Picture 5" descr="A graph of a line with orange and blue text&#10;&#10;Description automatically generated">
            <a:extLst>
              <a:ext uri="{FF2B5EF4-FFF2-40B4-BE49-F238E27FC236}">
                <a16:creationId xmlns:a16="http://schemas.microsoft.com/office/drawing/2014/main" id="{EF4B3E87-4FB6-646E-7C16-36D47D4E41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583" y="1638304"/>
            <a:ext cx="10490834" cy="4952995"/>
          </a:xfrm>
          <a:prstGeom prst="rect">
            <a:avLst/>
          </a:prstGeom>
        </p:spPr>
      </p:pic>
    </p:spTree>
    <p:extLst>
      <p:ext uri="{BB962C8B-B14F-4D97-AF65-F5344CB8AC3E}">
        <p14:creationId xmlns:p14="http://schemas.microsoft.com/office/powerpoint/2010/main" val="523960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9D9CC8-822A-5E13-51EA-4DD4424F01EF}"/>
              </a:ext>
            </a:extLst>
          </p:cNvPr>
          <p:cNvSpPr>
            <a:spLocks noGrp="1"/>
          </p:cNvSpPr>
          <p:nvPr>
            <p:ph type="ftr" sz="quarter" idx="11"/>
          </p:nvPr>
        </p:nvSpPr>
        <p:spPr/>
        <p:txBody>
          <a:bodyPr/>
          <a:lstStyle/>
          <a:p>
            <a:r>
              <a:rPr lang="en-GB" dirty="0"/>
              <a:t>Insert document classification (edit via 'Header &amp; Footer')</a:t>
            </a:r>
          </a:p>
        </p:txBody>
      </p:sp>
      <p:sp>
        <p:nvSpPr>
          <p:cNvPr id="4" name="Title 3">
            <a:extLst>
              <a:ext uri="{FF2B5EF4-FFF2-40B4-BE49-F238E27FC236}">
                <a16:creationId xmlns:a16="http://schemas.microsoft.com/office/drawing/2014/main" id="{2017AA07-F849-18A2-387A-189C33792F6C}"/>
              </a:ext>
            </a:extLst>
          </p:cNvPr>
          <p:cNvSpPr>
            <a:spLocks noGrp="1"/>
          </p:cNvSpPr>
          <p:nvPr>
            <p:ph type="title"/>
          </p:nvPr>
        </p:nvSpPr>
        <p:spPr>
          <a:xfrm>
            <a:off x="468000" y="576000"/>
            <a:ext cx="11277600" cy="1086465"/>
          </a:xfrm>
        </p:spPr>
        <p:txBody>
          <a:bodyPr anchor="t" anchorCtr="0"/>
          <a:lstStyle/>
          <a:p>
            <a:r>
              <a:rPr lang="en-GB" sz="2000" dirty="0"/>
              <a:t>Chart 4.2: Total lending volumes remain broadly flat</a:t>
            </a:r>
            <a:br>
              <a:rPr lang="en-GB" sz="2000" dirty="0"/>
            </a:br>
            <a:r>
              <a:rPr lang="en-GB" sz="2000" b="0" dirty="0"/>
              <a:t>UK monetary financial institutions’ gross lending to UK households and businesses, seasonally adjusted </a:t>
            </a:r>
            <a:r>
              <a:rPr lang="en-GB" sz="2000" b="0" baseline="30000" dirty="0"/>
              <a:t>(a)</a:t>
            </a:r>
            <a:endParaRPr lang="en-GB" baseline="30000" dirty="0"/>
          </a:p>
        </p:txBody>
      </p:sp>
      <p:pic>
        <p:nvPicPr>
          <p:cNvPr id="6" name="Picture 5" descr="A graph of a business&#10;&#10;Description automatically generated with medium confidence">
            <a:extLst>
              <a:ext uri="{FF2B5EF4-FFF2-40B4-BE49-F238E27FC236}">
                <a16:creationId xmlns:a16="http://schemas.microsoft.com/office/drawing/2014/main" id="{8A374DF2-7494-D4E5-BD97-622D96FEC7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2356" y="1559301"/>
            <a:ext cx="7707288" cy="5063749"/>
          </a:xfrm>
          <a:prstGeom prst="rect">
            <a:avLst/>
          </a:prstGeom>
        </p:spPr>
      </p:pic>
    </p:spTree>
    <p:extLst>
      <p:ext uri="{BB962C8B-B14F-4D97-AF65-F5344CB8AC3E}">
        <p14:creationId xmlns:p14="http://schemas.microsoft.com/office/powerpoint/2010/main" val="2260877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nchor="t" anchorCtr="0"/>
          <a:lstStyle/>
          <a:p>
            <a:r>
              <a:rPr lang="en-GB" dirty="0"/>
              <a:t>Box A: UK banks’ price to tangible book ratios</a:t>
            </a:r>
          </a:p>
        </p:txBody>
      </p:sp>
    </p:spTree>
    <p:extLst>
      <p:ext uri="{BB962C8B-B14F-4D97-AF65-F5344CB8AC3E}">
        <p14:creationId xmlns:p14="http://schemas.microsoft.com/office/powerpoint/2010/main" val="3024117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F08106-2078-5A60-81EF-25FF8C72F932}"/>
              </a:ext>
            </a:extLst>
          </p:cNvPr>
          <p:cNvSpPr>
            <a:spLocks noGrp="1"/>
          </p:cNvSpPr>
          <p:nvPr>
            <p:ph type="title"/>
          </p:nvPr>
        </p:nvSpPr>
        <p:spPr>
          <a:xfrm>
            <a:off x="468000" y="576000"/>
            <a:ext cx="11277600" cy="1076632"/>
          </a:xfrm>
        </p:spPr>
        <p:txBody>
          <a:bodyPr anchor="t" anchorCtr="0"/>
          <a:lstStyle/>
          <a:p>
            <a:r>
              <a:rPr lang="en-GB" sz="2000" dirty="0"/>
              <a:t>Chart A: Major UK banks’ aggregate </a:t>
            </a:r>
            <a:r>
              <a:rPr lang="en-GB" sz="2000" dirty="0" err="1"/>
              <a:t>PtTB</a:t>
            </a:r>
            <a:r>
              <a:rPr lang="en-GB" sz="2000" dirty="0"/>
              <a:t> ratio has recently risen, and is at a similar level to that of euro-area banks but lower than US banks</a:t>
            </a:r>
            <a:br>
              <a:rPr lang="en-GB" sz="2000" dirty="0"/>
            </a:br>
            <a:r>
              <a:rPr lang="en-GB" sz="2000" b="0" dirty="0" err="1"/>
              <a:t>PtTB</a:t>
            </a:r>
            <a:r>
              <a:rPr lang="en-GB" sz="2000" b="0" dirty="0"/>
              <a:t> ratios for UK, euro area, and US bank indices </a:t>
            </a:r>
            <a:r>
              <a:rPr lang="en-GB" sz="2000" b="0" baseline="30000" dirty="0"/>
              <a:t>(a)</a:t>
            </a:r>
            <a:endParaRPr lang="en-GB" baseline="30000" dirty="0"/>
          </a:p>
        </p:txBody>
      </p:sp>
      <p:pic>
        <p:nvPicPr>
          <p:cNvPr id="6" name="Picture 5" descr="A graph of stock market&#10;&#10;Description automatically generated">
            <a:extLst>
              <a:ext uri="{FF2B5EF4-FFF2-40B4-BE49-F238E27FC236}">
                <a16:creationId xmlns:a16="http://schemas.microsoft.com/office/drawing/2014/main" id="{DDBF8F15-5097-3B63-39BF-54D1E39B6B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685" y="1835150"/>
            <a:ext cx="11348631" cy="4546601"/>
          </a:xfrm>
          <a:prstGeom prst="rect">
            <a:avLst/>
          </a:prstGeom>
        </p:spPr>
      </p:pic>
    </p:spTree>
    <p:extLst>
      <p:ext uri="{BB962C8B-B14F-4D97-AF65-F5344CB8AC3E}">
        <p14:creationId xmlns:p14="http://schemas.microsoft.com/office/powerpoint/2010/main" val="1588905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F08106-2078-5A60-81EF-25FF8C72F932}"/>
              </a:ext>
            </a:extLst>
          </p:cNvPr>
          <p:cNvSpPr>
            <a:spLocks noGrp="1"/>
          </p:cNvSpPr>
          <p:nvPr>
            <p:ph type="title"/>
          </p:nvPr>
        </p:nvSpPr>
        <p:spPr>
          <a:xfrm>
            <a:off x="468000" y="576000"/>
            <a:ext cx="11277600" cy="1378405"/>
          </a:xfrm>
        </p:spPr>
        <p:txBody>
          <a:bodyPr anchor="t" anchorCtr="0"/>
          <a:lstStyle/>
          <a:p>
            <a:r>
              <a:rPr lang="en-GB" sz="2000" dirty="0"/>
              <a:t>Chart B: The one-year forward price-to-earnings discount for UK banks relative to US banks is broadly in line with that for other sectors</a:t>
            </a:r>
            <a:br>
              <a:rPr lang="en-GB" sz="2000" dirty="0"/>
            </a:br>
            <a:r>
              <a:rPr lang="en-GB" sz="2000" b="0" dirty="0"/>
              <a:t>The difference between one-year forward price-to-earnings for UK and US equities, for banks and other sectors </a:t>
            </a:r>
            <a:r>
              <a:rPr lang="en-GB" sz="2000" b="0" baseline="30000" dirty="0"/>
              <a:t>(a)</a:t>
            </a:r>
            <a:endParaRPr lang="en-GB" baseline="30000" dirty="0"/>
          </a:p>
        </p:txBody>
      </p:sp>
      <p:pic>
        <p:nvPicPr>
          <p:cNvPr id="6" name="Picture 5">
            <a:extLst>
              <a:ext uri="{FF2B5EF4-FFF2-40B4-BE49-F238E27FC236}">
                <a16:creationId xmlns:a16="http://schemas.microsoft.com/office/drawing/2014/main" id="{AADD756A-3C44-5818-C3CB-938CA655E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75" y="1954405"/>
            <a:ext cx="11220250" cy="4544643"/>
          </a:xfrm>
          <a:prstGeom prst="rect">
            <a:avLst/>
          </a:prstGeom>
        </p:spPr>
      </p:pic>
    </p:spTree>
    <p:extLst>
      <p:ext uri="{BB962C8B-B14F-4D97-AF65-F5344CB8AC3E}">
        <p14:creationId xmlns:p14="http://schemas.microsoft.com/office/powerpoint/2010/main" val="2572212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3D284BC-B592-D263-B75A-219CD571DBCF}"/>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35F08106-2078-5A60-81EF-25FF8C72F932}"/>
              </a:ext>
            </a:extLst>
          </p:cNvPr>
          <p:cNvSpPr>
            <a:spLocks noGrp="1"/>
          </p:cNvSpPr>
          <p:nvPr>
            <p:ph type="title"/>
          </p:nvPr>
        </p:nvSpPr>
        <p:spPr>
          <a:xfrm>
            <a:off x="468000" y="576000"/>
            <a:ext cx="11277600" cy="1341275"/>
          </a:xfrm>
        </p:spPr>
        <p:txBody>
          <a:bodyPr anchor="t" anchorCtr="0"/>
          <a:lstStyle/>
          <a:p>
            <a:r>
              <a:rPr lang="en-GB" sz="2000" dirty="0"/>
              <a:t>Chart C: Differences between banks’ </a:t>
            </a:r>
            <a:r>
              <a:rPr lang="en-GB" sz="2000" dirty="0" err="1"/>
              <a:t>PtTB</a:t>
            </a:r>
            <a:r>
              <a:rPr lang="en-GB" sz="2000" dirty="0"/>
              <a:t> ratios within jurisdictions are broadly correlated with expected returns</a:t>
            </a:r>
            <a:br>
              <a:rPr lang="en-GB" sz="2000" dirty="0"/>
            </a:br>
            <a:r>
              <a:rPr lang="en-GB" sz="2000" b="0" dirty="0"/>
              <a:t>Expected </a:t>
            </a:r>
            <a:r>
              <a:rPr lang="en-GB" sz="2000" b="0" dirty="0" err="1"/>
              <a:t>RoTE</a:t>
            </a:r>
            <a:r>
              <a:rPr lang="en-GB" sz="2000" b="0" dirty="0"/>
              <a:t> for the current financial year and </a:t>
            </a:r>
            <a:r>
              <a:rPr lang="en-GB" sz="2000" b="0" dirty="0" err="1"/>
              <a:t>PtTB</a:t>
            </a:r>
            <a:r>
              <a:rPr lang="en-GB" sz="2000" b="0" dirty="0"/>
              <a:t> ratios for the largest UK, US and euro-area banks </a:t>
            </a:r>
            <a:r>
              <a:rPr lang="en-GB" sz="2000" b="0" baseline="30000" dirty="0"/>
              <a:t>(a)</a:t>
            </a:r>
            <a:endParaRPr lang="en-GB" baseline="30000" dirty="0"/>
          </a:p>
        </p:txBody>
      </p:sp>
      <p:pic>
        <p:nvPicPr>
          <p:cNvPr id="5" name="Picture 4" descr="A graph of the rate of the us&#10;&#10;Description automatically generated with medium confidence">
            <a:extLst>
              <a:ext uri="{FF2B5EF4-FFF2-40B4-BE49-F238E27FC236}">
                <a16:creationId xmlns:a16="http://schemas.microsoft.com/office/drawing/2014/main" id="{1315AEFC-C0B7-848B-FEFD-4EDDBE10EB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6920" y="1960589"/>
            <a:ext cx="9398161" cy="4700561"/>
          </a:xfrm>
          <a:prstGeom prst="rect">
            <a:avLst/>
          </a:prstGeom>
        </p:spPr>
      </p:pic>
    </p:spTree>
    <p:extLst>
      <p:ext uri="{BB962C8B-B14F-4D97-AF65-F5344CB8AC3E}">
        <p14:creationId xmlns:p14="http://schemas.microsoft.com/office/powerpoint/2010/main" val="671009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nchor="t" anchorCtr="0"/>
          <a:lstStyle/>
          <a:p>
            <a:r>
              <a:rPr lang="en-GB" dirty="0"/>
              <a:t>Box B: The 2024 desk-based stress test</a:t>
            </a:r>
          </a:p>
        </p:txBody>
      </p:sp>
    </p:spTree>
    <p:extLst>
      <p:ext uri="{BB962C8B-B14F-4D97-AF65-F5344CB8AC3E}">
        <p14:creationId xmlns:p14="http://schemas.microsoft.com/office/powerpoint/2010/main" val="2014942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3D284BC-B592-D263-B75A-219CD571DBCF}"/>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35F08106-2078-5A60-81EF-25FF8C72F932}"/>
              </a:ext>
            </a:extLst>
          </p:cNvPr>
          <p:cNvSpPr>
            <a:spLocks noGrp="1"/>
          </p:cNvSpPr>
          <p:nvPr>
            <p:ph type="title"/>
          </p:nvPr>
        </p:nvSpPr>
        <p:spPr>
          <a:xfrm>
            <a:off x="468000" y="576000"/>
            <a:ext cx="11277600" cy="514698"/>
          </a:xfrm>
        </p:spPr>
        <p:txBody>
          <a:bodyPr anchor="t" anchorCtr="0"/>
          <a:lstStyle/>
          <a:p>
            <a:r>
              <a:rPr lang="en-GB" sz="2000" dirty="0"/>
              <a:t>Figure A: Summary of the scenarios for the desk-based stress</a:t>
            </a:r>
            <a:endParaRPr lang="en-GB" dirty="0"/>
          </a:p>
        </p:txBody>
      </p:sp>
      <p:pic>
        <p:nvPicPr>
          <p:cNvPr id="6" name="Picture 5" descr="A group of colorful squares with text&#10;&#10;Description automatically generated">
            <a:extLst>
              <a:ext uri="{FF2B5EF4-FFF2-40B4-BE49-F238E27FC236}">
                <a16:creationId xmlns:a16="http://schemas.microsoft.com/office/drawing/2014/main" id="{022CE998-A0B9-9A03-2470-886DC6F7F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1142" y="1033548"/>
            <a:ext cx="7329717" cy="5627602"/>
          </a:xfrm>
          <a:prstGeom prst="rect">
            <a:avLst/>
          </a:prstGeom>
        </p:spPr>
      </p:pic>
    </p:spTree>
    <p:extLst>
      <p:ext uri="{BB962C8B-B14F-4D97-AF65-F5344CB8AC3E}">
        <p14:creationId xmlns:p14="http://schemas.microsoft.com/office/powerpoint/2010/main" val="2416773992"/>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1145</TotalTime>
  <Words>652</Words>
  <Application>Microsoft Office PowerPoint</Application>
  <PresentationFormat>Widescreen</PresentationFormat>
  <Paragraphs>31</Paragraphs>
  <Slides>9</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Century Gothic</vt:lpstr>
      <vt:lpstr>Bank LINKS Template</vt:lpstr>
      <vt:lpstr>1_Bank LINKS Template</vt:lpstr>
      <vt:lpstr>PowerPoint Presentation</vt:lpstr>
      <vt:lpstr>Chart 4.1: Major UK banks’ average loan margins are down on recent peaks but expected to stabilise around their long-run average Average margin on major UK banks’ lending since 2000 (a) (b) (c)</vt:lpstr>
      <vt:lpstr>Chart 4.2: Total lending volumes remain broadly flat UK monetary financial institutions’ gross lending to UK households and businesses, seasonally adjusted (a)</vt:lpstr>
      <vt:lpstr>Box A: UK banks’ price to tangible book ratios</vt:lpstr>
      <vt:lpstr>Chart A: Major UK banks’ aggregate PtTB ratio has recently risen, and is at a similar level to that of euro-area banks but lower than US banks PtTB ratios for UK, euro area, and US bank indices (a)</vt:lpstr>
      <vt:lpstr>Chart B: The one-year forward price-to-earnings discount for UK banks relative to US banks is broadly in line with that for other sectors The difference between one-year forward price-to-earnings for UK and US equities, for banks and other sectors (a)</vt:lpstr>
      <vt:lpstr>Chart C: Differences between banks’ PtTB ratios within jurisdictions are broadly correlated with expected returns Expected RoTE for the current financial year and PtTB ratios for the largest UK, US and euro-area banks (a)</vt:lpstr>
      <vt:lpstr>Box B: The 2024 desk-based stress test</vt:lpstr>
      <vt:lpstr>Figure A: Summary of the scenarios for the desk-based stress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 UK banking sector resilience</dc:title>
  <dc:subject>Financial Stability Report June 2024</dc:subject>
  <dc:creator>Bank of England</dc:creator>
  <dc:description/>
  <cp:lastModifiedBy>Horton, Rebecca</cp:lastModifiedBy>
  <cp:revision>267</cp:revision>
  <dcterms:created xsi:type="dcterms:W3CDTF">2019-04-05T13:20:41Z</dcterms:created>
  <dcterms:modified xsi:type="dcterms:W3CDTF">2024-06-26T19:54:10Z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-1051825534</vt:i4>
  </property>
  <property fmtid="{D5CDD505-2E9C-101B-9397-08002B2CF9AE}" pid="3" name="_NewReviewCycle">
    <vt:lpwstr/>
  </property>
  <property fmtid="{D5CDD505-2E9C-101B-9397-08002B2CF9AE}" pid="4" name="_EmailSubject">
    <vt:lpwstr>TEMPLATE - 4. The resilience of the UK banking system </vt:lpwstr>
  </property>
  <property fmtid="{D5CDD505-2E9C-101B-9397-08002B2CF9AE}" pid="5" name="_AuthorEmail">
    <vt:lpwstr>Louise.Stewart@bankofengland.co.uk</vt:lpwstr>
  </property>
  <property fmtid="{D5CDD505-2E9C-101B-9397-08002B2CF9AE}" pid="6" name="_AuthorEmailDisplayName">
    <vt:lpwstr>Stewart, Louise</vt:lpwstr>
  </property>
  <property fmtid="{D5CDD505-2E9C-101B-9397-08002B2CF9AE}" pid="7" name="_PreviousAdHocReviewCycleID">
    <vt:i4>-452013291</vt:i4>
  </property>
</Properties>
</file>