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33" r:id="rId2"/>
  </p:sldMasterIdLst>
  <p:notesMasterIdLst>
    <p:notesMasterId r:id="rId8"/>
  </p:notesMasterIdLst>
  <p:sldIdLst>
    <p:sldId id="367" r:id="rId3"/>
    <p:sldId id="369" r:id="rId4"/>
    <p:sldId id="370" r:id="rId5"/>
    <p:sldId id="371" r:id="rId6"/>
    <p:sldId id="37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9" autoAdjust="0"/>
    <p:restoredTop sz="85601" autoAdjust="0"/>
  </p:normalViewPr>
  <p:slideViewPr>
    <p:cSldViewPr snapToGrid="0" showGuides="1">
      <p:cViewPr varScale="1">
        <p:scale>
          <a:sx n="57" d="100"/>
          <a:sy n="57" d="100"/>
        </p:scale>
        <p:origin x="96" y="8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24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Source: Bloomberg Finance L.P.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4480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Bloomberg Finance L.P.,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Datastream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from LSEG, ICE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BofAML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Leveraged Commentary &amp; Data (LCD), an offering of pitchbook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(a) Risk premia data are a percentile of five-day rolling average (except for leveraged-loan (LL) spreads). Percentiles are calculated from 1998 for investment-grade spreads and high-yield bond spreads, 2008 for LL spreads and 2006 for excess cyclically-adjusted price-to-earnings (CAPE) yields. Data updated to 10 June 2024, except for LL spreads which are updated to 7 June 2024. Investment-grade spreads are adjusted for changes in credit quality and duration. All data is daily except for LL spreads which are weekly.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826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Leveraged Commentary &amp; Data (LCD), an offering of pitchbook, Refinitiv Eikon from LSEG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Monthly data as at 31 May 2024. 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(b) Yellow diamond data as at 31 May 2023. 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(c) Data for both columns and yellow diamonds are a percentage of the 2019–2023 year to date cumulative averages. For example, a percentage above 100 indicates above average issuance.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608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ICE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BofAML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Percentiles calculated as five-day rolling average since 1999.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0582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Large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</a:t>
            </a:r>
            <a:br>
              <a:rPr lang="en-US" dirty="0"/>
            </a:br>
            <a:r>
              <a:rPr lang="en-US" dirty="0"/>
              <a:t>(Calibri 28pt): click to add text</a:t>
            </a:r>
          </a:p>
          <a:p>
            <a:pPr lvl="1"/>
            <a:r>
              <a:rPr lang="en-US" dirty="0"/>
              <a:t>Subtitle 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66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2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06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8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29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26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4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12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7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9381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748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6467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981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9613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235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577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415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04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95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9233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9893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022999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93316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73311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319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91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6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slide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Small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Medium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  <p:sldLayoutId id="2147483732" r:id="rId21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1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759" r:id="rId26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#chart12a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#chart13a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7.png"/><Relationship Id="rId5" Type="http://schemas.openxmlformats.org/officeDocument/2006/relationships/hyperlink" Target="#chart13c"/><Relationship Id="rId4" Type="http://schemas.openxmlformats.org/officeDocument/2006/relationships/hyperlink" Target="#chart13b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#chart14a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457199" y="1752600"/>
            <a:ext cx="7249887" cy="4833257"/>
          </a:xfrm>
        </p:spPr>
        <p:txBody>
          <a:bodyPr/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June 2024</a:t>
            </a:r>
          </a:p>
          <a:p>
            <a:r>
              <a:rPr lang="en-GB" dirty="0"/>
              <a:t>Developments in financial markets</a:t>
            </a:r>
          </a:p>
        </p:txBody>
      </p:sp>
    </p:spTree>
    <p:extLst>
      <p:ext uri="{BB962C8B-B14F-4D97-AF65-F5344CB8AC3E}">
        <p14:creationId xmlns:p14="http://schemas.microsoft.com/office/powerpoint/2010/main" val="197877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999" y="504619"/>
            <a:ext cx="11277600" cy="912814"/>
          </a:xfrm>
        </p:spPr>
        <p:txBody>
          <a:bodyPr/>
          <a:lstStyle/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br>
              <a:rPr lang="en-GB" dirty="0"/>
            </a:br>
            <a:br>
              <a:rPr lang="en-GB" dirty="0"/>
            </a:br>
            <a:r>
              <a:rPr lang="en-GB" sz="2400" dirty="0"/>
              <a:t>Chart 1.1: Longer-term borrowing costs remain high relative to post-global financial crisis levels, and are broadly unchanged since the December FSR </a:t>
            </a:r>
            <a:br>
              <a:rPr lang="en-GB" sz="2400" dirty="0"/>
            </a:br>
            <a:r>
              <a:rPr lang="en-GB" sz="2000" b="0" dirty="0"/>
              <a:t>US, UK and German 10-year government bond yields</a:t>
            </a:r>
            <a:br>
              <a:rPr lang="en-GB" sz="1800" dirty="0">
                <a:solidFill>
                  <a:srgbClr val="FFFFFF"/>
                </a:solidFill>
                <a:effectLst/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dirty="0"/>
            </a:br>
            <a:endParaRPr lang="en-GB" sz="2400" b="0" dirty="0"/>
          </a:p>
        </p:txBody>
      </p:sp>
      <p:pic>
        <p:nvPicPr>
          <p:cNvPr id="2" name="Picture 1" descr="A graph of different colored lines&#10;&#10;Description automatically generated with medium confidence">
            <a:extLst>
              <a:ext uri="{FF2B5EF4-FFF2-40B4-BE49-F238E27FC236}">
                <a16:creationId xmlns:a16="http://schemas.microsoft.com/office/drawing/2014/main" id="{6355153A-D11C-4F66-ADC7-0E74AAF52D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93" y="1899138"/>
            <a:ext cx="10315814" cy="460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734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007037"/>
            <a:ext cx="11277600" cy="912814"/>
          </a:xfrm>
        </p:spPr>
        <p:txBody>
          <a:bodyPr/>
          <a:lstStyle/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br>
              <a:rPr lang="en-GB" dirty="0"/>
            </a:br>
            <a:br>
              <a:rPr lang="en-GB" dirty="0"/>
            </a:br>
            <a:r>
              <a:rPr lang="en-GB" sz="2400" dirty="0"/>
              <a:t>Chart 1.2: Risk premia across many asset classes have fallen further and appear compressed relative to their historical distributions </a:t>
            </a:r>
            <a:r>
              <a:rPr lang="en-GB" sz="2400" baseline="30000" dirty="0"/>
              <a:t>(</a:t>
            </a:r>
            <a:r>
              <a:rPr lang="en-GB" sz="2400" baseline="300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aseline="30000" dirty="0"/>
              <a:t>)</a:t>
            </a:r>
            <a:br>
              <a:rPr lang="en-GB" sz="2400" dirty="0"/>
            </a:br>
            <a:r>
              <a:rPr lang="en-GB" sz="2000" b="0" dirty="0"/>
              <a:t>Current level of selected risk premia metrics as a percentile of historical distribution, compared to levels seen at the 2023 Q4 FPC policy meeting </a:t>
            </a:r>
            <a:br>
              <a:rPr lang="en-GB" sz="1800" dirty="0">
                <a:solidFill>
                  <a:srgbClr val="FFFFFF"/>
                </a:solidFill>
                <a:effectLst/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sz="2400" dirty="0"/>
            </a:br>
            <a:br>
              <a:rPr lang="en-GB" sz="1800" dirty="0">
                <a:solidFill>
                  <a:srgbClr val="FFFFFF"/>
                </a:solidFill>
                <a:effectLst/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dirty="0"/>
            </a:br>
            <a:endParaRPr lang="en-GB" sz="2400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8730A7-8705-A384-F206-BA7EFB2BA8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679" y="2078643"/>
            <a:ext cx="7221788" cy="447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669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8" y="1127617"/>
            <a:ext cx="11277600" cy="912814"/>
          </a:xfrm>
        </p:spPr>
        <p:txBody>
          <a:bodyPr/>
          <a:lstStyle/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br>
              <a:rPr lang="en-GB" dirty="0"/>
            </a:br>
            <a:br>
              <a:rPr lang="en-GB" dirty="0"/>
            </a:br>
            <a:r>
              <a:rPr lang="en-GB" sz="2400" dirty="0"/>
              <a:t>Chart 1.3: Corporate issuance in the year to date has been strong across most credit markets </a:t>
            </a:r>
            <a:r>
              <a:rPr lang="en-GB" sz="2400" baseline="30000" dirty="0"/>
              <a:t>(</a:t>
            </a:r>
            <a:r>
              <a:rPr lang="en-GB" sz="2400" baseline="300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aseline="30000" dirty="0"/>
              <a:t>) (</a:t>
            </a:r>
            <a:r>
              <a:rPr lang="en-GB" sz="2400" baseline="300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</a:t>
            </a:r>
            <a:r>
              <a:rPr lang="en-GB" sz="2400" baseline="30000" dirty="0"/>
              <a:t>) (</a:t>
            </a:r>
            <a:r>
              <a:rPr lang="en-GB" sz="2400" baseline="30000" dirty="0"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</a:t>
            </a:r>
            <a:r>
              <a:rPr lang="en-GB" sz="2400" baseline="30000" dirty="0"/>
              <a:t>)</a:t>
            </a:r>
            <a:br>
              <a:rPr lang="en-GB" sz="2400" dirty="0"/>
            </a:br>
            <a:r>
              <a:rPr lang="en-GB" sz="2000" b="0" dirty="0"/>
              <a:t>Year-to-date credit issuance compared to previous five-year average (2019–2023)</a:t>
            </a:r>
            <a:br>
              <a:rPr lang="en-GB" sz="1800" dirty="0">
                <a:solidFill>
                  <a:srgbClr val="FFFFFF"/>
                </a:solidFill>
                <a:effectLst/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sz="1800" dirty="0">
                <a:solidFill>
                  <a:srgbClr val="FFFFFF"/>
                </a:solidFill>
                <a:effectLst/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sz="2400" dirty="0"/>
            </a:br>
            <a:br>
              <a:rPr lang="en-GB" sz="1800" dirty="0">
                <a:solidFill>
                  <a:srgbClr val="FFFFFF"/>
                </a:solidFill>
                <a:effectLst/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dirty="0"/>
            </a:br>
            <a:endParaRPr lang="en-GB" sz="2400" b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D23E66-21CC-C73F-2A52-26073E56F5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566" y="1929283"/>
            <a:ext cx="9212868" cy="454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393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7005" y="1205802"/>
            <a:ext cx="11580725" cy="884871"/>
          </a:xfrm>
        </p:spPr>
        <p:txBody>
          <a:bodyPr/>
          <a:lstStyle/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br>
              <a:rPr lang="en-GB" dirty="0"/>
            </a:br>
            <a:br>
              <a:rPr lang="en-GB" dirty="0"/>
            </a:br>
            <a:r>
              <a:rPr lang="en-GB" sz="2300" dirty="0"/>
              <a:t>Chart 1.4: Risk premia on lower-rated high-yield bonds have not fallen by as much as those on other high-yield bonds, relative to their historical distributions </a:t>
            </a:r>
            <a:r>
              <a:rPr lang="en-GB" sz="2400" baseline="30000" dirty="0"/>
              <a:t>(</a:t>
            </a:r>
            <a:r>
              <a:rPr lang="en-GB" sz="2400" baseline="300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aseline="30000" dirty="0"/>
              <a:t>)</a:t>
            </a:r>
            <a:br>
              <a:rPr lang="en-GB" sz="2400" dirty="0"/>
            </a:br>
            <a:r>
              <a:rPr lang="en-GB" sz="2000" b="0" dirty="0"/>
              <a:t>US dollar and euro-denominated high-yield bond spreads, total index and CCC and lower rated, as a percentile of their historical distribution</a:t>
            </a:r>
            <a:br>
              <a:rPr lang="en-GB" sz="2000" b="0" dirty="0"/>
            </a:br>
            <a:br>
              <a:rPr lang="en-GB" sz="2000" b="0" dirty="0"/>
            </a:br>
            <a:br>
              <a:rPr lang="en-GB" sz="2400" dirty="0"/>
            </a:br>
            <a:br>
              <a:rPr lang="en-GB" sz="1800" dirty="0">
                <a:solidFill>
                  <a:srgbClr val="FFFFFF"/>
                </a:solidFill>
                <a:effectLst/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dirty="0"/>
            </a:br>
            <a:endParaRPr lang="en-GB" sz="2400" b="0" dirty="0"/>
          </a:p>
        </p:txBody>
      </p:sp>
      <p:pic>
        <p:nvPicPr>
          <p:cNvPr id="3" name="Picture 2" descr="A graph of stock market indexes&#10;&#10;Description automatically generated with medium confidence">
            <a:extLst>
              <a:ext uri="{FF2B5EF4-FFF2-40B4-BE49-F238E27FC236}">
                <a16:creationId xmlns:a16="http://schemas.microsoft.com/office/drawing/2014/main" id="{EC477FA7-3380-55D8-EC5E-5B7ECC52A0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382" y="1963279"/>
            <a:ext cx="9281235" cy="456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928602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1_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1073</TotalTime>
  <Words>450</Words>
  <Application>Microsoft Office PowerPoint</Application>
  <PresentationFormat>Widescreen</PresentationFormat>
  <Paragraphs>15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Bank LINKS Template</vt:lpstr>
      <vt:lpstr>1_Bank LINKS Template</vt:lpstr>
      <vt:lpstr>PowerPoint Presentation</vt:lpstr>
      <vt:lpstr>  Chart 1.1: Longer-term borrowing costs remain high relative to post-global financial crisis levels, and are broadly unchanged since the December FSR  US, UK and German 10-year government bond yields  </vt:lpstr>
      <vt:lpstr>  Chart 1.2: Risk premia across many asset classes have fallen further and appear compressed relative to their historical distributions (a) Current level of selected risk premia metrics as a percentile of historical distribution, compared to levels seen at the 2023 Q4 FPC policy meeting     </vt:lpstr>
      <vt:lpstr>  Chart 1.3: Corporate issuance in the year to date has been strong across most credit markets (a) (b) (c) Year-to-date credit issuance compared to previous five-year average (2019–2023)     </vt:lpstr>
      <vt:lpstr>  Chart 1.4: Risk premia on lower-rated high-yield bonds have not fallen by as much as those on other high-yield bonds, relative to their historical distributions (a) US dollar and euro-denominated high-yield bond spreads, total index and CCC and lower rated, as a percentile of their historical distribution     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Faulds, Patsy</cp:lastModifiedBy>
  <cp:revision>255</cp:revision>
  <dcterms:created xsi:type="dcterms:W3CDTF">2019-04-05T13:20:41Z</dcterms:created>
  <dcterms:modified xsi:type="dcterms:W3CDTF">2024-06-26T15:00:27Z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  <property fmtid="{D5CDD505-2E9C-101B-9397-08002B2CF9AE}" pid="7" name="MSIP_Label_7020817f-35a1-46f5-8886-e0d7225f8c08_Enabled">
    <vt:lpwstr>true</vt:lpwstr>
  </property>
  <property fmtid="{D5CDD505-2E9C-101B-9397-08002B2CF9AE}" pid="8" name="MSIP_Label_7020817f-35a1-46f5-8886-e0d7225f8c08_SetDate">
    <vt:lpwstr>2024-06-18T10:35:37Z</vt:lpwstr>
  </property>
  <property fmtid="{D5CDD505-2E9C-101B-9397-08002B2CF9AE}" pid="9" name="MSIP_Label_7020817f-35a1-46f5-8886-e0d7225f8c08_Method">
    <vt:lpwstr>Privileged</vt:lpwstr>
  </property>
  <property fmtid="{D5CDD505-2E9C-101B-9397-08002B2CF9AE}" pid="10" name="MSIP_Label_7020817f-35a1-46f5-8886-e0d7225f8c08_Name">
    <vt:lpwstr>Red_MarketSensitive</vt:lpwstr>
  </property>
  <property fmtid="{D5CDD505-2E9C-101B-9397-08002B2CF9AE}" pid="11" name="MSIP_Label_7020817f-35a1-46f5-8886-e0d7225f8c08_SiteId">
    <vt:lpwstr>4b845bdd-4872-4d8c-8b5e-077db08774cc</vt:lpwstr>
  </property>
  <property fmtid="{D5CDD505-2E9C-101B-9397-08002B2CF9AE}" pid="12" name="MSIP_Label_7020817f-35a1-46f5-8886-e0d7225f8c08_ActionId">
    <vt:lpwstr>c6d80856-8b23-42cc-b7f4-31800a8e8d3e</vt:lpwstr>
  </property>
  <property fmtid="{D5CDD505-2E9C-101B-9397-08002B2CF9AE}" pid="13" name="MSIP_Label_7020817f-35a1-46f5-8886-e0d7225f8c08_ContentBits">
    <vt:lpwstr>5</vt:lpwstr>
  </property>
</Properties>
</file>