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44653-786A-431C-B8DB-BBBFF7B105E3}" type="datetimeFigureOut">
              <a:rPr lang="en-GB" smtClean="0"/>
              <a:t>01/12/2015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72B-A09B-4658-B4CF-D7859CF265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81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44653-786A-431C-B8DB-BBBFF7B105E3}" type="datetimeFigureOut">
              <a:rPr lang="en-GB" smtClean="0"/>
              <a:t>01/12/2015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72B-A09B-4658-B4CF-D7859CF265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504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44653-786A-431C-B8DB-BBBFF7B105E3}" type="datetimeFigureOut">
              <a:rPr lang="en-GB" smtClean="0"/>
              <a:t>01/12/2015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72B-A09B-4658-B4CF-D7859CF265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0021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44653-786A-431C-B8DB-BBBFF7B105E3}" type="datetimeFigureOut">
              <a:rPr lang="en-GB" smtClean="0"/>
              <a:t>01/12/2015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72B-A09B-4658-B4CF-D7859CF265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4652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44653-786A-431C-B8DB-BBBFF7B105E3}" type="datetimeFigureOut">
              <a:rPr lang="en-GB" smtClean="0"/>
              <a:t>01/12/2015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72B-A09B-4658-B4CF-D7859CF265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857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44653-786A-431C-B8DB-BBBFF7B105E3}" type="datetimeFigureOut">
              <a:rPr lang="en-GB" smtClean="0"/>
              <a:t>01/12/2015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72B-A09B-4658-B4CF-D7859CF265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051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44653-786A-431C-B8DB-BBBFF7B105E3}" type="datetimeFigureOut">
              <a:rPr lang="en-GB" smtClean="0"/>
              <a:t>01/12/2015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72B-A09B-4658-B4CF-D7859CF265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6296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44653-786A-431C-B8DB-BBBFF7B105E3}" type="datetimeFigureOut">
              <a:rPr lang="en-GB" smtClean="0"/>
              <a:t>01/12/2015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72B-A09B-4658-B4CF-D7859CF265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052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44653-786A-431C-B8DB-BBBFF7B105E3}" type="datetimeFigureOut">
              <a:rPr lang="en-GB" smtClean="0"/>
              <a:t>01/12/2015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72B-A09B-4658-B4CF-D7859CF265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04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44653-786A-431C-B8DB-BBBFF7B105E3}" type="datetimeFigureOut">
              <a:rPr lang="en-GB" smtClean="0"/>
              <a:t>01/12/2015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72B-A09B-4658-B4CF-D7859CF265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626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44653-786A-431C-B8DB-BBBFF7B105E3}" type="datetimeFigureOut">
              <a:rPr lang="en-GB" smtClean="0"/>
              <a:t>01/12/2015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72B-A09B-4658-B4CF-D7859CF265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8018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44653-786A-431C-B8DB-BBBFF7B105E3}" type="datetimeFigureOut">
              <a:rPr lang="en-GB" smtClean="0"/>
              <a:t>01/12/2015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CE72B-A09B-4658-B4CF-D7859CF265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5208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765175"/>
            <a:ext cx="7772400" cy="5257800"/>
          </a:xfrm>
        </p:spPr>
        <p:txBody>
          <a:bodyPr/>
          <a:lstStyle/>
          <a:p>
            <a:pPr eaLnBrk="1" hangingPunct="1"/>
            <a:r>
              <a:rPr lang="en-GB" sz="7200" dirty="0" smtClean="0">
                <a:solidFill>
                  <a:srgbClr val="660066"/>
                </a:solidFill>
              </a:rPr>
              <a:t>Part B:  </a:t>
            </a:r>
            <a:br>
              <a:rPr lang="en-GB" sz="7200" dirty="0" smtClean="0">
                <a:solidFill>
                  <a:srgbClr val="660066"/>
                </a:solidFill>
              </a:rPr>
            </a:br>
            <a:r>
              <a:rPr lang="en-GB" sz="7200" dirty="0" smtClean="0">
                <a:solidFill>
                  <a:srgbClr val="660066"/>
                </a:solidFill>
              </a:rPr>
              <a:t>Resilience of the UK financial system</a:t>
            </a:r>
          </a:p>
        </p:txBody>
      </p:sp>
    </p:spTree>
    <p:extLst>
      <p:ext uri="{BB962C8B-B14F-4D97-AF65-F5344CB8AC3E}">
        <p14:creationId xmlns:p14="http://schemas.microsoft.com/office/powerpoint/2010/main" val="366218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2738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B.5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Charges relating to past misconduct </a:t>
            </a:r>
            <a:r>
              <a:rPr lang="en-US" sz="2400" dirty="0" smtClean="0">
                <a:solidFill>
                  <a:srgbClr val="660066"/>
                </a:solidFill>
              </a:rPr>
              <a:t>continue to </a:t>
            </a:r>
            <a:r>
              <a:rPr lang="en-US" sz="2400" dirty="0">
                <a:solidFill>
                  <a:srgbClr val="660066"/>
                </a:solidFill>
              </a:rPr>
              <a:t>reduce profits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7667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UK banks’ charges to the income statement relating to </a:t>
            </a:r>
            <a:r>
              <a:rPr lang="en-US" dirty="0" smtClean="0"/>
              <a:t>past </a:t>
            </a:r>
            <a:r>
              <a:rPr lang="en-GB" dirty="0" smtClean="0"/>
              <a:t>misconduct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1" y="5949280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Bank of England, participating banks’ FDSF data submissions, published accounts </a:t>
            </a:r>
            <a:r>
              <a:rPr lang="en-US" sz="1000" dirty="0" smtClean="0"/>
              <a:t>and </a:t>
            </a:r>
            <a:r>
              <a:rPr lang="en-GB" sz="1000" dirty="0" smtClean="0"/>
              <a:t>Bank </a:t>
            </a:r>
            <a:r>
              <a:rPr lang="en-GB" sz="1000" dirty="0"/>
              <a:t>calculations</a:t>
            </a:r>
            <a:r>
              <a:rPr lang="en-GB" sz="1000" dirty="0" smtClean="0"/>
              <a:t>.</a:t>
            </a:r>
            <a:br>
              <a:rPr lang="en-GB" sz="1000" dirty="0" smtClean="0"/>
            </a:br>
            <a:endParaRPr lang="en-GB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UK </a:t>
            </a:r>
            <a:r>
              <a:rPr lang="en-US" sz="1000" dirty="0"/>
              <a:t>banks are Barclays, HSBC, Lloyds Banking Group, Nationwide, RBS and Santander UK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Data </a:t>
            </a:r>
            <a:r>
              <a:rPr lang="en-US" sz="1000" dirty="0"/>
              <a:t>for January to end-September 2015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647" y="1062028"/>
            <a:ext cx="5507657" cy="4581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800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571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B.6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Lower impairment charges have </a:t>
            </a:r>
            <a:r>
              <a:rPr lang="en-US" sz="2400" dirty="0" smtClean="0">
                <a:solidFill>
                  <a:srgbClr val="660066"/>
                </a:solidFill>
              </a:rPr>
              <a:t>provided some </a:t>
            </a:r>
            <a:r>
              <a:rPr lang="en-US" sz="2400" dirty="0">
                <a:solidFill>
                  <a:srgbClr val="660066"/>
                </a:solidFill>
              </a:rPr>
              <a:t>support for returns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75541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GB" dirty="0"/>
              <a:t>UK banks’ impairment charges</a:t>
            </a:r>
            <a:r>
              <a:rPr lang="en-GB" baseline="30000" dirty="0"/>
              <a:t>(a)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6177498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Bank of England and published accounts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UK </a:t>
            </a:r>
            <a:r>
              <a:rPr lang="en-US" sz="1000" dirty="0"/>
              <a:t>banks are Barclays, Co-operative Bank, HSBC, Lloyds Banking Group, Nationwide, </a:t>
            </a:r>
            <a:r>
              <a:rPr lang="en-US" sz="1000" dirty="0" smtClean="0"/>
              <a:t>RBS </a:t>
            </a:r>
            <a:r>
              <a:rPr lang="en-GB" sz="1000" dirty="0" smtClean="0"/>
              <a:t>and </a:t>
            </a:r>
            <a:r>
              <a:rPr lang="en-GB" sz="1000" dirty="0"/>
              <a:t>Santander </a:t>
            </a:r>
            <a:r>
              <a:rPr lang="en-GB" sz="1000" dirty="0" smtClean="0"/>
              <a:t>UK</a:t>
            </a:r>
            <a:r>
              <a:rPr lang="en-US" sz="1000" dirty="0" smtClean="0"/>
              <a:t>.</a:t>
            </a:r>
            <a:r>
              <a:rPr lang="en-US" sz="1000" dirty="0">
                <a:latin typeface="+mj-lt"/>
                <a:cs typeface="Arial" panose="020B0604020202020204" pitchFamily="34" charset="0"/>
              </a:rPr>
              <a:t/>
            </a:r>
            <a:br>
              <a:rPr lang="en-US" sz="1000" dirty="0">
                <a:latin typeface="+mj-lt"/>
                <a:cs typeface="Arial" panose="020B0604020202020204" pitchFamily="34" charset="0"/>
              </a:rPr>
            </a:b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44570"/>
            <a:ext cx="5789715" cy="490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56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15007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B.7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Funding costs increased slightly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7667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UK banks’ wholesale funding spreads</a:t>
            </a:r>
            <a:r>
              <a:rPr lang="en-US" baseline="30000" dirty="0"/>
              <a:t>(a)</a:t>
            </a:r>
            <a:endParaRPr lang="en-GB" baseline="30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5882208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Bank of England, Bloomberg, </a:t>
            </a:r>
            <a:r>
              <a:rPr lang="en-US" sz="1000" dirty="0" err="1"/>
              <a:t>Markit</a:t>
            </a:r>
            <a:r>
              <a:rPr lang="en-US" sz="1000" dirty="0"/>
              <a:t> Group Limited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UK </a:t>
            </a:r>
            <a:r>
              <a:rPr lang="en-US" sz="1000" dirty="0"/>
              <a:t>banks are Barclays, HSBC, Lloyds Banking Group, Nationwide, RBS and Santander </a:t>
            </a:r>
            <a:r>
              <a:rPr lang="en-US" sz="1000" dirty="0" smtClean="0"/>
              <a:t>UK. Data </a:t>
            </a:r>
            <a:r>
              <a:rPr lang="en-US" sz="1000" dirty="0"/>
              <a:t>are monthly averages, weighted by total assets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/>
              <a:t>F</a:t>
            </a:r>
            <a:r>
              <a:rPr lang="en-US" sz="1000" dirty="0" smtClean="0"/>
              <a:t>ive-year </a:t>
            </a:r>
            <a:r>
              <a:rPr lang="en-US" sz="1000" dirty="0"/>
              <a:t>senior CDS </a:t>
            </a:r>
            <a:r>
              <a:rPr lang="en-US" sz="1000" dirty="0" err="1" smtClean="0"/>
              <a:t>premia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Constant </a:t>
            </a:r>
            <a:r>
              <a:rPr lang="en-US" sz="1000" dirty="0"/>
              <a:t>maturity secondary market spreads to mid-swaps for five-year euro </a:t>
            </a:r>
            <a:r>
              <a:rPr lang="en-US" sz="1000" dirty="0" smtClean="0"/>
              <a:t>senior unsecured </a:t>
            </a:r>
            <a:r>
              <a:rPr lang="en-US" sz="1000" dirty="0"/>
              <a:t>bonds or a suitable proxy when </a:t>
            </a:r>
            <a:r>
              <a:rPr lang="en-US" sz="1000" dirty="0" smtClean="0"/>
              <a:t>unavailable.</a:t>
            </a:r>
            <a:r>
              <a:rPr lang="en-US" sz="1000" dirty="0">
                <a:latin typeface="+mj-lt"/>
                <a:cs typeface="Arial" panose="020B0604020202020204" pitchFamily="34" charset="0"/>
              </a:rPr>
              <a:t/>
            </a:r>
            <a:br>
              <a:rPr lang="en-US" sz="1000" dirty="0">
                <a:latin typeface="+mj-lt"/>
                <a:cs typeface="Arial" panose="020B0604020202020204" pitchFamily="34" charset="0"/>
              </a:rPr>
            </a:b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80728"/>
            <a:ext cx="5688632" cy="456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24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15007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B.8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Banks have reduced their reliance </a:t>
            </a:r>
            <a:r>
              <a:rPr lang="en-US" sz="2400" dirty="0" smtClean="0">
                <a:solidFill>
                  <a:srgbClr val="660066"/>
                </a:solidFill>
              </a:rPr>
              <a:t>on wholesale </a:t>
            </a:r>
            <a:r>
              <a:rPr lang="en-US" sz="2400" dirty="0">
                <a:solidFill>
                  <a:srgbClr val="660066"/>
                </a:solidFill>
              </a:rPr>
              <a:t>funding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7667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Major UK banks’ liabilities</a:t>
            </a:r>
            <a:r>
              <a:rPr lang="en-US" baseline="30000" dirty="0"/>
              <a:t>(a)(b)</a:t>
            </a:r>
            <a:endParaRPr lang="en-GB" baseline="30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5959151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Bank of England, published accounts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Major </a:t>
            </a:r>
            <a:r>
              <a:rPr lang="en-US" sz="1000" dirty="0"/>
              <a:t>UK banks peer group as per Chart </a:t>
            </a:r>
            <a:r>
              <a:rPr lang="en-US" sz="1000" dirty="0" smtClean="0"/>
              <a:t>B.1.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Excludes </a:t>
            </a:r>
            <a:r>
              <a:rPr lang="en-US" sz="1000" dirty="0"/>
              <a:t>derivative liabilities. Deposit data includes some repurchase agreements</a:t>
            </a:r>
            <a:r>
              <a:rPr lang="en-US" sz="1000" dirty="0" smtClean="0"/>
              <a:t>.</a:t>
            </a:r>
            <a:r>
              <a:rPr lang="en-US" sz="1000" dirty="0">
                <a:latin typeface="+mj-lt"/>
                <a:cs typeface="Arial" panose="020B0604020202020204" pitchFamily="34" charset="0"/>
              </a:rPr>
              <a:t/>
            </a:r>
            <a:br>
              <a:rPr lang="en-US" sz="1000" dirty="0">
                <a:latin typeface="+mj-lt"/>
                <a:cs typeface="Arial" panose="020B0604020202020204" pitchFamily="34" charset="0"/>
              </a:rPr>
            </a:b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980728"/>
            <a:ext cx="5400600" cy="4750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773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66293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B.9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Market perceptions of UK insurers’ credit </a:t>
            </a:r>
            <a:r>
              <a:rPr lang="en-US" sz="2400" dirty="0" smtClean="0">
                <a:solidFill>
                  <a:srgbClr val="660066"/>
                </a:solidFill>
              </a:rPr>
              <a:t>risk remained </a:t>
            </a:r>
            <a:r>
              <a:rPr lang="en-US" sz="2400" dirty="0">
                <a:solidFill>
                  <a:srgbClr val="660066"/>
                </a:solidFill>
              </a:rPr>
              <a:t>stable in 2015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68340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Cost of default protection for selected UK insurers</a:t>
            </a:r>
            <a:r>
              <a:rPr lang="en-US" baseline="30000" dirty="0"/>
              <a:t>(a)</a:t>
            </a:r>
            <a:endParaRPr lang="en-GB" baseline="30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6177498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 smtClean="0"/>
              <a:t>Sources</a:t>
            </a:r>
            <a:r>
              <a:rPr lang="en-US" sz="1000" dirty="0"/>
              <a:t>: </a:t>
            </a:r>
            <a:r>
              <a:rPr lang="en-US" sz="1000" dirty="0" err="1"/>
              <a:t>Markit</a:t>
            </a:r>
            <a:r>
              <a:rPr lang="en-US" sz="1000" dirty="0"/>
              <a:t> CDS Pricing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Arithmetic </a:t>
            </a:r>
            <a:r>
              <a:rPr lang="en-US" sz="1000" dirty="0"/>
              <a:t>mean of five-year senior credit default swap </a:t>
            </a:r>
            <a:r>
              <a:rPr lang="en-US" sz="1000" dirty="0" err="1"/>
              <a:t>premia</a:t>
            </a:r>
            <a:r>
              <a:rPr lang="en-US" sz="1000" dirty="0"/>
              <a:t> of selected UK </a:t>
            </a:r>
            <a:r>
              <a:rPr lang="en-US" sz="1000" dirty="0" smtClean="0"/>
              <a:t>insurance groups </a:t>
            </a:r>
            <a:r>
              <a:rPr lang="en-US" sz="1000" dirty="0"/>
              <a:t>(Aviva, Legal and General, Prudential and Standard Life</a:t>
            </a:r>
            <a:r>
              <a:rPr lang="en-US" sz="1000" dirty="0" smtClean="0"/>
              <a:t>).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  <a:p>
            <a:pPr marL="228600" indent="-228600">
              <a:buAutoNum type="alphaLcParenBoth"/>
            </a:pP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24743"/>
            <a:ext cx="5400600" cy="4634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648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66293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B.10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Policyholders bear the majority of </a:t>
            </a:r>
            <a:r>
              <a:rPr lang="en-US" sz="2400" dirty="0" smtClean="0">
                <a:solidFill>
                  <a:srgbClr val="660066"/>
                </a:solidFill>
              </a:rPr>
              <a:t>the market </a:t>
            </a:r>
            <a:r>
              <a:rPr lang="en-US" sz="2400" dirty="0">
                <a:solidFill>
                  <a:srgbClr val="660066"/>
                </a:solidFill>
              </a:rPr>
              <a:t>risk related to UK life insurers’ assets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68340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UK insurance industry assets broken down by sector</a:t>
            </a:r>
            <a:r>
              <a:rPr lang="en-US" baseline="30000" dirty="0"/>
              <a:t>(a)(b)</a:t>
            </a:r>
            <a:endParaRPr lang="en-GB" baseline="30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6023610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Source: PRA regulatory returns</a:t>
            </a:r>
            <a:r>
              <a:rPr lang="en-GB" sz="1000" dirty="0" smtClean="0"/>
              <a:t>.</a:t>
            </a:r>
            <a:br>
              <a:rPr lang="en-GB" sz="1000" dirty="0" smtClean="0"/>
            </a:br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Data </a:t>
            </a:r>
            <a:r>
              <a:rPr lang="en-GB" sz="1000" dirty="0"/>
              <a:t>to </a:t>
            </a:r>
            <a:r>
              <a:rPr lang="en-GB" sz="1000" dirty="0" smtClean="0"/>
              <a:t>end-2014.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General </a:t>
            </a:r>
            <a:r>
              <a:rPr lang="en-US" sz="1000" dirty="0"/>
              <a:t>insurers excludes Lloyd’s of London.</a:t>
            </a:r>
            <a:r>
              <a:rPr lang="en-US" sz="1000" dirty="0">
                <a:latin typeface="+mj-lt"/>
                <a:cs typeface="Arial" panose="020B0604020202020204" pitchFamily="34" charset="0"/>
              </a:rPr>
              <a:t/>
            </a:r>
            <a:br>
              <a:rPr lang="en-US" sz="1000" dirty="0">
                <a:latin typeface="+mj-lt"/>
                <a:cs typeface="Arial" panose="020B0604020202020204" pitchFamily="34" charset="0"/>
              </a:rPr>
            </a:b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22180"/>
            <a:ext cx="5328592" cy="438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887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15007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B.11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Alternative capital continues to enter </a:t>
            </a:r>
            <a:r>
              <a:rPr lang="en-US" sz="2400" dirty="0" smtClean="0">
                <a:solidFill>
                  <a:srgbClr val="660066"/>
                </a:solidFill>
              </a:rPr>
              <a:t>the reinsurance </a:t>
            </a:r>
            <a:r>
              <a:rPr lang="en-US" sz="2400" dirty="0">
                <a:solidFill>
                  <a:srgbClr val="660066"/>
                </a:solidFill>
              </a:rPr>
              <a:t>sector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0466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Catastrophe bonds issued and outstanding</a:t>
            </a:r>
            <a:r>
              <a:rPr lang="en-US" baseline="30000" dirty="0"/>
              <a:t>(a)(b)</a:t>
            </a:r>
            <a:endParaRPr lang="en-GB" baseline="30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5959148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www.Artemis.bm Deal Directory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r>
              <a:rPr lang="en-US" sz="1000" dirty="0"/>
              <a:t>(a) Includes only newly issued and outstanding deals, as of end-October 2015.</a:t>
            </a:r>
          </a:p>
          <a:p>
            <a:r>
              <a:rPr lang="en-US" sz="1000" dirty="0"/>
              <a:t>(b) These are predominantly catastrophe bonds but include some life, health and </a:t>
            </a:r>
            <a:r>
              <a:rPr lang="en-US" sz="1000" dirty="0" smtClean="0"/>
              <a:t>other </a:t>
            </a:r>
            <a:r>
              <a:rPr lang="en-GB" sz="1000" dirty="0" smtClean="0"/>
              <a:t>insurance-linked securities</a:t>
            </a:r>
            <a:r>
              <a:rPr lang="en-US" sz="1000" dirty="0" smtClean="0"/>
              <a:t>.</a:t>
            </a:r>
            <a:r>
              <a:rPr lang="en-US" sz="1000" dirty="0">
                <a:latin typeface="+mj-lt"/>
                <a:cs typeface="Arial" panose="020B0604020202020204" pitchFamily="34" charset="0"/>
              </a:rPr>
              <a:t/>
            </a:r>
            <a:br>
              <a:rPr lang="en-US" sz="1000" dirty="0">
                <a:latin typeface="+mj-lt"/>
                <a:cs typeface="Arial" panose="020B0604020202020204" pitchFamily="34" charset="0"/>
              </a:rPr>
            </a:b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069" y="979253"/>
            <a:ext cx="5434235" cy="4452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33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15007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B.12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Low interest rates have reduced </a:t>
            </a:r>
            <a:r>
              <a:rPr lang="en-US" sz="2400" dirty="0" smtClean="0">
                <a:solidFill>
                  <a:srgbClr val="660066"/>
                </a:solidFill>
              </a:rPr>
              <a:t>insurers’ returns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7667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General insurers’ profits from investment activities</a:t>
            </a:r>
            <a:r>
              <a:rPr lang="en-US" baseline="30000" dirty="0"/>
              <a:t>(a)(b)</a:t>
            </a:r>
            <a:endParaRPr lang="en-GB" baseline="30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5959147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Source: PRA regulatory returns</a:t>
            </a:r>
            <a:r>
              <a:rPr lang="en-GB" sz="1000" dirty="0" smtClean="0"/>
              <a:t>.</a:t>
            </a:r>
            <a:br>
              <a:rPr lang="en-GB" sz="1000" dirty="0" smtClean="0"/>
            </a:br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Data </a:t>
            </a:r>
            <a:r>
              <a:rPr lang="en-GB" sz="1000" dirty="0"/>
              <a:t>to </a:t>
            </a:r>
            <a:r>
              <a:rPr lang="en-GB" sz="1000" dirty="0" smtClean="0"/>
              <a:t>end-2014.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General </a:t>
            </a:r>
            <a:r>
              <a:rPr lang="en-US" sz="1000" dirty="0"/>
              <a:t>insurers excludes Lloyd’s of </a:t>
            </a:r>
            <a:r>
              <a:rPr lang="en-US" sz="1000" dirty="0" smtClean="0"/>
              <a:t>London.</a:t>
            </a:r>
            <a:r>
              <a:rPr lang="en-US" sz="1000" dirty="0">
                <a:latin typeface="+mj-lt"/>
                <a:cs typeface="Arial" panose="020B0604020202020204" pitchFamily="34" charset="0"/>
              </a:rPr>
              <a:t/>
            </a:r>
            <a:br>
              <a:rPr lang="en-US" sz="1000" dirty="0">
                <a:latin typeface="+mj-lt"/>
                <a:cs typeface="Arial" panose="020B0604020202020204" pitchFamily="34" charset="0"/>
              </a:rPr>
            </a:b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96752"/>
            <a:ext cx="5472608" cy="4307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756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571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B.13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Non-bank financial institutions are </a:t>
            </a:r>
            <a:r>
              <a:rPr lang="en-US" sz="2400" dirty="0" smtClean="0">
                <a:solidFill>
                  <a:srgbClr val="660066"/>
                </a:solidFill>
              </a:rPr>
              <a:t>a significant </a:t>
            </a:r>
            <a:r>
              <a:rPr lang="en-US" sz="2400" dirty="0">
                <a:solidFill>
                  <a:srgbClr val="660066"/>
                </a:solidFill>
              </a:rPr>
              <a:t>part of the UK financial system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75541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GB" dirty="0"/>
              <a:t>UK non-bank financial institutions’ balance sheet assets</a:t>
            </a:r>
            <a:endParaRPr lang="en-GB" baseline="30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5882201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AFME, Bank of England, FCA, </a:t>
            </a:r>
            <a:r>
              <a:rPr lang="en-US" sz="1000" dirty="0" err="1"/>
              <a:t>LCH.Clearnet</a:t>
            </a:r>
            <a:r>
              <a:rPr lang="en-US" sz="1000" dirty="0"/>
              <a:t> Limited annual accounts, </a:t>
            </a:r>
            <a:r>
              <a:rPr lang="en-US" sz="1000" dirty="0" smtClean="0"/>
              <a:t>ICEU, Morningstar</a:t>
            </a:r>
            <a:r>
              <a:rPr lang="en-US" sz="1000" dirty="0"/>
              <a:t>, ONS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Includes </a:t>
            </a:r>
            <a:r>
              <a:rPr lang="en-US" sz="1000" dirty="0"/>
              <a:t>money market </a:t>
            </a:r>
            <a:r>
              <a:rPr lang="en-US" sz="1000" dirty="0" smtClean="0"/>
              <a:t>funds.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May </a:t>
            </a:r>
            <a:r>
              <a:rPr lang="en-US" sz="1000" dirty="0"/>
              <a:t>include holding companies and real estate investment trusts as well as </a:t>
            </a:r>
            <a:r>
              <a:rPr lang="en-US" sz="1000" dirty="0" smtClean="0"/>
              <a:t>statistical discrepancies</a:t>
            </a:r>
            <a:r>
              <a:rPr lang="en-US" sz="1000" dirty="0"/>
              <a:t>. Work is under way at the Bank and ONS to identify further components </a:t>
            </a:r>
            <a:r>
              <a:rPr lang="en-US" sz="1000" dirty="0" smtClean="0"/>
              <a:t>of </a:t>
            </a:r>
            <a:r>
              <a:rPr lang="en-GB" sz="1000" dirty="0" smtClean="0"/>
              <a:t>this </a:t>
            </a:r>
            <a:r>
              <a:rPr lang="en-GB" sz="1000" dirty="0"/>
              <a:t>category.</a:t>
            </a:r>
            <a:r>
              <a:rPr lang="en-US" sz="1000" dirty="0">
                <a:latin typeface="+mj-lt"/>
                <a:cs typeface="Arial" panose="020B0604020202020204" pitchFamily="34" charset="0"/>
              </a:rPr>
              <a:t/>
            </a:r>
            <a:br>
              <a:rPr lang="en-US" sz="1000" dirty="0">
                <a:latin typeface="+mj-lt"/>
                <a:cs typeface="Arial" panose="020B0604020202020204" pitchFamily="34" charset="0"/>
              </a:rPr>
            </a:b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71062"/>
            <a:ext cx="4968552" cy="451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909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2738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B.14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Dealers’ leverage ratios continue to improve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39537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Dealers’ leverage ratios</a:t>
            </a:r>
            <a:r>
              <a:rPr lang="en-US" baseline="30000" dirty="0"/>
              <a:t>(a)(b)(c)</a:t>
            </a:r>
            <a:endParaRPr lang="en-GB" baseline="30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5517232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SNL Financial, The Banker/TheBankerDatabase.com, banks’ published accounts </a:t>
            </a:r>
            <a:r>
              <a:rPr lang="en-US" sz="1000" dirty="0" smtClean="0"/>
              <a:t>and </a:t>
            </a:r>
            <a:r>
              <a:rPr lang="en-GB" sz="1000" dirty="0" smtClean="0"/>
              <a:t>Bank </a:t>
            </a:r>
            <a:r>
              <a:rPr lang="en-GB" sz="1000" dirty="0"/>
              <a:t>calculations</a:t>
            </a:r>
            <a:r>
              <a:rPr lang="en-GB" sz="1000" dirty="0" smtClean="0"/>
              <a:t>.</a:t>
            </a:r>
            <a:br>
              <a:rPr lang="en-GB" sz="1000" dirty="0" smtClean="0"/>
            </a:br>
            <a:endParaRPr lang="en-GB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Leverage </a:t>
            </a:r>
            <a:r>
              <a:rPr lang="en-US" sz="1000" dirty="0"/>
              <a:t>ratio defined as reported Tier 1 capital (or common equity where not </a:t>
            </a:r>
            <a:r>
              <a:rPr lang="en-US" sz="1000" dirty="0" smtClean="0"/>
              <a:t>available) divided </a:t>
            </a:r>
            <a:r>
              <a:rPr lang="en-US" sz="1000" dirty="0"/>
              <a:t>by total assets, adjusted for accounting differences on a best-</a:t>
            </a:r>
            <a:r>
              <a:rPr lang="en-US" sz="1000" dirty="0" err="1"/>
              <a:t>endeavours</a:t>
            </a:r>
            <a:r>
              <a:rPr lang="en-US" sz="1000" dirty="0"/>
              <a:t> </a:t>
            </a:r>
            <a:r>
              <a:rPr lang="en-US" sz="1000" dirty="0" smtClean="0"/>
              <a:t>basis.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Dealers </a:t>
            </a:r>
            <a:r>
              <a:rPr lang="en-GB" sz="1000" dirty="0"/>
              <a:t>included are </a:t>
            </a:r>
            <a:r>
              <a:rPr lang="en-GB" sz="1000" dirty="0" err="1"/>
              <a:t>BofA</a:t>
            </a:r>
            <a:r>
              <a:rPr lang="en-GB" sz="1000" dirty="0"/>
              <a:t> Merrill Lynch, Barclays, BNP Paribas, Citigroup, </a:t>
            </a:r>
            <a:r>
              <a:rPr lang="en-GB" sz="1000" dirty="0" err="1"/>
              <a:t>Crédit</a:t>
            </a:r>
            <a:r>
              <a:rPr lang="en-GB" sz="1000" dirty="0"/>
              <a:t> </a:t>
            </a:r>
            <a:r>
              <a:rPr lang="en-GB" sz="1000" dirty="0" err="1" smtClean="0"/>
              <a:t>Agricole</a:t>
            </a:r>
            <a:r>
              <a:rPr lang="en-GB" sz="1000" dirty="0" smtClean="0"/>
              <a:t>, Credit </a:t>
            </a:r>
            <a:r>
              <a:rPr lang="en-GB" sz="1000" dirty="0"/>
              <a:t>Suisse, Deutsche Bank, Goldman Sachs, HSBC, JP Morgan Chase &amp; Co</a:t>
            </a:r>
            <a:r>
              <a:rPr lang="en-GB" sz="1000" dirty="0" smtClean="0"/>
              <a:t>., Mitsubishi UFJ, Morgan </a:t>
            </a:r>
            <a:r>
              <a:rPr lang="en-GB" sz="1000" dirty="0"/>
              <a:t>Stanley, RBS, </a:t>
            </a:r>
            <a:r>
              <a:rPr lang="en-GB" sz="1000" dirty="0" err="1"/>
              <a:t>Société</a:t>
            </a:r>
            <a:r>
              <a:rPr lang="en-GB" sz="1000" dirty="0"/>
              <a:t> </a:t>
            </a:r>
            <a:r>
              <a:rPr lang="en-GB" sz="1000" dirty="0" err="1"/>
              <a:t>Générale</a:t>
            </a:r>
            <a:r>
              <a:rPr lang="en-GB" sz="1000" dirty="0"/>
              <a:t> and UBS. Pre-crisis data also include Bear </a:t>
            </a:r>
            <a:r>
              <a:rPr lang="en-GB" sz="1000" dirty="0" smtClean="0"/>
              <a:t>Stearns, </a:t>
            </a:r>
            <a:r>
              <a:rPr lang="en-US" sz="1000" dirty="0" smtClean="0"/>
              <a:t>Lehman </a:t>
            </a:r>
            <a:r>
              <a:rPr lang="en-US" sz="1000" dirty="0"/>
              <a:t>Brothers and Merrill </a:t>
            </a:r>
            <a:r>
              <a:rPr lang="en-US" sz="1000" dirty="0" smtClean="0"/>
              <a:t>Lynch.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Data </a:t>
            </a:r>
            <a:r>
              <a:rPr lang="en-GB" sz="1000" dirty="0"/>
              <a:t>to 2014 are for end-December. Data for 2015 are for end-June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671" y="963070"/>
            <a:ext cx="5075609" cy="418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273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20567" y="15007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B.1 </a:t>
            </a:r>
            <a:r>
              <a:rPr lang="en-GB" sz="2400" dirty="0">
                <a:solidFill>
                  <a:srgbClr val="692D62"/>
                </a:solidFill>
              </a:rPr>
              <a:t>Capital positions have strengthened</a:t>
            </a:r>
            <a:endParaRPr lang="en-US" sz="2400" dirty="0">
              <a:solidFill>
                <a:srgbClr val="692D62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47667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Major UK banks’ capital ratios</a:t>
            </a:r>
            <a:r>
              <a:rPr lang="en-US" baseline="30000" dirty="0"/>
              <a:t>(a)(b)</a:t>
            </a:r>
            <a:endParaRPr lang="en-GB" baseline="3000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5085184"/>
            <a:ext cx="91440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PRA regulatory returns, published accounts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Major </a:t>
            </a:r>
            <a:r>
              <a:rPr lang="en-US" sz="1000" dirty="0"/>
              <a:t>UK banks’ core Tier 1 capital as a percentage of their risk-weighted </a:t>
            </a:r>
            <a:r>
              <a:rPr lang="en-US" sz="1000" dirty="0" smtClean="0"/>
              <a:t>assets. Major </a:t>
            </a:r>
            <a:r>
              <a:rPr lang="en-US" sz="1000" dirty="0"/>
              <a:t>UK banks are Banco Santander, Bank of Ireland, Barclays, Co-operative Bank, </a:t>
            </a:r>
            <a:r>
              <a:rPr lang="en-US" sz="1000" dirty="0" smtClean="0"/>
              <a:t>HSBC, Lloyds </a:t>
            </a:r>
            <a:r>
              <a:rPr lang="en-US" sz="1000" dirty="0"/>
              <a:t>Banking Group, National Australia Bank, Nationwide, RBS and Virgin Money. </a:t>
            </a:r>
            <a:r>
              <a:rPr lang="en-US" sz="1000" dirty="0" smtClean="0"/>
              <a:t>Data exclude </a:t>
            </a:r>
            <a:r>
              <a:rPr lang="en-US" sz="1000" dirty="0"/>
              <a:t>Northern Rock/Virgin Money from 2008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From </a:t>
            </a:r>
            <a:r>
              <a:rPr lang="en-US" sz="1000" dirty="0"/>
              <a:t>2008, the chart shows core Tier 1 ratios as published by banks, excluding hybrid </a:t>
            </a:r>
            <a:r>
              <a:rPr lang="en-US" sz="1000" dirty="0" smtClean="0"/>
              <a:t>capital instruments </a:t>
            </a:r>
            <a:r>
              <a:rPr lang="en-US" sz="1000" dirty="0"/>
              <a:t>and making deductions from capital based on FSA </a:t>
            </a:r>
            <a:r>
              <a:rPr lang="en-US" sz="1000" dirty="0" smtClean="0"/>
              <a:t>definitions. Prior </a:t>
            </a:r>
            <a:r>
              <a:rPr lang="en-US" sz="1000" dirty="0"/>
              <a:t>to </a:t>
            </a:r>
            <a:r>
              <a:rPr lang="en-US" sz="1000" dirty="0" smtClean="0"/>
              <a:t>2008 that </a:t>
            </a:r>
            <a:r>
              <a:rPr lang="en-US" sz="1000" dirty="0"/>
              <a:t>measure was not typically disclosed; the chart shows Bank calculations </a:t>
            </a:r>
            <a:r>
              <a:rPr lang="en-US" sz="1000" dirty="0" smtClean="0"/>
              <a:t>approximating it </a:t>
            </a:r>
            <a:r>
              <a:rPr lang="en-US" sz="1000" dirty="0"/>
              <a:t>as previously published in the </a:t>
            </a:r>
            <a:r>
              <a:rPr lang="en-US" sz="1000" i="1" dirty="0"/>
              <a:t>Report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The </a:t>
            </a:r>
            <a:r>
              <a:rPr lang="en-US" sz="1000" dirty="0"/>
              <a:t>mean is weighted by risk-weighted assets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The </a:t>
            </a:r>
            <a:r>
              <a:rPr lang="en-US" sz="1000" dirty="0"/>
              <a:t>Basel II series was discontinued with CRD IV implementation on 1 January 2014. </a:t>
            </a:r>
            <a:r>
              <a:rPr lang="en-US" sz="1000" dirty="0" smtClean="0"/>
              <a:t>The ‘Basel </a:t>
            </a:r>
            <a:r>
              <a:rPr lang="en-US" sz="1000" dirty="0"/>
              <a:t>III common equity Tier 1 capital ratio’ is calculated as aggregate peer </a:t>
            </a:r>
            <a:r>
              <a:rPr lang="en-US" sz="1000" dirty="0" smtClean="0"/>
              <a:t>group common</a:t>
            </a:r>
            <a:r>
              <a:rPr lang="en-US" sz="1000" dirty="0"/>
              <a:t> </a:t>
            </a:r>
            <a:r>
              <a:rPr lang="en-US" sz="1000" dirty="0" smtClean="0"/>
              <a:t>equity </a:t>
            </a:r>
            <a:r>
              <a:rPr lang="en-US" sz="1000" dirty="0"/>
              <a:t>Tier 1 levels over aggregate risk-weighted assets, according to the CRD IV definition </a:t>
            </a:r>
            <a:r>
              <a:rPr lang="en-US" sz="1000" dirty="0" smtClean="0"/>
              <a:t>as implemented </a:t>
            </a:r>
            <a:r>
              <a:rPr lang="en-US" sz="1000" dirty="0"/>
              <a:t>in the United Kingdom. The Basel III peer group </a:t>
            </a:r>
            <a:r>
              <a:rPr lang="en-US" sz="1000" dirty="0" smtClean="0"/>
              <a:t>includes Barclays, Co-operative </a:t>
            </a:r>
            <a:r>
              <a:rPr lang="en-US" sz="1000" dirty="0"/>
              <a:t>Bank, HSBC, Lloyds Banking Group, Nationwide, RBS and Santander UK.</a:t>
            </a:r>
            <a:r>
              <a:rPr lang="en-US" sz="1000" dirty="0" smtClean="0">
                <a:latin typeface="+mj-lt"/>
                <a:cs typeface="Arial" panose="020B0604020202020204" pitchFamily="34" charset="0"/>
              </a:rPr>
              <a:t/>
            </a:r>
            <a:br>
              <a:rPr lang="en-US" sz="1000" dirty="0" smtClean="0">
                <a:latin typeface="+mj-lt"/>
                <a:cs typeface="Arial" panose="020B0604020202020204" pitchFamily="34" charset="0"/>
              </a:rPr>
            </a:b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133" y="908720"/>
            <a:ext cx="5400600" cy="400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80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571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B.15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Central clearing has simplified the </a:t>
            </a:r>
            <a:r>
              <a:rPr lang="en-US" sz="2400" dirty="0" smtClean="0">
                <a:solidFill>
                  <a:srgbClr val="660066"/>
                </a:solidFill>
              </a:rPr>
              <a:t>network of </a:t>
            </a:r>
            <a:r>
              <a:rPr lang="en-US" sz="2400" dirty="0">
                <a:solidFill>
                  <a:srgbClr val="660066"/>
                </a:solidFill>
              </a:rPr>
              <a:t>financial system </a:t>
            </a:r>
            <a:r>
              <a:rPr lang="en-US" sz="2400" dirty="0" err="1">
                <a:solidFill>
                  <a:srgbClr val="660066"/>
                </a:solidFill>
              </a:rPr>
              <a:t>interlinkages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766445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UK banks and investment firms’ 30 largest </a:t>
            </a:r>
            <a:r>
              <a:rPr lang="en-US" dirty="0" smtClean="0"/>
              <a:t>derivative counterparties</a:t>
            </a:r>
            <a:r>
              <a:rPr lang="en-US" dirty="0"/>
              <a:t>: the ‘core of </a:t>
            </a:r>
            <a:r>
              <a:rPr lang="en-US" dirty="0" smtClean="0"/>
              <a:t>the network</a:t>
            </a:r>
            <a:r>
              <a:rPr lang="en-US" dirty="0"/>
              <a:t>’</a:t>
            </a:r>
            <a:r>
              <a:rPr lang="en-US" baseline="30000" dirty="0"/>
              <a:t>(a)(b)</a:t>
            </a:r>
            <a:endParaRPr lang="en-GB" baseline="30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5584301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Source: Bank survey of banks’ exposures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The </a:t>
            </a:r>
            <a:r>
              <a:rPr lang="en-US" sz="1000" dirty="0"/>
              <a:t>30 largest derivative counterparties have been identified based on a survey of </a:t>
            </a:r>
            <a:r>
              <a:rPr lang="en-US" sz="1000" dirty="0" smtClean="0"/>
              <a:t>23 UK </a:t>
            </a:r>
            <a:r>
              <a:rPr lang="en-US" sz="1000" dirty="0"/>
              <a:t>banks and investment firms’ top 20 exposures measured as exposures at </a:t>
            </a:r>
            <a:r>
              <a:rPr lang="en-US" sz="1000" dirty="0" smtClean="0"/>
              <a:t>default (net of collateral</a:t>
            </a:r>
            <a:r>
              <a:rPr lang="en-US" sz="1000" dirty="0"/>
              <a:t>), to each of the following: banks, non-bank financial institutions and </a:t>
            </a:r>
            <a:r>
              <a:rPr lang="en-US" sz="1000" dirty="0" smtClean="0"/>
              <a:t>non-financial corporations</a:t>
            </a:r>
            <a:r>
              <a:rPr lang="en-US" sz="1000" dirty="0"/>
              <a:t>; on 30 June 2015. Only UK subsidiaries of non-UK banks </a:t>
            </a:r>
            <a:r>
              <a:rPr lang="en-US" sz="1000" dirty="0" smtClean="0"/>
              <a:t>are included as </a:t>
            </a:r>
            <a:r>
              <a:rPr lang="en-GB" sz="1000" dirty="0" smtClean="0"/>
              <a:t>reporting firms.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The </a:t>
            </a:r>
            <a:r>
              <a:rPr lang="en-US" sz="1000" dirty="0"/>
              <a:t>size of each node is scaled by reporting firms’ total amount of exposures to that </a:t>
            </a:r>
            <a:r>
              <a:rPr lang="en-US" sz="1000" dirty="0" smtClean="0"/>
              <a:t>firm. Each </a:t>
            </a:r>
            <a:r>
              <a:rPr lang="en-US" sz="1000" dirty="0"/>
              <a:t>arrow points from one firm to another firm to which it has exposure. </a:t>
            </a:r>
            <a:r>
              <a:rPr lang="en-US" sz="1000" dirty="0" smtClean="0"/>
              <a:t>The thickness of the </a:t>
            </a:r>
            <a:r>
              <a:rPr lang="en-US" sz="1000" dirty="0"/>
              <a:t>lines is based on the size of the exposure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410" y="1303431"/>
            <a:ext cx="4554846" cy="4104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82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571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B.16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US primary dealers’ repo activity </a:t>
            </a:r>
            <a:r>
              <a:rPr lang="en-US" sz="2400" dirty="0" smtClean="0">
                <a:solidFill>
                  <a:srgbClr val="660066"/>
                </a:solidFill>
              </a:rPr>
              <a:t>has declined </a:t>
            </a:r>
            <a:r>
              <a:rPr lang="en-US" sz="2400" dirty="0">
                <a:solidFill>
                  <a:srgbClr val="660066"/>
                </a:solidFill>
              </a:rPr>
              <a:t>over the past year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76092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US primary dealers’ repo financing</a:t>
            </a:r>
            <a:r>
              <a:rPr lang="en-US" baseline="30000" dirty="0"/>
              <a:t>(a)(b)</a:t>
            </a:r>
            <a:endParaRPr lang="en-GB" baseline="30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5869721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Federal Reserve Bank of New York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The </a:t>
            </a:r>
            <a:r>
              <a:rPr lang="en-US" sz="1000" dirty="0"/>
              <a:t>Federal Reserve Bank of New York trades US government and select other </a:t>
            </a:r>
            <a:r>
              <a:rPr lang="en-US" sz="1000" dirty="0" smtClean="0"/>
              <a:t>securities with </a:t>
            </a:r>
            <a:r>
              <a:rPr lang="en-US" sz="1000" dirty="0"/>
              <a:t>designated primary dealers, which include banks and securities </a:t>
            </a:r>
            <a:r>
              <a:rPr lang="en-US" sz="1000" dirty="0" smtClean="0"/>
              <a:t>broker dealers.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Data </a:t>
            </a:r>
            <a:r>
              <a:rPr lang="en-GB" sz="1000" dirty="0"/>
              <a:t>to 11 November 2015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203" y="1293801"/>
            <a:ext cx="4842061" cy="425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752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2738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B.17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Securities are transacted in different ways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7667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Estimated importance of various trading mechanisms in </a:t>
            </a:r>
            <a:r>
              <a:rPr lang="en-US" dirty="0" smtClean="0"/>
              <a:t>selected </a:t>
            </a:r>
            <a:r>
              <a:rPr lang="en-GB" dirty="0" smtClean="0"/>
              <a:t>markets</a:t>
            </a:r>
            <a:r>
              <a:rPr lang="en-GB" baseline="30000" dirty="0" smtClean="0"/>
              <a:t>(a</a:t>
            </a:r>
            <a:r>
              <a:rPr lang="en-GB" baseline="30000" dirty="0"/>
              <a:t>)(b)(c)(d)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4941168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Bank of England, Bank for International Settlements, Debt Management </a:t>
            </a:r>
            <a:r>
              <a:rPr lang="en-US" sz="1000" dirty="0" smtClean="0"/>
              <a:t>Office, Federal </a:t>
            </a:r>
            <a:r>
              <a:rPr lang="en-US" sz="1000" dirty="0"/>
              <a:t>Reserve Bank of New York, ICAP </a:t>
            </a:r>
            <a:r>
              <a:rPr lang="en-US" sz="1000" dirty="0" err="1"/>
              <a:t>BrokerTec</a:t>
            </a:r>
            <a:r>
              <a:rPr lang="en-US" sz="1000" dirty="0"/>
              <a:t>, McKinsey and </a:t>
            </a:r>
            <a:r>
              <a:rPr lang="en-US" sz="1000" dirty="0" smtClean="0"/>
              <a:t>Greenwich Associates, Tuttle </a:t>
            </a:r>
            <a:r>
              <a:rPr lang="en-US" sz="1000" dirty="0"/>
              <a:t>(2013) ‘Alternative Trading Systems: Description of ATS Trading in National </a:t>
            </a:r>
            <a:r>
              <a:rPr lang="en-US" sz="1000" dirty="0" smtClean="0"/>
              <a:t>Market System </a:t>
            </a:r>
            <a:r>
              <a:rPr lang="en-US" sz="1000" dirty="0"/>
              <a:t>Stocks’, Tuttle (2014) ‘OTC Trading: Description of Non-ATS </a:t>
            </a:r>
            <a:r>
              <a:rPr lang="en-US" sz="1000" dirty="0" smtClean="0"/>
              <a:t>OTC Trading </a:t>
            </a:r>
            <a:r>
              <a:rPr lang="en-US" sz="1000" dirty="0"/>
              <a:t>in </a:t>
            </a:r>
            <a:r>
              <a:rPr lang="en-US" sz="1000" dirty="0" smtClean="0"/>
              <a:t>National Market </a:t>
            </a:r>
            <a:r>
              <a:rPr lang="en-US" sz="1000" dirty="0"/>
              <a:t>System Stocks’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Cash </a:t>
            </a:r>
            <a:r>
              <a:rPr lang="en-US" sz="1000" dirty="0"/>
              <a:t>securities are given as proportion of trading </a:t>
            </a:r>
            <a:r>
              <a:rPr lang="en-US" sz="1000" dirty="0" smtClean="0"/>
              <a:t>volumes.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Derivative </a:t>
            </a:r>
            <a:r>
              <a:rPr lang="en-US" sz="1000" dirty="0"/>
              <a:t>figures are proportions of notional amounts outstanding inferred from</a:t>
            </a:r>
          </a:p>
          <a:p>
            <a:r>
              <a:rPr lang="en-US" sz="1000" dirty="0"/>
              <a:t>BIS statistics, which divide derivative markets into those traded OTC and those traded </a:t>
            </a:r>
            <a:r>
              <a:rPr lang="en-US" sz="1000" dirty="0" smtClean="0"/>
              <a:t>on exchanges</a:t>
            </a:r>
            <a:r>
              <a:rPr lang="en-US" sz="1000" dirty="0"/>
              <a:t>. This may overstate the importance of OTC markets, </a:t>
            </a:r>
            <a:r>
              <a:rPr lang="en-US" sz="1000" dirty="0" err="1"/>
              <a:t>categorised</a:t>
            </a:r>
            <a:r>
              <a:rPr lang="en-US" sz="1000" dirty="0"/>
              <a:t> here </a:t>
            </a:r>
            <a:r>
              <a:rPr lang="en-US" sz="1000" dirty="0" smtClean="0"/>
              <a:t>as </a:t>
            </a:r>
            <a:r>
              <a:rPr lang="en-GB" sz="1000" dirty="0" smtClean="0"/>
              <a:t>‘intermediated </a:t>
            </a:r>
            <a:r>
              <a:rPr lang="en-GB" sz="1000" dirty="0"/>
              <a:t>by dealers</a:t>
            </a:r>
            <a:r>
              <a:rPr lang="en-GB" sz="1000" dirty="0" smtClean="0"/>
              <a:t>’. C)</a:t>
            </a:r>
          </a:p>
          <a:p>
            <a:r>
              <a:rPr lang="en-GB" sz="1000" dirty="0" smtClean="0"/>
              <a:t>(c)   </a:t>
            </a:r>
            <a:r>
              <a:rPr lang="en-US" sz="1000" dirty="0" smtClean="0"/>
              <a:t>Exchanges </a:t>
            </a:r>
            <a:r>
              <a:rPr lang="en-US" sz="1000" dirty="0"/>
              <a:t>include public exchanges only. Electronic matching systems exclude </a:t>
            </a:r>
            <a:r>
              <a:rPr lang="en-US" sz="1000" dirty="0" smtClean="0"/>
              <a:t>key electronic </a:t>
            </a:r>
            <a:r>
              <a:rPr lang="en-US" sz="1000" dirty="0"/>
              <a:t>request-for-quote systems, for example as available via Bloomberg </a:t>
            </a:r>
            <a:r>
              <a:rPr lang="en-US" sz="1000" dirty="0" smtClean="0"/>
              <a:t>and </a:t>
            </a:r>
            <a:r>
              <a:rPr lang="en-US" sz="1000" dirty="0" err="1" smtClean="0"/>
              <a:t>Tradeweb</a:t>
            </a:r>
            <a:r>
              <a:rPr lang="en-US" sz="1000" dirty="0" smtClean="0"/>
              <a:t>, but </a:t>
            </a:r>
            <a:r>
              <a:rPr lang="en-US" sz="1000" dirty="0"/>
              <a:t>includes dark pools, electronic communications networks and dealer-to-client </a:t>
            </a:r>
            <a:r>
              <a:rPr lang="en-US" sz="1000" dirty="0" smtClean="0"/>
              <a:t>platforms </a:t>
            </a:r>
            <a:r>
              <a:rPr lang="en-GB" sz="1000" dirty="0" smtClean="0"/>
              <a:t>offering </a:t>
            </a:r>
            <a:r>
              <a:rPr lang="en-GB" sz="1000" dirty="0"/>
              <a:t>live executable prices.</a:t>
            </a:r>
          </a:p>
          <a:p>
            <a:pPr marL="228600" indent="-228600">
              <a:buAutoNum type="alphaLcParenBoth" startAt="4"/>
            </a:pPr>
            <a:r>
              <a:rPr lang="en-US" sz="1000" dirty="0" smtClean="0"/>
              <a:t>Figures </a:t>
            </a:r>
            <a:r>
              <a:rPr lang="en-US" sz="1000" dirty="0"/>
              <a:t>include dealer-to-client and inter-dealer markets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 startAt="4"/>
            </a:pP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100245"/>
            <a:ext cx="4032448" cy="3671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198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571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B.18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Dealer inventories of US corporate </a:t>
            </a:r>
            <a:r>
              <a:rPr lang="en-US" sz="2400" dirty="0" smtClean="0">
                <a:solidFill>
                  <a:srgbClr val="660066"/>
                </a:solidFill>
              </a:rPr>
              <a:t>bonds respond </a:t>
            </a:r>
            <a:r>
              <a:rPr lang="en-US" sz="2400" dirty="0">
                <a:solidFill>
                  <a:srgbClr val="660066"/>
                </a:solidFill>
              </a:rPr>
              <a:t>less to shocks than prior to the crisis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838453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Sensitivity of US dollar-denominated high-yield corporate </a:t>
            </a:r>
            <a:r>
              <a:rPr lang="en-US" dirty="0" smtClean="0"/>
              <a:t>bond spreads </a:t>
            </a:r>
            <a:r>
              <a:rPr lang="en-US" dirty="0"/>
              <a:t>and dealer inventory </a:t>
            </a:r>
            <a:r>
              <a:rPr lang="en-US" dirty="0" smtClean="0"/>
              <a:t>to reduced </a:t>
            </a:r>
            <a:r>
              <a:rPr lang="en-US" dirty="0"/>
              <a:t>demand from </a:t>
            </a:r>
            <a:r>
              <a:rPr lang="en-US" dirty="0" smtClean="0"/>
              <a:t>asset </a:t>
            </a:r>
            <a:r>
              <a:rPr lang="en-GB" dirty="0" smtClean="0"/>
              <a:t>managers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36512" y="5715833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</a:t>
            </a:r>
            <a:r>
              <a:rPr lang="en-US" sz="1000" dirty="0" err="1"/>
              <a:t>BofA</a:t>
            </a:r>
            <a:r>
              <a:rPr lang="en-US" sz="1000" dirty="0"/>
              <a:t> Merrill Lynch Global Research, </a:t>
            </a:r>
            <a:r>
              <a:rPr lang="en-US" sz="1000" dirty="0" err="1"/>
              <a:t>Dealogic</a:t>
            </a:r>
            <a:r>
              <a:rPr lang="en-US" sz="1000" dirty="0"/>
              <a:t>, EPFR Global, Federal Reserve Bank </a:t>
            </a:r>
            <a:r>
              <a:rPr lang="en-US" sz="1000" dirty="0" smtClean="0"/>
              <a:t>of New </a:t>
            </a:r>
            <a:r>
              <a:rPr lang="en-US" sz="1000" dirty="0"/>
              <a:t>York, SIFMA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Sensitivity </a:t>
            </a:r>
            <a:r>
              <a:rPr lang="en-US" sz="1000" dirty="0"/>
              <a:t>of US dollar-denominated high-yield corporate bond spreads and US </a:t>
            </a:r>
            <a:r>
              <a:rPr lang="en-US" sz="1000" dirty="0" smtClean="0"/>
              <a:t>primary dealers</a:t>
            </a:r>
            <a:r>
              <a:rPr lang="en-US" sz="1000" dirty="0"/>
              <a:t>’ inventory in these securities to a one standard deviation decline </a:t>
            </a:r>
            <a:r>
              <a:rPr lang="en-US" sz="1000" dirty="0" smtClean="0"/>
              <a:t>in demand for corporate </a:t>
            </a:r>
            <a:r>
              <a:rPr lang="en-US" sz="1000" dirty="0"/>
              <a:t>bonds from asset management companies as a proportion of market </a:t>
            </a:r>
            <a:r>
              <a:rPr lang="en-US" sz="1000" dirty="0" smtClean="0"/>
              <a:t>size.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Fraction </a:t>
            </a:r>
            <a:r>
              <a:rPr lang="en-US" sz="1000" dirty="0"/>
              <a:t>of market </a:t>
            </a:r>
            <a:r>
              <a:rPr lang="en-US" sz="1000" dirty="0" smtClean="0"/>
              <a:t>size.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Pre </a:t>
            </a:r>
            <a:r>
              <a:rPr lang="en-US" sz="1000" dirty="0"/>
              <a:t>and post-crisis defined as 2004–06 and 2012–February 2015 respectively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87558"/>
            <a:ext cx="5071591" cy="4173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836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571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B.19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Dealer inventories in sterling corporate </a:t>
            </a:r>
            <a:r>
              <a:rPr lang="en-US" sz="2400" dirty="0" smtClean="0">
                <a:solidFill>
                  <a:srgbClr val="660066"/>
                </a:solidFill>
              </a:rPr>
              <a:t>bond markets </a:t>
            </a:r>
            <a:r>
              <a:rPr lang="en-US" sz="2400" dirty="0">
                <a:solidFill>
                  <a:srgbClr val="660066"/>
                </a:solidFill>
              </a:rPr>
              <a:t>have fallen but not transaction volumes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76092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Sterling corporate bond market: dealer inventories </a:t>
            </a:r>
            <a:r>
              <a:rPr lang="en-US" dirty="0" smtClean="0"/>
              <a:t>and transaction </a:t>
            </a:r>
            <a:r>
              <a:rPr lang="en-US" dirty="0"/>
              <a:t>volumes</a:t>
            </a:r>
            <a:r>
              <a:rPr lang="en-US" baseline="30000" dirty="0"/>
              <a:t>(a)</a:t>
            </a:r>
            <a:endParaRPr lang="en-GB" baseline="30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36512" y="6023610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FCA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Trading </a:t>
            </a:r>
            <a:r>
              <a:rPr lang="en-US" sz="1000" dirty="0"/>
              <a:t>volume and cumulative inventory change calculations only include </a:t>
            </a:r>
            <a:r>
              <a:rPr lang="en-US" sz="1000" dirty="0" smtClean="0"/>
              <a:t>transactions reported </a:t>
            </a:r>
            <a:r>
              <a:rPr lang="en-US" sz="1000" dirty="0"/>
              <a:t>by FCA-regulated dealers on a principal basis and in instruments issued more </a:t>
            </a:r>
            <a:r>
              <a:rPr lang="en-US" sz="1000" dirty="0" smtClean="0"/>
              <a:t>than three </a:t>
            </a:r>
            <a:r>
              <a:rPr lang="en-US" sz="1000" dirty="0"/>
              <a:t>months ago. Duplicate, erroneous and outlier transactions have been removed on </a:t>
            </a:r>
            <a:r>
              <a:rPr lang="en-US" sz="1000" dirty="0" smtClean="0"/>
              <a:t>a best-</a:t>
            </a:r>
            <a:r>
              <a:rPr lang="en-US" sz="1000" dirty="0" err="1" smtClean="0"/>
              <a:t>endeavours</a:t>
            </a:r>
            <a:r>
              <a:rPr lang="en-US" sz="1000" dirty="0" smtClean="0"/>
              <a:t> </a:t>
            </a:r>
            <a:r>
              <a:rPr lang="en-US" sz="1000" dirty="0"/>
              <a:t>basis. Data include intra-group transactions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9536"/>
            <a:ext cx="5544616" cy="4318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70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i="0" u="none" strike="noStrike" baseline="0" dirty="0" smtClean="0">
                <a:solidFill>
                  <a:srgbClr val="692D62"/>
                </a:solidFill>
              </a:rPr>
              <a:t>Chart</a:t>
            </a:r>
            <a:r>
              <a:rPr lang="en-US" sz="2400" b="1" i="0" u="none" strike="noStrike" dirty="0" smtClean="0">
                <a:solidFill>
                  <a:srgbClr val="692D62"/>
                </a:solidFill>
              </a:rPr>
              <a:t> </a:t>
            </a:r>
            <a:r>
              <a:rPr lang="en-US" sz="2400" b="1" i="0" u="none" strike="noStrike" baseline="0" dirty="0" smtClean="0">
                <a:solidFill>
                  <a:srgbClr val="692D62"/>
                </a:solidFill>
              </a:rPr>
              <a:t> B.2 </a:t>
            </a:r>
            <a:r>
              <a:rPr lang="en-GB" sz="2400" dirty="0">
                <a:solidFill>
                  <a:srgbClr val="692D62"/>
                </a:solidFill>
              </a:rPr>
              <a:t>International and intra-financial sector exposures continue to decline</a:t>
            </a:r>
            <a:endParaRPr lang="en-US" sz="2400" dirty="0">
              <a:solidFill>
                <a:srgbClr val="692D62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75672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Change in UK banks’ </a:t>
            </a:r>
            <a:r>
              <a:rPr lang="en-US" dirty="0" smtClean="0"/>
              <a:t>assets</a:t>
            </a:r>
            <a:r>
              <a:rPr lang="en-US" baseline="30000" dirty="0" smtClean="0"/>
              <a:t>(a)(b)</a:t>
            </a:r>
            <a:endParaRPr lang="en-GB" baseline="30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5408056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Bank of England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UK </a:t>
            </a:r>
            <a:r>
              <a:rPr lang="en-US" sz="1000" dirty="0"/>
              <a:t>banks are all UK resident monetary financial institutions. Data as at end-September </a:t>
            </a:r>
            <a:r>
              <a:rPr lang="en-US" sz="1000" dirty="0" smtClean="0"/>
              <a:t>2015. Due </a:t>
            </a:r>
            <a:r>
              <a:rPr lang="en-US" sz="1000" dirty="0"/>
              <a:t>to changes in data reporting, pre-2010 data are constructed </a:t>
            </a:r>
            <a:r>
              <a:rPr lang="en-US" sz="1000" dirty="0" smtClean="0"/>
              <a:t>from separate </a:t>
            </a:r>
            <a:r>
              <a:rPr lang="en-US" sz="1000" dirty="0"/>
              <a:t>series </a:t>
            </a:r>
            <a:r>
              <a:rPr lang="en-US" sz="1000" dirty="0" smtClean="0"/>
              <a:t>for </a:t>
            </a:r>
            <a:r>
              <a:rPr lang="en-GB" sz="1000" dirty="0" smtClean="0"/>
              <a:t>banks </a:t>
            </a:r>
            <a:r>
              <a:rPr lang="en-GB" sz="1000" dirty="0"/>
              <a:t>and building societies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Total </a:t>
            </a:r>
            <a:r>
              <a:rPr lang="en-US" sz="1000" dirty="0"/>
              <a:t>assets excluding derivatives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Includes </a:t>
            </a:r>
            <a:r>
              <a:rPr lang="en-GB" sz="1000" dirty="0"/>
              <a:t>intragroup loans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Includes </a:t>
            </a:r>
            <a:r>
              <a:rPr lang="en-US" sz="1000" dirty="0"/>
              <a:t>some loans to overseas financial institutions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Includes </a:t>
            </a:r>
            <a:r>
              <a:rPr lang="en-US" sz="1000" dirty="0"/>
              <a:t>cash, central bank deposits, treasury bills and government bonds.</a:t>
            </a:r>
            <a:r>
              <a:rPr lang="en-US" sz="1000" dirty="0">
                <a:latin typeface="+mj-lt"/>
                <a:cs typeface="Arial" panose="020B0604020202020204" pitchFamily="34" charset="0"/>
              </a:rPr>
              <a:t/>
            </a:r>
            <a:br>
              <a:rPr lang="en-US" sz="1000" dirty="0">
                <a:latin typeface="+mj-lt"/>
                <a:cs typeface="Arial" panose="020B0604020202020204" pitchFamily="34" charset="0"/>
              </a:rPr>
            </a:b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26" y="1052736"/>
            <a:ext cx="5403278" cy="4365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822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765175"/>
            <a:ext cx="7772400" cy="5257800"/>
          </a:xfrm>
        </p:spPr>
        <p:txBody>
          <a:bodyPr/>
          <a:lstStyle/>
          <a:p>
            <a:pPr eaLnBrk="1" hangingPunct="1"/>
            <a:r>
              <a:rPr lang="en-GB" sz="7200" dirty="0" smtClean="0">
                <a:solidFill>
                  <a:srgbClr val="660066"/>
                </a:solidFill>
              </a:rPr>
              <a:t>Box 3: Results of the 2015 stress test of the UK banking system</a:t>
            </a:r>
          </a:p>
        </p:txBody>
      </p:sp>
    </p:spTree>
    <p:extLst>
      <p:ext uri="{BB962C8B-B14F-4D97-AF65-F5344CB8AC3E}">
        <p14:creationId xmlns:p14="http://schemas.microsoft.com/office/powerpoint/2010/main" val="189172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571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A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A</a:t>
            </a:r>
            <a:r>
              <a:rPr lang="en-US" sz="2400" dirty="0" smtClean="0">
                <a:solidFill>
                  <a:srgbClr val="660066"/>
                </a:solidFill>
              </a:rPr>
              <a:t>ggregate </a:t>
            </a:r>
            <a:r>
              <a:rPr lang="en-US" sz="2400" dirty="0">
                <a:solidFill>
                  <a:srgbClr val="660066"/>
                </a:solidFill>
              </a:rPr>
              <a:t>CET1 capital ratio projections in </a:t>
            </a:r>
            <a:r>
              <a:rPr lang="en-US" sz="2400" dirty="0" smtClean="0">
                <a:solidFill>
                  <a:srgbClr val="660066"/>
                </a:solidFill>
              </a:rPr>
              <a:t>the stress</a:t>
            </a:r>
            <a:r>
              <a:rPr lang="en-US" sz="2400" dirty="0">
                <a:solidFill>
                  <a:srgbClr val="660066"/>
                </a:solidFill>
              </a:rPr>
              <a:t>, after </a:t>
            </a:r>
            <a:r>
              <a:rPr lang="en-US" sz="2400" dirty="0" smtClean="0">
                <a:solidFill>
                  <a:srgbClr val="660066"/>
                </a:solidFill>
              </a:rPr>
              <a:t>the impact </a:t>
            </a:r>
            <a:r>
              <a:rPr lang="en-US" sz="2400" dirty="0">
                <a:solidFill>
                  <a:srgbClr val="660066"/>
                </a:solidFill>
              </a:rPr>
              <a:t>of ‘strategic’ </a:t>
            </a:r>
            <a:r>
              <a:rPr lang="en-US" sz="2400" dirty="0" smtClean="0">
                <a:solidFill>
                  <a:srgbClr val="660066"/>
                </a:solidFill>
              </a:rPr>
              <a:t>management </a:t>
            </a:r>
            <a:r>
              <a:rPr lang="en-GB" sz="2400" dirty="0" smtClean="0">
                <a:solidFill>
                  <a:srgbClr val="660066"/>
                </a:solidFill>
              </a:rPr>
              <a:t>actions</a:t>
            </a:r>
            <a:r>
              <a:rPr lang="en-GB" sz="2400" baseline="30000" dirty="0" smtClean="0">
                <a:solidFill>
                  <a:srgbClr val="660066"/>
                </a:solidFill>
              </a:rPr>
              <a:t>(a</a:t>
            </a:r>
            <a:r>
              <a:rPr lang="en-GB" sz="2400" baseline="30000" dirty="0">
                <a:solidFill>
                  <a:srgbClr val="660066"/>
                </a:solidFill>
              </a:rPr>
              <a:t>)(b)</a:t>
            </a:r>
            <a:endParaRPr lang="en-US" sz="2400" baseline="30000" dirty="0">
              <a:solidFill>
                <a:srgbClr val="660066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5869721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Participating banks’ Firm Data Submission Framework (FDSF) data </a:t>
            </a:r>
            <a:r>
              <a:rPr lang="en-US" sz="1000" dirty="0" smtClean="0"/>
              <a:t>submissions, </a:t>
            </a:r>
            <a:r>
              <a:rPr lang="en-GB" sz="1000" dirty="0" smtClean="0"/>
              <a:t>Bank </a:t>
            </a:r>
            <a:r>
              <a:rPr lang="en-GB" sz="1000" dirty="0"/>
              <a:t>analysis and calculations</a:t>
            </a:r>
            <a:r>
              <a:rPr lang="en-GB" sz="1000" dirty="0" smtClean="0"/>
              <a:t>.</a:t>
            </a:r>
            <a:br>
              <a:rPr lang="en-GB" sz="1000" dirty="0" smtClean="0"/>
            </a:br>
            <a:endParaRPr lang="en-GB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The </a:t>
            </a:r>
            <a:r>
              <a:rPr lang="en-US" sz="1000" dirty="0"/>
              <a:t>CET1 capital ratio is defined as CET1 capital expressed as a percentage of </a:t>
            </a:r>
            <a:r>
              <a:rPr lang="en-US" sz="1000" dirty="0" smtClean="0"/>
              <a:t>risk-weighted assets</a:t>
            </a:r>
            <a:r>
              <a:rPr lang="en-US" sz="1000" dirty="0"/>
              <a:t>, where these are defined in line with the UK implementation of the </a:t>
            </a:r>
            <a:r>
              <a:rPr lang="en-US" sz="1000" dirty="0" smtClean="0"/>
              <a:t>CRR via the </a:t>
            </a:r>
            <a:r>
              <a:rPr lang="en-GB" sz="1000" dirty="0" smtClean="0"/>
              <a:t>PRA </a:t>
            </a:r>
            <a:r>
              <a:rPr lang="en-GB" sz="1000" dirty="0"/>
              <a:t>Rulebook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For </a:t>
            </a:r>
            <a:r>
              <a:rPr lang="en-US" sz="1000" dirty="0"/>
              <a:t>Nationwide the stress tests are based on an estimated 4 April 2015 balance sheet, </a:t>
            </a:r>
            <a:r>
              <a:rPr lang="en-US" sz="1000" dirty="0" smtClean="0"/>
              <a:t>rather </a:t>
            </a:r>
            <a:r>
              <a:rPr lang="en-GB" sz="1000" dirty="0" smtClean="0"/>
              <a:t>than </a:t>
            </a:r>
            <a:r>
              <a:rPr lang="en-GB" sz="1000" dirty="0"/>
              <a:t>end-2014.</a:t>
            </a:r>
            <a:r>
              <a:rPr lang="en-US" sz="1000" dirty="0">
                <a:latin typeface="+mj-lt"/>
                <a:cs typeface="Arial" panose="020B0604020202020204" pitchFamily="34" charset="0"/>
              </a:rPr>
              <a:t/>
            </a:r>
            <a:br>
              <a:rPr lang="en-US" sz="1000" dirty="0">
                <a:latin typeface="+mj-lt"/>
                <a:cs typeface="Arial" panose="020B0604020202020204" pitchFamily="34" charset="0"/>
              </a:rPr>
            </a:b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052735"/>
            <a:ext cx="5256584" cy="469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910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571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 smtClean="0">
                <a:solidFill>
                  <a:srgbClr val="660066"/>
                </a:solidFill>
              </a:rPr>
              <a:t>Aggregate </a:t>
            </a:r>
            <a:r>
              <a:rPr lang="en-US" sz="2400" dirty="0">
                <a:solidFill>
                  <a:srgbClr val="660066"/>
                </a:solidFill>
              </a:rPr>
              <a:t>Tier 1 leverage ratio projections </a:t>
            </a:r>
            <a:r>
              <a:rPr lang="en-US" sz="2400" dirty="0" smtClean="0">
                <a:solidFill>
                  <a:srgbClr val="660066"/>
                </a:solidFill>
              </a:rPr>
              <a:t>in the </a:t>
            </a:r>
            <a:r>
              <a:rPr lang="en-US" sz="2400" dirty="0">
                <a:solidFill>
                  <a:srgbClr val="660066"/>
                </a:solidFill>
              </a:rPr>
              <a:t>stress, </a:t>
            </a:r>
            <a:r>
              <a:rPr lang="en-US" sz="2400" dirty="0" smtClean="0">
                <a:solidFill>
                  <a:srgbClr val="660066"/>
                </a:solidFill>
              </a:rPr>
              <a:t>after the </a:t>
            </a:r>
            <a:r>
              <a:rPr lang="en-US" sz="2400" dirty="0">
                <a:solidFill>
                  <a:srgbClr val="660066"/>
                </a:solidFill>
              </a:rPr>
              <a:t>impact of ‘strategic’ </a:t>
            </a:r>
            <a:r>
              <a:rPr lang="en-US" sz="2400" dirty="0" smtClean="0">
                <a:solidFill>
                  <a:srgbClr val="660066"/>
                </a:solidFill>
              </a:rPr>
              <a:t>management actions</a:t>
            </a:r>
            <a:r>
              <a:rPr lang="en-US" sz="2400" baseline="30000" dirty="0" smtClean="0">
                <a:solidFill>
                  <a:srgbClr val="660066"/>
                </a:solidFill>
              </a:rPr>
              <a:t>(a</a:t>
            </a:r>
            <a:r>
              <a:rPr lang="en-US" sz="2400" baseline="30000" dirty="0">
                <a:solidFill>
                  <a:srgbClr val="660066"/>
                </a:solidFill>
              </a:rPr>
              <a:t>)(b)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36512" y="6011414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Participating banks’ FDSF data submissions, Bank analysis and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The </a:t>
            </a:r>
            <a:r>
              <a:rPr lang="en-US" sz="1000" dirty="0"/>
              <a:t>end-point Tier 1 leverage ratio as defined in the FPC’s leverage ratio review, taking </a:t>
            </a:r>
            <a:r>
              <a:rPr lang="en-US" sz="1000" dirty="0" smtClean="0"/>
              <a:t>into account </a:t>
            </a:r>
            <a:r>
              <a:rPr lang="en-US" sz="1000" dirty="0"/>
              <a:t>the European Commission Delegated Act on the leverage ratio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For </a:t>
            </a:r>
            <a:r>
              <a:rPr lang="en-US" sz="1000" dirty="0"/>
              <a:t>Nationwide the stress tests are based on an estimated 4 April 2015 balance sheet, </a:t>
            </a:r>
            <a:r>
              <a:rPr lang="en-US" sz="1000" dirty="0" smtClean="0"/>
              <a:t>rather </a:t>
            </a:r>
            <a:r>
              <a:rPr lang="en-GB" sz="1000" dirty="0" smtClean="0"/>
              <a:t>than </a:t>
            </a:r>
            <a:r>
              <a:rPr lang="en-GB" sz="1000" dirty="0"/>
              <a:t>end-2014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478" y="908719"/>
            <a:ext cx="5362818" cy="4868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053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3577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>
                <a:solidFill>
                  <a:srgbClr val="660066"/>
                </a:solidFill>
              </a:rPr>
              <a:t>Table </a:t>
            </a:r>
            <a:r>
              <a:rPr lang="en-US" sz="2400" b="1" dirty="0" smtClean="0">
                <a:solidFill>
                  <a:srgbClr val="660066"/>
                </a:solidFill>
              </a:rPr>
              <a:t>1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Contributions to the shortfall in the aggregate </a:t>
            </a:r>
            <a:r>
              <a:rPr lang="en-US" sz="2400" dirty="0" smtClean="0">
                <a:solidFill>
                  <a:srgbClr val="660066"/>
                </a:solidFill>
              </a:rPr>
              <a:t>CET1 capital </a:t>
            </a:r>
            <a:r>
              <a:rPr lang="en-US" sz="2400" dirty="0">
                <a:solidFill>
                  <a:srgbClr val="660066"/>
                </a:solidFill>
              </a:rPr>
              <a:t>ratio and Tier 1 leverage ratio at the low point of the </a:t>
            </a:r>
            <a:r>
              <a:rPr lang="en-US" sz="2400" dirty="0" smtClean="0">
                <a:solidFill>
                  <a:srgbClr val="660066"/>
                </a:solidFill>
              </a:rPr>
              <a:t>stress in </a:t>
            </a:r>
            <a:r>
              <a:rPr lang="en-US" sz="2400" dirty="0">
                <a:solidFill>
                  <a:srgbClr val="660066"/>
                </a:solidFill>
              </a:rPr>
              <a:t>2016 relative to the baseline projection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4941168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Participating banks’ published accounts and FDSF data submissions, Bank analysis and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The </a:t>
            </a:r>
            <a:r>
              <a:rPr lang="en-US" sz="1000" dirty="0"/>
              <a:t>CET1 capital ratio is defined as CET1 capital expressed as a percentage of risk-weighted assets, </a:t>
            </a:r>
            <a:r>
              <a:rPr lang="en-US" sz="1000" dirty="0" smtClean="0"/>
              <a:t>where these </a:t>
            </a:r>
            <a:r>
              <a:rPr lang="en-US" sz="1000" dirty="0"/>
              <a:t>are defined in line with the UK implementation of the </a:t>
            </a:r>
            <a:r>
              <a:rPr lang="en-US" sz="1000" dirty="0" smtClean="0"/>
              <a:t>CRR via </a:t>
            </a:r>
            <a:r>
              <a:rPr lang="en-US" sz="1000" dirty="0"/>
              <a:t>the PRA Rulebook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The </a:t>
            </a:r>
            <a:r>
              <a:rPr lang="en-US" sz="1000" dirty="0"/>
              <a:t>end-point Tier 1 leverage ratio as defined in the FPC’s leverage ratio review, taking into account </a:t>
            </a:r>
            <a:r>
              <a:rPr lang="en-US" sz="1000" dirty="0" smtClean="0"/>
              <a:t>the European </a:t>
            </a:r>
            <a:r>
              <a:rPr lang="en-US" sz="1000" dirty="0"/>
              <a:t>Commission Delegated Act on the leverage ratio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Traded </a:t>
            </a:r>
            <a:r>
              <a:rPr lang="en-US" sz="1000" dirty="0"/>
              <a:t>risk losses comprise: market risk, counterparty credit risk, CVA, PVA, estimates for </a:t>
            </a:r>
            <a:r>
              <a:rPr lang="en-US" sz="1000" dirty="0" smtClean="0"/>
              <a:t>investment banking </a:t>
            </a:r>
            <a:r>
              <a:rPr lang="en-US" sz="1000" dirty="0"/>
              <a:t>revenues net of costs; and AFS and FVO parts of the banking book. The aggregate proportion </a:t>
            </a:r>
            <a:r>
              <a:rPr lang="en-US" sz="1000" dirty="0" smtClean="0"/>
              <a:t>of banks</a:t>
            </a:r>
            <a:r>
              <a:rPr lang="en-US" sz="1000" dirty="0"/>
              <a:t>’ total revenues less costs allocated to investment banking has been estimated by the Bank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Changes </a:t>
            </a:r>
            <a:r>
              <a:rPr lang="en-US" sz="1000" dirty="0"/>
              <a:t>in risk-weighted assets impact the CET1 ratio, whereas changes in the leverage exposure </a:t>
            </a:r>
            <a:r>
              <a:rPr lang="en-US" sz="1000" dirty="0" smtClean="0"/>
              <a:t>measure impact </a:t>
            </a:r>
            <a:r>
              <a:rPr lang="en-US" sz="1000" dirty="0"/>
              <a:t>the Tier 1 leverage ratio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Other </a:t>
            </a:r>
            <a:r>
              <a:rPr lang="en-US" sz="1000" dirty="0"/>
              <a:t>comprises other profit and loss and other capital movements. Other profit and loss includes </a:t>
            </a:r>
            <a:r>
              <a:rPr lang="en-US" sz="1000" dirty="0" smtClean="0"/>
              <a:t>other provisions</a:t>
            </a:r>
            <a:r>
              <a:rPr lang="en-US" sz="1000" dirty="0"/>
              <a:t>, fees and commissions and other income. In addition to AT1 issuance, other capital </a:t>
            </a:r>
            <a:r>
              <a:rPr lang="en-US" sz="1000" dirty="0" smtClean="0"/>
              <a:t>movements include </a:t>
            </a:r>
            <a:r>
              <a:rPr lang="en-US" sz="1000" dirty="0"/>
              <a:t>exchange rate movements, pension assets devaluation, deferred tax assets, prudential filters, </a:t>
            </a:r>
            <a:r>
              <a:rPr lang="en-US" sz="1000" dirty="0" smtClean="0"/>
              <a:t>and actuarial </a:t>
            </a:r>
            <a:r>
              <a:rPr lang="en-US" sz="1000" dirty="0"/>
              <a:t>gain from banks’ loan defined benefits</a:t>
            </a:r>
            <a:r>
              <a:rPr lang="en-US" sz="1000" dirty="0" smtClean="0"/>
              <a:t>.</a:t>
            </a:r>
            <a:r>
              <a:rPr lang="en-US" sz="1000" dirty="0">
                <a:latin typeface="+mj-lt"/>
                <a:cs typeface="Arial" panose="020B0604020202020204" pitchFamily="34" charset="0"/>
              </a:rPr>
              <a:t/>
            </a:r>
            <a:br>
              <a:rPr lang="en-US" sz="1000" dirty="0">
                <a:latin typeface="+mj-lt"/>
                <a:cs typeface="Arial" panose="020B0604020202020204" pitchFamily="34" charset="0"/>
              </a:rPr>
            </a:b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1266" name="Picture 2" descr="C:\Users\320392\AppData\Local\Microsoft\Windows\Temporary Internet Files\Content.Outlook\OQRSW2BM\Table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916" y="1285576"/>
            <a:ext cx="6631452" cy="35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3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15007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B.3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Market indicators reflect banks’ low </a:t>
            </a:r>
            <a:r>
              <a:rPr lang="en-US" sz="2400" dirty="0" smtClean="0">
                <a:solidFill>
                  <a:srgbClr val="660066"/>
                </a:solidFill>
              </a:rPr>
              <a:t>returns</a:t>
            </a:r>
            <a:endParaRPr lang="en-US" sz="2400" baseline="30000" dirty="0">
              <a:solidFill>
                <a:srgbClr val="660066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36512" y="6023610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Thomson Reuters </a:t>
            </a:r>
            <a:r>
              <a:rPr lang="en-US" sz="1000" dirty="0" err="1"/>
              <a:t>Datastream</a:t>
            </a:r>
            <a:r>
              <a:rPr lang="en-US" sz="1000" dirty="0"/>
              <a:t>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Chart </a:t>
            </a:r>
            <a:r>
              <a:rPr lang="en-US" sz="1000" dirty="0"/>
              <a:t>shows the ratio of share price to book value per share. An average of the ratios in </a:t>
            </a:r>
            <a:r>
              <a:rPr lang="en-US" sz="1000" dirty="0" smtClean="0"/>
              <a:t>the peer </a:t>
            </a:r>
            <a:r>
              <a:rPr lang="en-US" sz="1000" dirty="0"/>
              <a:t>group, weighted by end-year total assets, is shown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Major </a:t>
            </a:r>
            <a:r>
              <a:rPr lang="en-US" sz="1000" dirty="0"/>
              <a:t>UK banks peer group as per </a:t>
            </a:r>
            <a:r>
              <a:rPr lang="en-US" sz="1000" b="1" dirty="0"/>
              <a:t>Chart B.1 </a:t>
            </a:r>
            <a:r>
              <a:rPr lang="en-US" sz="1000" dirty="0"/>
              <a:t>excluding Britannia, Co-operative Bank </a:t>
            </a:r>
            <a:r>
              <a:rPr lang="en-US" sz="1000" dirty="0" smtClean="0"/>
              <a:t>and Nationwide</a:t>
            </a:r>
            <a:r>
              <a:rPr lang="en-US" sz="1000" dirty="0"/>
              <a:t>. Northern Rock/Virgin Money are excluded from 2008.</a:t>
            </a:r>
            <a:r>
              <a:rPr lang="en-US" sz="1000" dirty="0" smtClean="0"/>
              <a:t>.</a:t>
            </a:r>
            <a:endParaRPr lang="en-US" sz="1000" dirty="0"/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142" y="980728"/>
            <a:ext cx="5491162" cy="4444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7667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Major UK banks’ price to book ratios</a:t>
            </a:r>
            <a:r>
              <a:rPr lang="en-US" baseline="30000" dirty="0"/>
              <a:t>(a)(b)</a:t>
            </a:r>
            <a:endParaRPr lang="en-GB" baseline="30000" dirty="0"/>
          </a:p>
        </p:txBody>
      </p:sp>
    </p:spTree>
    <p:extLst>
      <p:ext uri="{BB962C8B-B14F-4D97-AF65-F5344CB8AC3E}">
        <p14:creationId xmlns:p14="http://schemas.microsoft.com/office/powerpoint/2010/main" val="348252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14709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 smtClean="0">
                <a:solidFill>
                  <a:srgbClr val="660066"/>
                </a:solidFill>
              </a:rPr>
              <a:t>Chart B.4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>
                <a:solidFill>
                  <a:srgbClr val="660066"/>
                </a:solidFill>
              </a:rPr>
              <a:t>Profitability has remained weak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7667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dirty="0"/>
              <a:t>Change in UK banks’ return on assets before tax, decomposed</a:t>
            </a:r>
            <a:r>
              <a:rPr lang="en-US" baseline="30000" dirty="0"/>
              <a:t>(a)(b)</a:t>
            </a:r>
            <a:endParaRPr lang="en-GB" baseline="30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602854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Bank of England, participating banks’ Firm Data Submission Framework (FDSF) </a:t>
            </a:r>
            <a:r>
              <a:rPr lang="en-US" sz="1000" dirty="0" smtClean="0"/>
              <a:t>data submissions</a:t>
            </a:r>
            <a:r>
              <a:rPr lang="en-US" sz="1000" dirty="0"/>
              <a:t>, published accounts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r>
              <a:rPr lang="en-US" sz="1000" dirty="0"/>
              <a:t>(a) Return on assets before tax is defined as pre-tax profits divided by average assets for </a:t>
            </a:r>
            <a:r>
              <a:rPr lang="en-US" sz="1000" dirty="0" smtClean="0"/>
              <a:t>the </a:t>
            </a:r>
            <a:r>
              <a:rPr lang="en-GB" sz="1000" dirty="0" smtClean="0"/>
              <a:t>half-year</a:t>
            </a:r>
            <a:r>
              <a:rPr lang="en-GB" sz="1000" dirty="0"/>
              <a:t>.</a:t>
            </a:r>
          </a:p>
          <a:p>
            <a:r>
              <a:rPr lang="en-US" sz="1000" dirty="0"/>
              <a:t>(b) UK banks are Barclays, Co-operative Bank, HSBC, Lloyds Banking Group, Nationwide, </a:t>
            </a:r>
            <a:r>
              <a:rPr lang="en-US" sz="1000" dirty="0" smtClean="0"/>
              <a:t>RBS </a:t>
            </a:r>
            <a:r>
              <a:rPr lang="en-GB" sz="1000" dirty="0" smtClean="0"/>
              <a:t>and </a:t>
            </a:r>
            <a:r>
              <a:rPr lang="en-GB" sz="1000" dirty="0"/>
              <a:t>Santander UK.</a:t>
            </a:r>
            <a:endParaRPr lang="en-GB" sz="1000" dirty="0">
              <a:cs typeface="Arial" panose="020B06040202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724" y="1247275"/>
            <a:ext cx="4968552" cy="4507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664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F4EEF456FC2F46961A35CADEE901AB" ma:contentTypeVersion="31" ma:contentTypeDescription="Create a new document." ma:contentTypeScope="" ma:versionID="8343d8ba8bd8d855afac6fca36f67a09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473c8558-9769-4e4c-9240-6b5c31c0767f" xmlns:ns4="http://schemas.microsoft.com/sharepoint/v3/fields" targetNamespace="http://schemas.microsoft.com/office/2006/metadata/properties" ma:root="true" ma:fieldsID="7e30fdb4da0baf866ba6df91f4b721e8" ns1:_="" ns2:_="" ns3:_="" ns4:_="">
    <xsd:import namespace="http://schemas.microsoft.com/sharepoint/v3"/>
    <xsd:import namespace="b67fa5cd-9f58-4c91-ae17-33c31eed239f"/>
    <xsd:import namespace="473c8558-9769-4e4c-9240-6b5c31c0767f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3:TaxCatchAllLabel" minOccurs="0"/>
                <xsd:element ref="ns4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2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>
      <xsd:simpleType>
        <xsd:restriction base="dms:DateTime"/>
      </xsd:simpleType>
    </xsd:element>
    <xsd:element name="OwnerGroup" ma:index="11" ma:displayName="Owner Group" ma:list="UserInfo" ma:SearchPeopleOnly="false" ma:internalName="OwnerGroup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>
      <xsd:simpleType>
        <xsd:restriction base="dms:DateTime"/>
      </xsd:simpleType>
    </xsd:element>
    <xsd:element name="ArchivalChoice" ma:index="24" ma:displayName="Archive In" ma:default="3 Years" ma:internalName="ArchivalChoic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dd42ef28-d2e4-4e47-97ab-d11fb38978d1" ma:termSetId="7f21c66a-f36f-4b9d-aabb-5e38ce00f64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OETwoLevelApprovalUnapprovedUrls" ma:index="20" nillable="true" ma:displayName="Unapproved Urls" ma:internalName="BOETwoLevelApprovalUnapprovedUrl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3c8558-9769-4e4c-9240-6b5c31c0767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f5b2acf9-fd1b-4571-a3a3-69a8fa54b25c}" ma:internalName="TaxCatchAll" ma:showField="CatchAllData" ma:web="473c8558-9769-4e4c-9240-6b5c31c0767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f5b2acf9-fd1b-4571-a3a3-69a8fa54b25c}" ma:internalName="TaxCatchAllLabel" ma:readOnly="true" ma:showField="CatchAllDataLabel" ma:web="473c8558-9769-4e4c-9240-6b5c31c0767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2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Financial Stability Report</TermName>
          <TermId xmlns="http://schemas.microsoft.com/office/infopath/2007/PartnerControls">b2de5f2e-63a3-4ca8-9e0b-3a34b8744706</TermId>
        </TermInfo>
      </Terms>
    </BOETaxonomyFieldTaxHTField0>
    <BOEReplicateBackwardLinksOnDeployFlag xmlns="http://schemas.microsoft.com/sharepoint/v3">false</BOEReplicateBackwardLinksOnDeployFlag>
    <BOETwoLevelApprovalUnapprovedUrls xmlns="b67fa5cd-9f58-4c91-ae17-33c31eed239f" xsi:nil="true"/>
    <PublishDate xmlns="http://schemas.microsoft.com/sharepoint/v3">2015-12-01T00:00:00+00:00</PublishDate>
    <TaxCatchAll xmlns="473c8558-9769-4e4c-9240-6b5c31c0767f">
      <Value>13</Value>
    </TaxCatchAll>
    <ContentReviewDate xmlns="http://schemas.microsoft.com/sharepoint/v3">1900-01-01T00:00:00+00:00</ContentReview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2015-12-01T07:00:00+00:00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3 Years</ArchivalChoice>
    <Archival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73916B85-7116-4BBE-A292-FDE23FF7379B}"/>
</file>

<file path=customXml/itemProps2.xml><?xml version="1.0" encoding="utf-8"?>
<ds:datastoreItem xmlns:ds="http://schemas.openxmlformats.org/officeDocument/2006/customXml" ds:itemID="{7527B49D-DED8-4F01-BF30-00CCBEA216EC}"/>
</file>

<file path=customXml/itemProps3.xml><?xml version="1.0" encoding="utf-8"?>
<ds:datastoreItem xmlns:ds="http://schemas.openxmlformats.org/officeDocument/2006/customXml" ds:itemID="{B8BB455E-6C7A-4D97-A7D1-202C740F88A0}"/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869</Words>
  <Application>Microsoft Office PowerPoint</Application>
  <PresentationFormat>On-screen Show (4:3)</PresentationFormat>
  <Paragraphs>120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Part B:   Resilience of the UK financial system</vt:lpstr>
      <vt:lpstr>PowerPoint Presentation</vt:lpstr>
      <vt:lpstr>PowerPoint Presentation</vt:lpstr>
      <vt:lpstr>Box 3: Results of the 2015 stress test of the UK banking system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B: Resilience of the UK financial system</dc:title>
  <dc:creator>Taylor, Callum</dc:creator>
  <cp:lastModifiedBy>Cottis, Michelle</cp:lastModifiedBy>
  <cp:revision>20</cp:revision>
  <dcterms:created xsi:type="dcterms:W3CDTF">2015-06-30T16:11:57Z</dcterms:created>
  <dcterms:modified xsi:type="dcterms:W3CDTF">2015-12-01T05:23:49Z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0x010100EBF4EEF456FC2F46961A35CADEE901AB</vt:lpwstr>
  </property>
  <property fmtid="{D5CDD505-2E9C-101B-9397-08002B2CF9AE}" pid="3" name="BOETaxonomyField">
    <vt:lpwstr>13;#Financial Stability Report|b2de5f2e-63a3-4ca8-9e0b-3a34b8744706</vt:lpwstr>
  </property>
</Properties>
</file>