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12"/>
  </p:notesMasterIdLst>
  <p:sldIdLst>
    <p:sldId id="367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3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9" autoAdjust="0"/>
    <p:restoredTop sz="85601" autoAdjust="0"/>
  </p:normalViewPr>
  <p:slideViewPr>
    <p:cSldViewPr snapToGrid="0" showGuides="1">
      <p:cViewPr varScale="1">
        <p:scale>
          <a:sx n="60" d="100"/>
          <a:sy n="60" d="100"/>
        </p:scale>
        <p:origin x="76" y="9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CoinMarketCap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561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CoinMarketCap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Stablecoins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refer to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cryptoassets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claim to maintain a stable value, primarily against existing national fiat currencies.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268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CoinMarketCap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Financial Stability Board, and Bank calculations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132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Bloomberg Finance L.P. and Bank calculations.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18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Binance.com, Circle.com, Tether Holdings Limited Consolidated Reserves Report and Bank calculations.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(a) Cash and cash equivalents includes: cash and bank deposits, reverse repo notes, money market funds and Treasury bills.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(b) Other includes: secured loans to non-affiliated entities, investment on funds, precious metals, and other investments such as digital assets.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670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Sources: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DefiLlama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Block research and Bank calculations.</a:t>
            </a:r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5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Large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</a:t>
            </a:r>
            <a:br>
              <a:rPr lang="en-US" dirty="0" smtClean="0"/>
            </a:br>
            <a:r>
              <a:rPr lang="en-US" dirty="0" smtClean="0"/>
              <a:t>(Calibri 28pt): click to add text</a:t>
            </a:r>
          </a:p>
          <a:p>
            <a:pPr lvl="1"/>
            <a:r>
              <a:rPr lang="en-US" dirty="0" smtClean="0"/>
              <a:t>Subtitle 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slide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Small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Medium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art2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#chart4a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0.png"/><Relationship Id="rId4" Type="http://schemas.openxmlformats.org/officeDocument/2006/relationships/hyperlink" Target="#chart4b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Financial Stability in </a:t>
            </a:r>
            <a:r>
              <a:rPr lang="en-GB" dirty="0" smtClean="0"/>
              <a:t>Focus: </a:t>
            </a:r>
            <a:r>
              <a:rPr lang="en-GB" dirty="0" err="1"/>
              <a:t>Cryptoassets</a:t>
            </a:r>
            <a:r>
              <a:rPr lang="en-GB" dirty="0"/>
              <a:t> and decentralised finance</a:t>
            </a:r>
            <a:endParaRPr lang="en-GB" dirty="0" smtClean="0"/>
          </a:p>
          <a:p>
            <a:r>
              <a:rPr lang="en-GB" dirty="0" smtClean="0"/>
              <a:t>March 2022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691126"/>
            <a:ext cx="11277600" cy="912814"/>
          </a:xfrm>
        </p:spPr>
        <p:txBody>
          <a:bodyPr/>
          <a:lstStyle/>
          <a:p>
            <a:r>
              <a:rPr lang="en-GB" dirty="0" smtClean="0"/>
              <a:t>Chart 1: </a:t>
            </a:r>
            <a:r>
              <a:rPr lang="en-GB" dirty="0"/>
              <a:t>Global </a:t>
            </a:r>
            <a:r>
              <a:rPr lang="en-GB" dirty="0"/>
              <a:t>cryptoasset markets have grown rapidly in recent years</a:t>
            </a:r>
            <a:br>
              <a:rPr lang="en-GB" dirty="0"/>
            </a:br>
            <a:r>
              <a:rPr lang="en-GB" b="0" dirty="0"/>
              <a:t>Total market capitalisation of cryptoassets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338" y="1685540"/>
            <a:ext cx="9671324" cy="348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67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637959"/>
            <a:ext cx="11277600" cy="912814"/>
          </a:xfrm>
        </p:spPr>
        <p:txBody>
          <a:bodyPr/>
          <a:lstStyle/>
          <a:p>
            <a:r>
              <a:rPr lang="en-GB" dirty="0" smtClean="0"/>
              <a:t>Chart 2: </a:t>
            </a:r>
            <a:r>
              <a:rPr lang="en-GB" dirty="0" err="1" smtClean="0"/>
              <a:t>Cryptoasset</a:t>
            </a:r>
            <a:r>
              <a:rPr lang="en-GB" dirty="0" smtClean="0"/>
              <a:t> </a:t>
            </a:r>
            <a:r>
              <a:rPr lang="en-GB" dirty="0"/>
              <a:t>markets now comprise a broad spectrum of coins</a:t>
            </a:r>
            <a:br>
              <a:rPr lang="en-GB" dirty="0"/>
            </a:br>
            <a:r>
              <a:rPr lang="en-GB" b="0" dirty="0"/>
              <a:t>Breakdown of total </a:t>
            </a:r>
            <a:r>
              <a:rPr lang="en-GB" b="0" dirty="0"/>
              <a:t>cryptoasset</a:t>
            </a:r>
            <a:r>
              <a:rPr lang="en-GB" b="0" dirty="0"/>
              <a:t> market capitalisation </a:t>
            </a:r>
            <a:r>
              <a:rPr lang="en-GB" b="0" baseline="30000" dirty="0"/>
              <a:t>(</a:t>
            </a:r>
            <a:r>
              <a:rPr lang="en-GB" b="0" u="sng" baseline="30000" dirty="0">
                <a:hlinkClick r:id="rId3" action="ppaction://hlinkfile"/>
              </a:rPr>
              <a:t>a</a:t>
            </a:r>
            <a:r>
              <a:rPr lang="en-GB" b="0" baseline="30000" dirty="0"/>
              <a:t>)</a:t>
            </a:r>
            <a:r>
              <a:rPr lang="en-GB" b="0" dirty="0"/>
              <a:t/>
            </a:r>
            <a:br>
              <a:rPr lang="en-GB" b="0" dirty="0"/>
            </a:br>
            <a:endParaRPr lang="en-GB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999" y="1566161"/>
            <a:ext cx="6349286" cy="473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Figure 1: </a:t>
            </a:r>
            <a:r>
              <a:rPr lang="en-GB" dirty="0"/>
              <a:t>Cryptoassets and associated markets are small but growing rapidly – they provide similar services to the traditional financial sector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40" y="1265274"/>
            <a:ext cx="2992068" cy="481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26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340237"/>
            <a:ext cx="11277600" cy="912814"/>
          </a:xfrm>
        </p:spPr>
        <p:txBody>
          <a:bodyPr/>
          <a:lstStyle/>
          <a:p>
            <a:r>
              <a:rPr lang="en-GB" dirty="0" smtClean="0"/>
              <a:t>Figure 2: </a:t>
            </a:r>
            <a:r>
              <a:rPr lang="en-GB" dirty="0"/>
              <a:t>A crystallisation of vulnerabilities in the </a:t>
            </a:r>
            <a:r>
              <a:rPr lang="en-GB" dirty="0"/>
              <a:t>cryptoassets and DeFi could affect UK financial stability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751" y="1245206"/>
            <a:ext cx="7218168" cy="526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89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616695"/>
            <a:ext cx="11277600" cy="912814"/>
          </a:xfrm>
        </p:spPr>
        <p:txBody>
          <a:bodyPr/>
          <a:lstStyle/>
          <a:p>
            <a:r>
              <a:rPr lang="en-GB" dirty="0" smtClean="0"/>
              <a:t>Chart 3: </a:t>
            </a:r>
            <a:r>
              <a:rPr lang="en-GB" dirty="0"/>
              <a:t>Cryptoassets</a:t>
            </a:r>
            <a:r>
              <a:rPr lang="en-GB" dirty="0"/>
              <a:t> are increasingly correlated with equity </a:t>
            </a:r>
            <a:r>
              <a:rPr lang="en-GB" dirty="0" smtClean="0"/>
              <a:t>markets</a:t>
            </a:r>
            <a:br>
              <a:rPr lang="en-GB" dirty="0" smtClean="0"/>
            </a:br>
            <a:r>
              <a:rPr lang="en-GB" b="0" dirty="0"/>
              <a:t>Rolling 20 day correlation of daily prices with Bitcoin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90" y="1525869"/>
            <a:ext cx="9677420" cy="470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84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627325"/>
            <a:ext cx="11277600" cy="912814"/>
          </a:xfrm>
        </p:spPr>
        <p:txBody>
          <a:bodyPr/>
          <a:lstStyle/>
          <a:p>
            <a:r>
              <a:rPr lang="en-GB" dirty="0" smtClean="0"/>
              <a:t>Chart 4: </a:t>
            </a:r>
            <a:r>
              <a:rPr lang="en-GB" dirty="0"/>
              <a:t>Some large </a:t>
            </a:r>
            <a:r>
              <a:rPr lang="en-GB" dirty="0"/>
              <a:t>stablecoins</a:t>
            </a:r>
            <a:r>
              <a:rPr lang="en-GB" dirty="0"/>
              <a:t> are backed by assets of varying liquidity and credit risk, while others are backed by cash</a:t>
            </a:r>
            <a:r>
              <a:rPr lang="en-GB" baseline="30000" dirty="0"/>
              <a:t> (</a:t>
            </a:r>
            <a:r>
              <a:rPr lang="en-GB" u="sng" baseline="30000" dirty="0">
                <a:hlinkClick r:id="rId3" action="ppaction://hlinkfile"/>
              </a:rPr>
              <a:t>a</a:t>
            </a:r>
            <a:r>
              <a:rPr lang="en-GB" baseline="30000" dirty="0"/>
              <a:t>) (</a:t>
            </a:r>
            <a:r>
              <a:rPr lang="en-GB" u="sng" baseline="30000" dirty="0">
                <a:hlinkClick r:id="rId4" action="ppaction://hlinkfile"/>
              </a:rPr>
              <a:t>b</a:t>
            </a:r>
            <a:r>
              <a:rPr lang="en-GB" baseline="30000" dirty="0" smtClean="0"/>
              <a:t>)</a:t>
            </a:r>
            <a:br>
              <a:rPr lang="en-GB" baseline="30000" dirty="0" smtClean="0"/>
            </a:br>
            <a:r>
              <a:rPr lang="en-GB" b="0" dirty="0"/>
              <a:t>Backing asset structure of major </a:t>
            </a:r>
            <a:r>
              <a:rPr lang="en-GB" b="0" dirty="0"/>
              <a:t>stablecoins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725" y="1509042"/>
            <a:ext cx="8194898" cy="473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5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8000" y="627328"/>
            <a:ext cx="11277600" cy="912814"/>
          </a:xfrm>
        </p:spPr>
        <p:txBody>
          <a:bodyPr/>
          <a:lstStyle/>
          <a:p>
            <a:r>
              <a:rPr lang="en-GB" dirty="0" smtClean="0"/>
              <a:t>Chart A: </a:t>
            </a:r>
            <a:r>
              <a:rPr lang="en-GB" dirty="0"/>
              <a:t>The </a:t>
            </a:r>
            <a:r>
              <a:rPr lang="en-GB" dirty="0"/>
              <a:t>DeFi</a:t>
            </a:r>
            <a:r>
              <a:rPr lang="en-GB" dirty="0"/>
              <a:t> market is dominated by decentralised exchanges and lending </a:t>
            </a:r>
            <a:r>
              <a:rPr lang="en-GB" dirty="0" smtClean="0"/>
              <a:t>applications</a:t>
            </a:r>
            <a:br>
              <a:rPr lang="en-GB" dirty="0" smtClean="0"/>
            </a:br>
            <a:r>
              <a:rPr lang="en-GB" b="0" dirty="0"/>
              <a:t>Total value locked in </a:t>
            </a:r>
            <a:r>
              <a:rPr lang="en-GB" b="0" dirty="0"/>
              <a:t>DeFi applications, by type of activity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90" y="1560928"/>
            <a:ext cx="9677420" cy="44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23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Figur</a:t>
            </a:r>
            <a:r>
              <a:rPr lang="en-GB" dirty="0"/>
              <a:t>e</a:t>
            </a:r>
            <a:r>
              <a:rPr lang="en-GB" dirty="0" smtClean="0"/>
              <a:t> A: </a:t>
            </a:r>
            <a:r>
              <a:rPr lang="en-GB" dirty="0"/>
              <a:t>Possible feedback effects from </a:t>
            </a:r>
            <a:r>
              <a:rPr lang="en-GB" dirty="0"/>
              <a:t>DeFi lending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93" y="1124418"/>
            <a:ext cx="6776328" cy="537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89416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1016</TotalTime>
  <Words>327</Words>
  <Application>Microsoft Office PowerPoint</Application>
  <PresentationFormat>Widescreen</PresentationFormat>
  <Paragraphs>22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Chart 1: Global cryptoasset markets have grown rapidly in recent years Total market capitalisation of cryptoassets </vt:lpstr>
      <vt:lpstr>Chart 2: Cryptoasset markets now comprise a broad spectrum of coins Breakdown of total cryptoasset market capitalisation (a) </vt:lpstr>
      <vt:lpstr>Figure 1: Cryptoassets and associated markets are small but growing rapidly – they provide similar services to the traditional financial sector</vt:lpstr>
      <vt:lpstr>Figure 2: A crystallisation of vulnerabilities in the cryptoassets and DeFi could affect UK financial stability</vt:lpstr>
      <vt:lpstr>Chart 3: Cryptoassets are increasingly correlated with equity markets Rolling 20 day correlation of daily prices with Bitcoin </vt:lpstr>
      <vt:lpstr>Chart 4: Some large stablecoins are backed by assets of varying liquidity and credit risk, while others are backed by cash (a) (b) Backing asset structure of major stablecoins </vt:lpstr>
      <vt:lpstr>Chart A: The DeFi market is dominated by decentralised exchanges and lending applications Total value locked in DeFi applications, by type of activity </vt:lpstr>
      <vt:lpstr>Figure A: Possible feedback effects from DeFi lending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Munroe, Rosie</cp:lastModifiedBy>
  <cp:revision>239</cp:revision>
  <dcterms:created xsi:type="dcterms:W3CDTF">2019-04-05T13:20:41Z</dcterms:created>
  <dcterms:modified xsi:type="dcterms:W3CDTF">2022-03-23T21:43:19Z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</Properties>
</file>